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147470975" r:id="rId5"/>
    <p:sldId id="2147471017" r:id="rId6"/>
    <p:sldId id="2147471007" r:id="rId7"/>
    <p:sldId id="2147470988" r:id="rId8"/>
    <p:sldId id="2147470989" r:id="rId9"/>
    <p:sldId id="2147471009" r:id="rId10"/>
    <p:sldId id="2147471011" r:id="rId11"/>
    <p:sldId id="2147470996" r:id="rId12"/>
    <p:sldId id="2147471013" r:id="rId13"/>
    <p:sldId id="2147470973" r:id="rId14"/>
    <p:sldId id="2147471015" r:id="rId15"/>
    <p:sldId id="2147471005" r:id="rId16"/>
    <p:sldId id="2147471001" r:id="rId17"/>
    <p:sldId id="2147471018" r:id="rId18"/>
    <p:sldId id="2147471012" r:id="rId19"/>
    <p:sldId id="2147470995" r:id="rId20"/>
    <p:sldId id="21474706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01D894-999B-BAB7-71AD-9F0CAB5C8179}" name="Anupama V" initials="AV" userId="Anupama V" providerId="None"/>
  <p188:author id="{F73A0B96-7754-9ACB-1AAA-9941C8DCA645}" name="Anupama Vijayaraghavan" initials="AV" userId="S::Anupama.V@gep.com::6216e2c4-628e-4caf-8580-1f6b48843112" providerId="AD"/>
  <p188:author id="{42DF0DA2-9CE9-A922-C649-C64851AA10EC}" name="Angshuman Das" initials="AD" userId="S::Angshuman.Das@gep.com::f7f45fb6-8b0c-49e1-9a82-3fb7dbfaa162" providerId="AD"/>
  <p188:author id="{176844D2-0276-6DB8-EE38-8D35056BAE78}" name="Anirban Bhattacharyya" initials="AB" userId="S::abhattacharyya@gep.com::2fde49b0-b949-47ef-9c54-c88fcd640310" providerId="AD"/>
  <p188:author id="{27ADD1E1-8B56-8A19-45AC-D1C312807BA0}" name="Imran Mirza" initials="IM" userId="S::IMirza@gep.com::87f498a4-8bb6-48b9-8fcb-f07cbf02f07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7A7"/>
    <a:srgbClr val="EE20B6"/>
    <a:srgbClr val="F970F1"/>
    <a:srgbClr val="702FA0"/>
    <a:srgbClr val="331A92"/>
    <a:srgbClr val="F7F9F8"/>
    <a:srgbClr val="FFFFFF"/>
    <a:srgbClr val="FAFAFA"/>
    <a:srgbClr val="F4EBFC"/>
    <a:srgbClr val="FCFCE3"/>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B418EA-4E57-51F7-C6DF-33BCFDB0D731}" v="2" dt="2024-04-01T21:22:13.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9" autoAdjust="0"/>
    <p:restoredTop sz="95621"/>
  </p:normalViewPr>
  <p:slideViewPr>
    <p:cSldViewPr snapToGrid="0">
      <p:cViewPr>
        <p:scale>
          <a:sx n="66" d="100"/>
          <a:sy n="66" d="100"/>
        </p:scale>
        <p:origin x="32"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850FD-E279-4DA0-8517-D2529DD64EAD}" type="datetimeFigureOut">
              <a:rPr lang="en-US" smtClean="0"/>
              <a:t>9/7/2024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FB3816-6A66-405B-8899-DA9B2FC140E6}" type="slidenum">
              <a:rPr lang="en-US" smtClean="0"/>
              <a:t>‹#›</a:t>
            </a:fld>
            <a:endParaRPr lang="en-US"/>
          </a:p>
        </p:txBody>
      </p:sp>
    </p:spTree>
    <p:extLst>
      <p:ext uri="{BB962C8B-B14F-4D97-AF65-F5344CB8AC3E}">
        <p14:creationId xmlns:p14="http://schemas.microsoft.com/office/powerpoint/2010/main" val="2212787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633B3-5939-4C49-87BE-5FCECF0B46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90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9DD1B-DA4C-9375-20AA-C4882D249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D1365-A2A9-0732-264F-E3CC3FDFEA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9D5891-BA83-DE25-9231-027FA99629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14045D-8E10-FB7B-A474-EA5D6A6362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FEB3CA-B50B-4D1F-835D-023233BBAD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874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7F83-3830-A432-E8A4-7358301AA3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E219AE-C7DB-2F13-C105-553C586AD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03EAA6-CAEF-2A01-8463-292665748D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E50F3E-C6EA-3382-26A0-000271AFF8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FEB3CA-B50B-4D1F-835D-023233BBAD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23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C19BA-4090-7C68-B48E-B4C2A4077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1163C4-B5BE-C791-3F70-534AB1DF1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229931-C963-C5BE-D39E-9EE88A4CE9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2D7100-8B40-473E-83FE-46A24910DA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B3816-6A66-405B-8899-DA9B2FC140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581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FEB3CA-B50B-4D1F-835D-023233BBAD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744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gi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hyperlink" Target="mailto:mailto;info@gep.com" TargetMode="External"/><Relationship Id="rId7" Type="http://schemas.openxmlformats.org/officeDocument/2006/relationships/image" Target="../media/image12.png"/><Relationship Id="rId2" Type="http://schemas.openxmlformats.org/officeDocument/2006/relationships/hyperlink" Target="http://www.gep.com/" TargetMode="External"/><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716CED-701F-7E4B-0A0C-B63C3DC8DAE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1"/>
            <a:ext cx="12192001" cy="6858000"/>
          </a:xfrm>
          <a:prstGeom prst="rect">
            <a:avLst/>
          </a:prstGeom>
        </p:spPr>
      </p:pic>
      <p:sp>
        <p:nvSpPr>
          <p:cNvPr id="3" name="Rectangle 2">
            <a:extLst>
              <a:ext uri="{FF2B5EF4-FFF2-40B4-BE49-F238E27FC236}">
                <a16:creationId xmlns:a16="http://schemas.microsoft.com/office/drawing/2014/main" id="{A50173DB-1F20-1514-D67D-A654604FC6DD}"/>
              </a:ext>
            </a:extLst>
          </p:cNvPr>
          <p:cNvSpPr/>
          <p:nvPr userDrawn="1"/>
        </p:nvSpPr>
        <p:spPr>
          <a:xfrm>
            <a:off x="-4" y="0"/>
            <a:ext cx="12192003" cy="6857999"/>
          </a:xfrm>
          <a:prstGeom prst="rect">
            <a:avLst/>
          </a:prstGeom>
          <a:solidFill>
            <a:schemeClr val="tx1">
              <a:alpha val="31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pic>
        <p:nvPicPr>
          <p:cNvPr id="4" name="Graphic 3">
            <a:extLst>
              <a:ext uri="{FF2B5EF4-FFF2-40B4-BE49-F238E27FC236}">
                <a16:creationId xmlns:a16="http://schemas.microsoft.com/office/drawing/2014/main" id="{1EB2AE23-7E03-0B4F-45A4-4CA36A2221CE}"/>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234454" y="706482"/>
            <a:ext cx="1730520" cy="437538"/>
          </a:xfrm>
          <a:prstGeom prst="rect">
            <a:avLst/>
          </a:prstGeom>
        </p:spPr>
      </p:pic>
      <p:sp>
        <p:nvSpPr>
          <p:cNvPr id="5" name="Rectangle 4">
            <a:extLst>
              <a:ext uri="{FF2B5EF4-FFF2-40B4-BE49-F238E27FC236}">
                <a16:creationId xmlns:a16="http://schemas.microsoft.com/office/drawing/2014/main" id="{1487DD9E-2199-2B73-3D4C-3FD5A74ECFBF}"/>
              </a:ext>
            </a:extLst>
          </p:cNvPr>
          <p:cNvSpPr/>
          <p:nvPr userDrawn="1"/>
        </p:nvSpPr>
        <p:spPr>
          <a:xfrm>
            <a:off x="7093600" y="706482"/>
            <a:ext cx="4225516" cy="138499"/>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a:ln>
                  <a:noFill/>
                </a:ln>
                <a:solidFill>
                  <a:prstClr val="white"/>
                </a:solidFill>
                <a:effectLst/>
                <a:uLnTx/>
                <a:uFillTx/>
                <a:latin typeface="Helvetica" panose="020B0604020202020204" pitchFamily="2" charset="0"/>
                <a:ea typeface="+mn-ea"/>
                <a:cs typeface="+mn-cs"/>
              </a:rPr>
              <a:t>STRATEGY | SOFTWARE | MANAGED SERVICES </a:t>
            </a:r>
          </a:p>
        </p:txBody>
      </p:sp>
      <p:sp>
        <p:nvSpPr>
          <p:cNvPr id="6" name="Rectangle 5">
            <a:extLst>
              <a:ext uri="{FF2B5EF4-FFF2-40B4-BE49-F238E27FC236}">
                <a16:creationId xmlns:a16="http://schemas.microsoft.com/office/drawing/2014/main" id="{3357A591-3197-CC19-F024-27FB76779517}"/>
              </a:ext>
            </a:extLst>
          </p:cNvPr>
          <p:cNvSpPr/>
          <p:nvPr userDrawn="1"/>
        </p:nvSpPr>
        <p:spPr>
          <a:xfrm>
            <a:off x="1314081" y="5962556"/>
            <a:ext cx="4007507" cy="138499"/>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a:ln>
                  <a:noFill/>
                </a:ln>
                <a:solidFill>
                  <a:srgbClr val="FFFFFF"/>
                </a:solidFill>
                <a:effectLst/>
                <a:uLnTx/>
                <a:uFillTx/>
                <a:latin typeface="Helvetica" pitchFamily="2" charset="0"/>
                <a:ea typeface="+mn-ea"/>
                <a:cs typeface="+mn-cs"/>
              </a:rPr>
              <a:t>SUSTAINABLE, RESILIENT, COST-EFFECTIVE</a:t>
            </a:r>
            <a:endParaRPr kumimoji="0" lang="en-US" sz="900" b="1" i="0" u="none" strike="noStrike" kern="1200" cap="none" spc="300" normalizeH="0" baseline="0" noProof="0">
              <a:ln>
                <a:noFill/>
              </a:ln>
              <a:solidFill>
                <a:prstClr val="white"/>
              </a:solidFill>
              <a:effectLst/>
              <a:uLnTx/>
              <a:uFillTx/>
              <a:latin typeface="Helvetica" pitchFamily="2" charset="0"/>
              <a:ea typeface="+mn-ea"/>
              <a:cs typeface="+mn-cs"/>
            </a:endParaRPr>
          </a:p>
        </p:txBody>
      </p:sp>
      <p:sp>
        <p:nvSpPr>
          <p:cNvPr id="7" name="TextBox 6">
            <a:extLst>
              <a:ext uri="{FF2B5EF4-FFF2-40B4-BE49-F238E27FC236}">
                <a16:creationId xmlns:a16="http://schemas.microsoft.com/office/drawing/2014/main" id="{99269E33-FC06-7A22-C9E5-D7FE382091EB}"/>
              </a:ext>
            </a:extLst>
          </p:cNvPr>
          <p:cNvSpPr txBox="1"/>
          <p:nvPr userDrawn="1"/>
        </p:nvSpPr>
        <p:spPr>
          <a:xfrm>
            <a:off x="6753764" y="5962556"/>
            <a:ext cx="4565352" cy="138499"/>
          </a:xfrm>
          <a:prstGeom prst="rect">
            <a:avLst/>
          </a:prstGeom>
        </p:spPr>
        <p:txBody>
          <a:bodyPr wrap="none" lIns="0" tIns="0" rIns="0" bIns="0">
            <a:spAutoFit/>
          </a:bodyPr>
          <a:lstStyle>
            <a:defPPr>
              <a:defRPr lang="en-US"/>
            </a:defPPr>
            <a:lvl1pPr marR="0" lvl="0" indent="0" algn="r" fontAlgn="auto">
              <a:lnSpc>
                <a:spcPct val="100000"/>
              </a:lnSpc>
              <a:spcBef>
                <a:spcPts val="0"/>
              </a:spcBef>
              <a:spcAft>
                <a:spcPts val="0"/>
              </a:spcAft>
              <a:buClrTx/>
              <a:buSzTx/>
              <a:buFontTx/>
              <a:buNone/>
              <a:tabLst/>
              <a:defRPr kumimoji="0" sz="1200" b="1" i="0" u="none" strike="noStrike" cap="none" spc="300" normalizeH="0" baseline="0">
                <a:ln>
                  <a:noFill/>
                </a:ln>
                <a:solidFill>
                  <a:prstClr val="white"/>
                </a:solidFill>
                <a:effectLst/>
                <a:uLnTx/>
                <a:uFillTx/>
                <a:latin typeface="Helvetica" panose="020B0604020202020204" pitchFamily="2" charset="0"/>
              </a:defRPr>
            </a:lvl1pPr>
          </a:lstStyle>
          <a:p>
            <a:r>
              <a:rPr lang="en-US" sz="900"/>
              <a:t>PROCUREMENT | SUPPLY CHAIN | SUSTAINABILITY</a:t>
            </a:r>
          </a:p>
        </p:txBody>
      </p:sp>
      <p:sp>
        <p:nvSpPr>
          <p:cNvPr id="8" name="TextBox 7">
            <a:extLst>
              <a:ext uri="{FF2B5EF4-FFF2-40B4-BE49-F238E27FC236}">
                <a16:creationId xmlns:a16="http://schemas.microsoft.com/office/drawing/2014/main" id="{715DF926-E5DF-9BFB-5EE0-2BC11B995CCA}"/>
              </a:ext>
            </a:extLst>
          </p:cNvPr>
          <p:cNvSpPr txBox="1"/>
          <p:nvPr userDrawn="1"/>
        </p:nvSpPr>
        <p:spPr>
          <a:xfrm>
            <a:off x="16544260" y="-4040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379058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Main Layou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CCAA74-A953-3B4B-B89E-81C4AB40F2E3}"/>
              </a:ext>
            </a:extLst>
          </p:cNvPr>
          <p:cNvSpPr>
            <a:spLocks noGrp="1"/>
          </p:cNvSpPr>
          <p:nvPr>
            <p:ph type="title"/>
          </p:nvPr>
        </p:nvSpPr>
        <p:spPr>
          <a:xfrm>
            <a:off x="214184" y="13663"/>
            <a:ext cx="9728886" cy="678316"/>
          </a:xfrm>
          <a:prstGeom prst="rect">
            <a:avLst/>
          </a:prstGeom>
        </p:spPr>
        <p:txBody>
          <a:bodyPr anchor="ctr"/>
          <a:lstStyle>
            <a:lvl1pPr>
              <a:defRPr sz="1600" b="1">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829982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Main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E0775-8A64-09AC-9156-1258944A8D7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 y="1"/>
            <a:ext cx="12192001" cy="6858000"/>
          </a:xfrm>
          <a:prstGeom prst="rect">
            <a:avLst/>
          </a:prstGeom>
        </p:spPr>
      </p:pic>
      <p:sp>
        <p:nvSpPr>
          <p:cNvPr id="9" name="Rectangle 8">
            <a:extLst>
              <a:ext uri="{FF2B5EF4-FFF2-40B4-BE49-F238E27FC236}">
                <a16:creationId xmlns:a16="http://schemas.microsoft.com/office/drawing/2014/main" id="{C264E3BB-5E84-224A-C2D4-06F8FD1FE290}"/>
              </a:ext>
            </a:extLst>
          </p:cNvPr>
          <p:cNvSpPr/>
          <p:nvPr userDrawn="1"/>
        </p:nvSpPr>
        <p:spPr>
          <a:xfrm>
            <a:off x="-6" y="0"/>
            <a:ext cx="12192006" cy="6857999"/>
          </a:xfrm>
          <a:prstGeom prst="rect">
            <a:avLst/>
          </a:prstGeom>
          <a:solidFill>
            <a:srgbClr val="130026">
              <a:alpha val="7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F3FEB04-7582-2EE5-D0B3-2980C6B7298F}"/>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0665229" y="328867"/>
            <a:ext cx="1238747" cy="313201"/>
          </a:xfrm>
          <a:prstGeom prst="rect">
            <a:avLst/>
          </a:prstGeom>
        </p:spPr>
      </p:pic>
    </p:spTree>
    <p:extLst>
      <p:ext uri="{BB962C8B-B14F-4D97-AF65-F5344CB8AC3E}">
        <p14:creationId xmlns:p14="http://schemas.microsoft.com/office/powerpoint/2010/main" val="1276923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Main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E0775-8A64-09AC-9156-1258944A8D7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1875" b="22257"/>
          <a:stretch/>
        </p:blipFill>
        <p:spPr>
          <a:xfrm flipH="1">
            <a:off x="-7" y="0"/>
            <a:ext cx="12192006" cy="6858000"/>
          </a:xfrm>
          <a:prstGeom prst="rect">
            <a:avLst/>
          </a:prstGeom>
        </p:spPr>
      </p:pic>
      <p:sp>
        <p:nvSpPr>
          <p:cNvPr id="9" name="Rectangle 8">
            <a:extLst>
              <a:ext uri="{FF2B5EF4-FFF2-40B4-BE49-F238E27FC236}">
                <a16:creationId xmlns:a16="http://schemas.microsoft.com/office/drawing/2014/main" id="{C264E3BB-5E84-224A-C2D4-06F8FD1FE290}"/>
              </a:ext>
            </a:extLst>
          </p:cNvPr>
          <p:cNvSpPr/>
          <p:nvPr userDrawn="1"/>
        </p:nvSpPr>
        <p:spPr>
          <a:xfrm>
            <a:off x="-7" y="0"/>
            <a:ext cx="12192006" cy="6857999"/>
          </a:xfrm>
          <a:prstGeom prst="rect">
            <a:avLst/>
          </a:prstGeom>
          <a:solidFill>
            <a:srgbClr val="130026">
              <a:alpha val="6597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F3FEB04-7582-2EE5-D0B3-2980C6B7298F}"/>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0665229" y="328867"/>
            <a:ext cx="1238747" cy="313201"/>
          </a:xfrm>
          <a:prstGeom prst="rect">
            <a:avLst/>
          </a:prstGeom>
        </p:spPr>
      </p:pic>
    </p:spTree>
    <p:extLst>
      <p:ext uri="{BB962C8B-B14F-4D97-AF65-F5344CB8AC3E}">
        <p14:creationId xmlns:p14="http://schemas.microsoft.com/office/powerpoint/2010/main" val="1003295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Main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E0775-8A64-09AC-9156-1258944A8D7F}"/>
              </a:ext>
            </a:extLst>
          </p:cNvPr>
          <p:cNvPicPr>
            <a:picLocks noChangeAspect="1"/>
          </p:cNvPicPr>
          <p:nvPr userDrawn="1"/>
        </p:nvPicPr>
        <p:blipFill>
          <a:blip r:embed="rId2" cstate="email">
            <a:extLst>
              <a:ext uri="{28A0092B-C50C-407E-A947-70E740481C1C}">
                <a14:useLocalDpi xmlns:a14="http://schemas.microsoft.com/office/drawing/2010/main"/>
              </a:ext>
            </a:extLst>
          </a:blip>
          <a:srcRect t="21875" b="21875"/>
          <a:stretch/>
        </p:blipFill>
        <p:spPr>
          <a:xfrm flipH="1">
            <a:off x="-7" y="0"/>
            <a:ext cx="12192006" cy="6858000"/>
          </a:xfrm>
          <a:prstGeom prst="rect">
            <a:avLst/>
          </a:prstGeom>
        </p:spPr>
      </p:pic>
      <p:sp>
        <p:nvSpPr>
          <p:cNvPr id="9" name="Rectangle 8">
            <a:extLst>
              <a:ext uri="{FF2B5EF4-FFF2-40B4-BE49-F238E27FC236}">
                <a16:creationId xmlns:a16="http://schemas.microsoft.com/office/drawing/2014/main" id="{C264E3BB-5E84-224A-C2D4-06F8FD1FE290}"/>
              </a:ext>
            </a:extLst>
          </p:cNvPr>
          <p:cNvSpPr/>
          <p:nvPr userDrawn="1"/>
        </p:nvSpPr>
        <p:spPr>
          <a:xfrm>
            <a:off x="-3" y="0"/>
            <a:ext cx="12192002" cy="6858000"/>
          </a:xfrm>
          <a:prstGeom prst="rect">
            <a:avLst/>
          </a:prstGeom>
          <a:solidFill>
            <a:srgbClr val="130026">
              <a:alpha val="8284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F3FEB04-7582-2EE5-D0B3-2980C6B7298F}"/>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0665229" y="328867"/>
            <a:ext cx="1238747" cy="313201"/>
          </a:xfrm>
          <a:prstGeom prst="rect">
            <a:avLst/>
          </a:prstGeom>
        </p:spPr>
      </p:pic>
    </p:spTree>
    <p:extLst>
      <p:ext uri="{BB962C8B-B14F-4D97-AF65-F5344CB8AC3E}">
        <p14:creationId xmlns:p14="http://schemas.microsoft.com/office/powerpoint/2010/main" val="3888927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Main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E0775-8A64-09AC-9156-1258944A8D7F}"/>
              </a:ext>
            </a:extLst>
          </p:cNvPr>
          <p:cNvPicPr>
            <a:picLocks noChangeAspect="1"/>
          </p:cNvPicPr>
          <p:nvPr userDrawn="1"/>
        </p:nvPicPr>
        <p:blipFill>
          <a:blip r:embed="rId2" cstate="email">
            <a:extLst>
              <a:ext uri="{28A0092B-C50C-407E-A947-70E740481C1C}">
                <a14:useLocalDpi xmlns:a14="http://schemas.microsoft.com/office/drawing/2010/main"/>
              </a:ext>
            </a:extLst>
          </a:blip>
          <a:srcRect t="21875" b="21875"/>
          <a:stretch/>
        </p:blipFill>
        <p:spPr>
          <a:xfrm flipH="1">
            <a:off x="-7" y="0"/>
            <a:ext cx="12192006" cy="6858000"/>
          </a:xfrm>
          <a:prstGeom prst="rect">
            <a:avLst/>
          </a:prstGeom>
        </p:spPr>
      </p:pic>
      <p:sp>
        <p:nvSpPr>
          <p:cNvPr id="9" name="Rectangle 8">
            <a:extLst>
              <a:ext uri="{FF2B5EF4-FFF2-40B4-BE49-F238E27FC236}">
                <a16:creationId xmlns:a16="http://schemas.microsoft.com/office/drawing/2014/main" id="{C264E3BB-5E84-224A-C2D4-06F8FD1FE290}"/>
              </a:ext>
            </a:extLst>
          </p:cNvPr>
          <p:cNvSpPr/>
          <p:nvPr userDrawn="1"/>
        </p:nvSpPr>
        <p:spPr>
          <a:xfrm>
            <a:off x="-3" y="0"/>
            <a:ext cx="12192006" cy="6858000"/>
          </a:xfrm>
          <a:prstGeom prst="rect">
            <a:avLst/>
          </a:prstGeom>
          <a:solidFill>
            <a:srgbClr val="130026">
              <a:alpha val="8284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5F3FEB04-7582-2EE5-D0B3-2980C6B7298F}"/>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r="36008"/>
          <a:stretch/>
        </p:blipFill>
        <p:spPr>
          <a:xfrm>
            <a:off x="10665229" y="328867"/>
            <a:ext cx="1238747" cy="313201"/>
          </a:xfrm>
          <a:prstGeom prst="rect">
            <a:avLst/>
          </a:prstGeom>
        </p:spPr>
      </p:pic>
    </p:spTree>
    <p:extLst>
      <p:ext uri="{BB962C8B-B14F-4D97-AF65-F5344CB8AC3E}">
        <p14:creationId xmlns:p14="http://schemas.microsoft.com/office/powerpoint/2010/main" val="2124864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AC9C9-3F6B-6208-F3C9-D2AAF2A8C616}"/>
              </a:ext>
            </a:extLst>
          </p:cNvPr>
          <p:cNvSpPr/>
          <p:nvPr userDrawn="1"/>
        </p:nvSpPr>
        <p:spPr>
          <a:xfrm>
            <a:off x="3978" y="-1"/>
            <a:ext cx="12188022" cy="14816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E98B10A-42C4-7920-5710-C866FB293034}"/>
              </a:ext>
            </a:extLst>
          </p:cNvPr>
          <p:cNvSpPr/>
          <p:nvPr userDrawn="1"/>
        </p:nvSpPr>
        <p:spPr>
          <a:xfrm>
            <a:off x="-1" y="5315707"/>
            <a:ext cx="12192001" cy="1542293"/>
          </a:xfrm>
          <a:prstGeom prst="rect">
            <a:avLst/>
          </a:prstGeom>
          <a:gradFill>
            <a:gsLst>
              <a:gs pos="0">
                <a:srgbClr val="0070C0"/>
              </a:gs>
              <a:gs pos="100000">
                <a:srgbClr val="7030A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
            <a:extLst>
              <a:ext uri="{FF2B5EF4-FFF2-40B4-BE49-F238E27FC236}">
                <a16:creationId xmlns:a16="http://schemas.microsoft.com/office/drawing/2014/main" id="{BAE2E199-709E-9430-ED7D-E6422F97EA4B}"/>
              </a:ext>
            </a:extLst>
          </p:cNvPr>
          <p:cNvSpPr txBox="1">
            <a:spLocks/>
          </p:cNvSpPr>
          <p:nvPr userDrawn="1"/>
        </p:nvSpPr>
        <p:spPr>
          <a:xfrm>
            <a:off x="609599" y="1133133"/>
            <a:ext cx="10999304" cy="2068794"/>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dirty="0">
                <a:latin typeface="Helvetica" panose="020B0604020202020204" pitchFamily="2" charset="0"/>
              </a:rPr>
              <a:t>GEP</a:t>
            </a:r>
            <a:r>
              <a:rPr lang="en-US" sz="1000" baseline="30000" dirty="0">
                <a:latin typeface="Helvetica" panose="020B0604020202020204" pitchFamily="2" charset="0"/>
              </a:rPr>
              <a:t>®</a:t>
            </a:r>
            <a:r>
              <a:rPr lang="en-US" sz="1000" dirty="0">
                <a:latin typeface="Helvetica" panose="020B0604020202020204" pitchFamily="2" charset="0"/>
              </a:rPr>
              <a:t> delivers AI-powered procurement and supply chain solutions that help global enterprises become more agile and resilient, operate more efficiently and effectively, gain competitive advantage, boost profitability and increase shareholder value. </a:t>
            </a:r>
          </a:p>
          <a:p>
            <a:pPr marL="0" indent="0">
              <a:lnSpc>
                <a:spcPct val="100000"/>
              </a:lnSpc>
              <a:buNone/>
            </a:pPr>
            <a:r>
              <a:rPr lang="en-US" sz="1000" dirty="0">
                <a:latin typeface="Helvetica" panose="020B0604020202020204" pitchFamily="2" charset="0"/>
              </a:rPr>
              <a:t>Fresh thinking, innovative products, unrivaled domain expertise, smart, passionate people — this is how GEP SOFTWARE™, GEP STRATEGY™ and GEP MANAGED SERVICES™ together deliver procurement and supply chain solutions of unprecedented scale, power and effectiveness. Our customers are the world’s best companies, including more than 550 Fortune 500 and Global 2000 industry leaders who rely on GEP to meet ambitious strategic, financial and operational goals.  </a:t>
            </a:r>
          </a:p>
          <a:p>
            <a:pPr marL="0" indent="0">
              <a:lnSpc>
                <a:spcPct val="100000"/>
              </a:lnSpc>
              <a:buNone/>
            </a:pPr>
            <a:r>
              <a:rPr lang="en-US" sz="1000" dirty="0">
                <a:latin typeface="Helvetica" panose="020B0604020202020204" pitchFamily="2" charset="0"/>
              </a:rPr>
              <a:t>A leader in multiple Gartner Magic Quadrants, GEP’s cloud-native software and digital business platforms consistently win awards and recognition from industry analysts, research firms and media outlets, including Gartner, Forrester, IDC, ISG, and Spend Matters.  </a:t>
            </a:r>
          </a:p>
          <a:p>
            <a:pPr marL="0" indent="0">
              <a:lnSpc>
                <a:spcPct val="100000"/>
              </a:lnSpc>
              <a:buNone/>
            </a:pPr>
            <a:r>
              <a:rPr lang="en-US" sz="1000" dirty="0">
                <a:latin typeface="Helvetica" panose="020B0604020202020204" pitchFamily="2" charset="0"/>
              </a:rPr>
              <a:t>GEP is also regularly ranked a top procurement and supply chain consulting and strategy firm, and a leading managed services provider by ALM, Everest Group, NelsonHall, IDC, ISG and HFS, among others. Headquartered in Clark, New Jersey, GEP has offices and operations centers across Europe, Asia, Africa and the Americas. To learn more, visit </a:t>
            </a:r>
            <a:r>
              <a:rPr lang="en-US" sz="1000" dirty="0">
                <a:latin typeface="Helvetica" panose="020B0604020202020204" pitchFamily="2" charset="0"/>
                <a:hlinkClick r:id="rId2"/>
              </a:rPr>
              <a:t>www.gep.com</a:t>
            </a:r>
            <a:r>
              <a:rPr lang="en-US" sz="1000" dirty="0">
                <a:latin typeface="Helvetica" panose="020B0604020202020204" pitchFamily="2" charset="0"/>
              </a:rPr>
              <a:t>.</a:t>
            </a:r>
            <a:endParaRPr lang="en-IN" sz="1000" dirty="0">
              <a:latin typeface="Helvetica" panose="020B0604020202020204" pitchFamily="2" charset="0"/>
            </a:endParaRPr>
          </a:p>
        </p:txBody>
      </p:sp>
      <p:sp>
        <p:nvSpPr>
          <p:cNvPr id="15" name="TextBox 14">
            <a:extLst>
              <a:ext uri="{FF2B5EF4-FFF2-40B4-BE49-F238E27FC236}">
                <a16:creationId xmlns:a16="http://schemas.microsoft.com/office/drawing/2014/main" id="{14DBCE78-6CA0-F1F4-1F91-F6CCC9C42716}"/>
              </a:ext>
            </a:extLst>
          </p:cNvPr>
          <p:cNvSpPr txBox="1"/>
          <p:nvPr userDrawn="1"/>
        </p:nvSpPr>
        <p:spPr>
          <a:xfrm>
            <a:off x="609599" y="5671355"/>
            <a:ext cx="11179278" cy="830997"/>
          </a:xfrm>
          <a:prstGeom prst="rect">
            <a:avLst/>
          </a:prstGeom>
          <a:noFill/>
        </p:spPr>
        <p:txBody>
          <a:bodyPr wrap="square" lIns="0" rtlCol="0">
            <a:spAutoFit/>
          </a:bodyPr>
          <a:lstStyle/>
          <a:p>
            <a:pPr>
              <a:spcBef>
                <a:spcPts val="600"/>
              </a:spcBef>
            </a:pPr>
            <a:r>
              <a:rPr lang="en-US" sz="900" dirty="0">
                <a:solidFill>
                  <a:schemeClr val="bg1"/>
                </a:solidFill>
                <a:latin typeface="Helvetica" panose="020B0604020202020204" pitchFamily="2" charset="0"/>
              </a:rPr>
              <a:t>100 Walnut Avenue, Clark, NJ 07066 | P 732.382.6565 | </a:t>
            </a:r>
            <a:r>
              <a:rPr lang="en-US" sz="900" dirty="0">
                <a:solidFill>
                  <a:schemeClr val="bg1"/>
                </a:solidFill>
                <a:latin typeface="Helvetica" panose="020B0604020202020204" pitchFamily="2" charset="0"/>
                <a:hlinkClick r:id="rId3">
                  <a:extLst>
                    <a:ext uri="{A12FA001-AC4F-418D-AE19-62706E023703}">
                      <ahyp:hlinkClr xmlns:ahyp="http://schemas.microsoft.com/office/drawing/2018/hyperlinkcolor" val="tx"/>
                    </a:ext>
                  </a:extLst>
                </a:hlinkClick>
              </a:rPr>
              <a:t>info@gep.com</a:t>
            </a:r>
            <a:r>
              <a:rPr lang="en-US" sz="900" dirty="0">
                <a:solidFill>
                  <a:schemeClr val="bg1"/>
                </a:solidFill>
                <a:latin typeface="Helvetica" panose="020B0604020202020204" pitchFamily="2" charset="0"/>
              </a:rPr>
              <a:t> </a:t>
            </a:r>
            <a:r>
              <a:rPr lang="en-US" sz="900" dirty="0">
                <a:solidFill>
                  <a:schemeClr val="bg1"/>
                </a:solidFill>
                <a:latin typeface="Helvetica" panose="020B0604020202020204" pitchFamily="2" charset="0"/>
                <a:hlinkClick r:id="rId2">
                  <a:extLst>
                    <a:ext uri="{A12FA001-AC4F-418D-AE19-62706E023703}">
                      <ahyp:hlinkClr xmlns:ahyp="http://schemas.microsoft.com/office/drawing/2018/hyperlinkcolor" val="tx"/>
                    </a:ext>
                  </a:extLst>
                </a:hlinkClick>
              </a:rPr>
              <a:t>www.gep.com</a:t>
            </a:r>
            <a:endParaRPr lang="en-US" sz="900" dirty="0">
              <a:solidFill>
                <a:schemeClr val="bg1"/>
              </a:solidFill>
              <a:latin typeface="Helvetica" panose="020B0604020202020204" pitchFamily="2" charset="0"/>
            </a:endParaRPr>
          </a:p>
          <a:p>
            <a:pPr>
              <a:spcBef>
                <a:spcPts val="600"/>
              </a:spcBef>
            </a:pPr>
            <a:r>
              <a:rPr lang="en-US" sz="900" dirty="0">
                <a:solidFill>
                  <a:schemeClr val="bg1"/>
                </a:solidFill>
                <a:latin typeface="Helvetica" panose="020B0604020202020204" pitchFamily="2" charset="0"/>
              </a:rPr>
              <a:t>Clark, NJ | Austin | Chicago | Atlanta | Toronto | Mexico City | San Jose | São Paulo | Dublin | London | Amsterdam | Dortmund, Germany | Frankfurt | Oslo | Prague | Stockholm | </a:t>
            </a:r>
            <a:r>
              <a:rPr lang="en-US" sz="900" dirty="0" err="1">
                <a:solidFill>
                  <a:schemeClr val="bg1"/>
                </a:solidFill>
                <a:latin typeface="Helvetica" panose="020B0604020202020204" pitchFamily="2" charset="0"/>
              </a:rPr>
              <a:t>Toruń</a:t>
            </a:r>
            <a:r>
              <a:rPr lang="en-US" sz="900" dirty="0">
                <a:solidFill>
                  <a:schemeClr val="bg1"/>
                </a:solidFill>
                <a:latin typeface="Helvetica" panose="020B0604020202020204" pitchFamily="2" charset="0"/>
              </a:rPr>
              <a:t>, Poland | Cluj-Napoca, Romania Tampere, Finland | Helsinki/Espoo | Riga, Latvia | Pretoria | Abu Dhabi | Mumbai | Coimbatore | Hyderabad | Kuala Lumpur | Singapore | Surabaya, Indonesia | Shanghai | Dalian | Tokyo | Sydney</a:t>
            </a:r>
          </a:p>
          <a:p>
            <a:pPr>
              <a:spcBef>
                <a:spcPts val="600"/>
              </a:spcBef>
            </a:pPr>
            <a:r>
              <a:rPr lang="en-US" sz="900" dirty="0">
                <a:solidFill>
                  <a:schemeClr val="bg1"/>
                </a:solidFill>
                <a:latin typeface="Helvetica" panose="020B0604020202020204" pitchFamily="2" charset="0"/>
              </a:rPr>
              <a:t>Copyright © 2024 GEP. All rights reserved.</a:t>
            </a:r>
          </a:p>
        </p:txBody>
      </p:sp>
      <p:sp>
        <p:nvSpPr>
          <p:cNvPr id="17" name="Content Placeholder 1">
            <a:extLst>
              <a:ext uri="{FF2B5EF4-FFF2-40B4-BE49-F238E27FC236}">
                <a16:creationId xmlns:a16="http://schemas.microsoft.com/office/drawing/2014/main" id="{667939B2-7F89-EE48-B3C3-942B95D59A91}"/>
              </a:ext>
            </a:extLst>
          </p:cNvPr>
          <p:cNvSpPr txBox="1">
            <a:spLocks/>
          </p:cNvSpPr>
          <p:nvPr userDrawn="1"/>
        </p:nvSpPr>
        <p:spPr>
          <a:xfrm>
            <a:off x="609599" y="3814296"/>
            <a:ext cx="3481138" cy="1190108"/>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latin typeface="Helvetica" panose="020B0604020202020204" pitchFamily="2" charset="0"/>
              </a:rPr>
              <a:t>GEP SMART</a:t>
            </a:r>
            <a:r>
              <a:rPr lang="en-US" sz="1000">
                <a:latin typeface="Calibri" panose="020F0502020204030204" pitchFamily="34" charset="0"/>
                <a:cs typeface="Calibri" panose="020F0502020204030204" pitchFamily="34" charset="0"/>
              </a:rPr>
              <a:t>™</a:t>
            </a:r>
            <a:r>
              <a:rPr lang="en-US" sz="1000">
                <a:latin typeface="Helvetica" panose="020B0604020202020204" pitchFamily="2" charset="0"/>
              </a:rPr>
              <a:t> is an AI-powered, cloud-native software for direct and indirect procurement that offers comprehensive source-to-pay functionality in one user-friendly platform, inclusive of spend analysis, sourcing, contract management, supplier management, procure-to-pay, savings project management and savings tracking, invoicing and other related functionalities.</a:t>
            </a:r>
            <a:endParaRPr lang="en-IN" sz="1000">
              <a:latin typeface="Helvetica" panose="020B0604020202020204" pitchFamily="2" charset="0"/>
            </a:endParaRPr>
          </a:p>
        </p:txBody>
      </p:sp>
      <p:sp>
        <p:nvSpPr>
          <p:cNvPr id="18" name="Content Placeholder 1">
            <a:extLst>
              <a:ext uri="{FF2B5EF4-FFF2-40B4-BE49-F238E27FC236}">
                <a16:creationId xmlns:a16="http://schemas.microsoft.com/office/drawing/2014/main" id="{132B37E7-9664-119A-C42A-2D87E54554F8}"/>
              </a:ext>
            </a:extLst>
          </p:cNvPr>
          <p:cNvSpPr txBox="1">
            <a:spLocks/>
          </p:cNvSpPr>
          <p:nvPr userDrawn="1"/>
        </p:nvSpPr>
        <p:spPr>
          <a:xfrm>
            <a:off x="4417995" y="3814296"/>
            <a:ext cx="3888605" cy="1190108"/>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dirty="0">
                <a:latin typeface="Helvetica" panose="020B0604020202020204" pitchFamily="2" charset="0"/>
              </a:rPr>
              <a:t>GEP NEXXE</a:t>
            </a:r>
            <a:r>
              <a:rPr lang="en-US" sz="1000" dirty="0">
                <a:latin typeface="Calibri" panose="020F0502020204030204" pitchFamily="34" charset="0"/>
                <a:cs typeface="Calibri" panose="020F0502020204030204" pitchFamily="34" charset="0"/>
              </a:rPr>
              <a:t>™</a:t>
            </a:r>
            <a:r>
              <a:rPr lang="en-US" sz="1000" dirty="0">
                <a:latin typeface="Helvetica" panose="020B0604020202020204" pitchFamily="2" charset="0"/>
              </a:rPr>
              <a:t> is a unified and comprehensive supply chain platform that provides end-to-end planning, visibility, execution and collaboration capabilities for today’s complex, global supply chains.</a:t>
            </a:r>
          </a:p>
          <a:p>
            <a:pPr marL="0" indent="0">
              <a:lnSpc>
                <a:spcPct val="100000"/>
              </a:lnSpc>
              <a:buNone/>
            </a:pPr>
            <a:r>
              <a:rPr lang="en-US" sz="1000" dirty="0">
                <a:latin typeface="Helvetica" panose="020B0604020202020204" pitchFamily="2" charset="0"/>
              </a:rPr>
              <a:t>Built on a foundation of big data, artificial intelligence and machine learning, GEP NEXXE is next-generation software that helps enterprises make supply chain a competitive advantage.</a:t>
            </a:r>
            <a:endParaRPr lang="en-IN" sz="1000" dirty="0">
              <a:latin typeface="Helvetica" panose="020B0604020202020204" pitchFamily="2" charset="0"/>
            </a:endParaRPr>
          </a:p>
        </p:txBody>
      </p:sp>
      <p:cxnSp>
        <p:nvCxnSpPr>
          <p:cNvPr id="20" name="Straight Connector 19">
            <a:extLst>
              <a:ext uri="{FF2B5EF4-FFF2-40B4-BE49-F238E27FC236}">
                <a16:creationId xmlns:a16="http://schemas.microsoft.com/office/drawing/2014/main" id="{8DAE1997-EA6A-3B8C-547B-835A45B8A241}"/>
              </a:ext>
            </a:extLst>
          </p:cNvPr>
          <p:cNvCxnSpPr>
            <a:cxnSpLocks/>
          </p:cNvCxnSpPr>
          <p:nvPr userDrawn="1"/>
        </p:nvCxnSpPr>
        <p:spPr>
          <a:xfrm>
            <a:off x="4219072" y="3525209"/>
            <a:ext cx="0" cy="144843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B29F13-598B-0DAE-44A3-18B5C399DF97}"/>
              </a:ext>
            </a:extLst>
          </p:cNvPr>
          <p:cNvSpPr txBox="1"/>
          <p:nvPr userDrawn="1"/>
        </p:nvSpPr>
        <p:spPr>
          <a:xfrm>
            <a:off x="8839199" y="3814296"/>
            <a:ext cx="2743193" cy="9848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Helvetica" panose="020B0604020202020204" pitchFamily="2" charset="0"/>
                <a:ea typeface="+mn-ea"/>
                <a:cs typeface="+mn-cs"/>
              </a:rPr>
              <a:t>GEP GREEN is an AI-powered, comprehensive ESG management solution that helps enterprises measure, track and report their sustainability performance.</a:t>
            </a:r>
          </a:p>
          <a:p>
            <a:endParaRPr lang="en-US"/>
          </a:p>
        </p:txBody>
      </p:sp>
      <p:pic>
        <p:nvPicPr>
          <p:cNvPr id="23" name="Picture 22" descr="A green letter and black background&#10;&#10;Description automatically generated">
            <a:extLst>
              <a:ext uri="{FF2B5EF4-FFF2-40B4-BE49-F238E27FC236}">
                <a16:creationId xmlns:a16="http://schemas.microsoft.com/office/drawing/2014/main" id="{416A64B4-FA6A-AC28-CC4F-383AFEFF8C7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39200" y="3496594"/>
            <a:ext cx="2133600" cy="293891"/>
          </a:xfrm>
          <a:prstGeom prst="rect">
            <a:avLst/>
          </a:prstGeom>
        </p:spPr>
      </p:pic>
      <p:pic>
        <p:nvPicPr>
          <p:cNvPr id="3" name="Graphic 2">
            <a:extLst>
              <a:ext uri="{FF2B5EF4-FFF2-40B4-BE49-F238E27FC236}">
                <a16:creationId xmlns:a16="http://schemas.microsoft.com/office/drawing/2014/main" id="{BE7C9BCF-F2E6-987D-B491-30991C9ED39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17995" y="3450280"/>
            <a:ext cx="1915817" cy="324647"/>
          </a:xfrm>
          <a:prstGeom prst="rect">
            <a:avLst/>
          </a:prstGeom>
        </p:spPr>
      </p:pic>
      <p:pic>
        <p:nvPicPr>
          <p:cNvPr id="5" name="Graphic 4">
            <a:extLst>
              <a:ext uri="{FF2B5EF4-FFF2-40B4-BE49-F238E27FC236}">
                <a16:creationId xmlns:a16="http://schemas.microsoft.com/office/drawing/2014/main" id="{68770AE0-1500-7B84-0F3D-5E691F39549C}"/>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09599" y="3444562"/>
            <a:ext cx="2248479" cy="324646"/>
          </a:xfrm>
          <a:prstGeom prst="rect">
            <a:avLst/>
          </a:prstGeom>
        </p:spPr>
      </p:pic>
      <p:pic>
        <p:nvPicPr>
          <p:cNvPr id="8" name="Graphic 7">
            <a:extLst>
              <a:ext uri="{FF2B5EF4-FFF2-40B4-BE49-F238E27FC236}">
                <a16:creationId xmlns:a16="http://schemas.microsoft.com/office/drawing/2014/main" id="{AF89D33B-3624-665E-C10F-FB1A65763F4D}"/>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2778" y="537592"/>
            <a:ext cx="3011696" cy="603097"/>
          </a:xfrm>
          <a:prstGeom prst="rect">
            <a:avLst/>
          </a:prstGeom>
        </p:spPr>
      </p:pic>
      <p:cxnSp>
        <p:nvCxnSpPr>
          <p:cNvPr id="9" name="Straight Connector 8">
            <a:extLst>
              <a:ext uri="{FF2B5EF4-FFF2-40B4-BE49-F238E27FC236}">
                <a16:creationId xmlns:a16="http://schemas.microsoft.com/office/drawing/2014/main" id="{3AB1AC19-F676-8956-7C46-D72411C324A2}"/>
              </a:ext>
            </a:extLst>
          </p:cNvPr>
          <p:cNvCxnSpPr>
            <a:cxnSpLocks/>
          </p:cNvCxnSpPr>
          <p:nvPr userDrawn="1"/>
        </p:nvCxnSpPr>
        <p:spPr>
          <a:xfrm>
            <a:off x="8566785" y="3525209"/>
            <a:ext cx="0" cy="144843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70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BB78B-72A3-2C83-3AD2-11848F84166B}"/>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0"/>
            <a:ext cx="12192000" cy="691980"/>
          </a:xfrm>
          <a:prstGeom prst="rect">
            <a:avLst/>
          </a:prstGeom>
        </p:spPr>
      </p:pic>
      <p:sp>
        <p:nvSpPr>
          <p:cNvPr id="3" name="Rectangle 2">
            <a:extLst>
              <a:ext uri="{FF2B5EF4-FFF2-40B4-BE49-F238E27FC236}">
                <a16:creationId xmlns:a16="http://schemas.microsoft.com/office/drawing/2014/main" id="{AE7DFBAA-036E-452F-5C2D-2AB26B9FC3CE}"/>
              </a:ext>
            </a:extLst>
          </p:cNvPr>
          <p:cNvSpPr/>
          <p:nvPr userDrawn="1"/>
        </p:nvSpPr>
        <p:spPr>
          <a:xfrm>
            <a:off x="300038" y="6701757"/>
            <a:ext cx="6137782" cy="104644"/>
          </a:xfrm>
          <a:prstGeom prst="rect">
            <a:avLst/>
          </a:prstGeom>
        </p:spPr>
        <p:txBody>
          <a:bodyPr wrap="square" lIns="0" tIns="0" rIns="0" bIns="0" anchor="ctr">
            <a:spAutoFit/>
          </a:bodyPr>
          <a:lstStyle/>
          <a:p>
            <a:r>
              <a:rPr lang="en-US" sz="680" baseline="0">
                <a:solidFill>
                  <a:schemeClr val="tx1">
                    <a:lumMod val="65000"/>
                    <a:lumOff val="35000"/>
                  </a:schemeClr>
                </a:solidFill>
                <a:latin typeface="Helvetica" panose="020B0604020202020204" pitchFamily="2" charset="0"/>
              </a:rPr>
              <a:t>AI-Powered Procurement &amp; Supply Chain Transformation: Helping Leading Enterprises Worldwide Achieve Extraordinary Results</a:t>
            </a:r>
          </a:p>
        </p:txBody>
      </p:sp>
      <p:sp>
        <p:nvSpPr>
          <p:cNvPr id="4" name="Slide Number Placeholder 3">
            <a:extLst>
              <a:ext uri="{FF2B5EF4-FFF2-40B4-BE49-F238E27FC236}">
                <a16:creationId xmlns:a16="http://schemas.microsoft.com/office/drawing/2014/main" id="{DAD58C99-BFB6-5868-9BDF-1CB82DC64D4E}"/>
              </a:ext>
            </a:extLst>
          </p:cNvPr>
          <p:cNvSpPr txBox="1">
            <a:spLocks/>
          </p:cNvSpPr>
          <p:nvPr userDrawn="1"/>
        </p:nvSpPr>
        <p:spPr>
          <a:xfrm>
            <a:off x="5917900" y="6631522"/>
            <a:ext cx="321275" cy="226477"/>
          </a:xfrm>
          <a:prstGeom prst="rect">
            <a:avLst/>
          </a:prstGeom>
          <a:noFill/>
        </p:spPr>
        <p:txBody>
          <a:bodyPr lIns="36000" rIns="36000" anchor="ctr"/>
          <a:lstStyle>
            <a:defPPr>
              <a:defRPr lang="en-US"/>
            </a:defPPr>
            <a:lvl1pPr marL="0" algn="ctr" defTabSz="914400" rtl="0" eaLnBrk="1" latinLnBrk="0" hangingPunct="1">
              <a:defRPr sz="1050" kern="1200">
                <a:solidFill>
                  <a:schemeClr val="bg1"/>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EFE1FBF-D7EB-4254-B6E2-36850C68ADCD}" type="slidenum">
              <a:rPr kumimoji="0" lang="en-US" sz="800" b="1" i="0" u="none" strike="noStrike" kern="1200" cap="none" spc="0" normalizeH="0" baseline="0" noProof="0" smtClean="0">
                <a:ln>
                  <a:noFill/>
                </a:ln>
                <a:solidFill>
                  <a:sysClr val="windowText" lastClr="000000"/>
                </a:solidFill>
                <a:effectLst/>
                <a:uLnTx/>
                <a:uFillTx/>
                <a:latin typeface="Calibri Light" panose="020F0302020204030204"/>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ysClr val="windowText" lastClr="000000"/>
              </a:solidFill>
              <a:effectLst/>
              <a:uLnTx/>
              <a:uFillTx/>
              <a:latin typeface="Calibri Light" panose="020F0302020204030204"/>
              <a:ea typeface="+mn-ea"/>
              <a:cs typeface="Arial" panose="020B0604020202020204" pitchFamily="34" charset="0"/>
            </a:endParaRPr>
          </a:p>
        </p:txBody>
      </p:sp>
      <p:sp>
        <p:nvSpPr>
          <p:cNvPr id="5" name="Rectangle 4">
            <a:extLst>
              <a:ext uri="{FF2B5EF4-FFF2-40B4-BE49-F238E27FC236}">
                <a16:creationId xmlns:a16="http://schemas.microsoft.com/office/drawing/2014/main" id="{7EE4B855-DF6F-931E-E1FD-8247D1F82A3D}"/>
              </a:ext>
            </a:extLst>
          </p:cNvPr>
          <p:cNvSpPr/>
          <p:nvPr userDrawn="1"/>
        </p:nvSpPr>
        <p:spPr>
          <a:xfrm>
            <a:off x="10057829" y="6697428"/>
            <a:ext cx="1796693" cy="104644"/>
          </a:xfrm>
          <a:prstGeom prst="rect">
            <a:avLst/>
          </a:prstGeom>
        </p:spPr>
        <p:txBody>
          <a:bodyPr wrap="square" lIns="0" tIns="0" rIns="0" bIns="0" anchor="ctr">
            <a:spAutoFit/>
          </a:bodyPr>
          <a:lstStyle/>
          <a:p>
            <a:pPr algn="r"/>
            <a:r>
              <a:rPr lang="en-US" sz="680" kern="1200" baseline="0">
                <a:solidFill>
                  <a:schemeClr val="tx1">
                    <a:lumMod val="65000"/>
                    <a:lumOff val="35000"/>
                  </a:schemeClr>
                </a:solidFill>
                <a:latin typeface="Helvetica" panose="020B0604020202020204" pitchFamily="2" charset="0"/>
                <a:ea typeface="+mn-ea"/>
                <a:cs typeface="+mn-cs"/>
              </a:rPr>
              <a:t>Copyright © 2024 GEP. All rights reserved.</a:t>
            </a:r>
          </a:p>
        </p:txBody>
      </p:sp>
      <p:pic>
        <p:nvPicPr>
          <p:cNvPr id="6" name="Graphic 5">
            <a:extLst>
              <a:ext uri="{FF2B5EF4-FFF2-40B4-BE49-F238E27FC236}">
                <a16:creationId xmlns:a16="http://schemas.microsoft.com/office/drawing/2014/main" id="{08407BE5-1722-C6C2-C209-BDC066F6E61B}"/>
              </a:ext>
            </a:extLst>
          </p:cNvPr>
          <p:cNvPicPr>
            <a:picLocks noChangeAspect="1"/>
          </p:cNvPicPr>
          <p:nvPr userDrawn="1"/>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r="36008"/>
          <a:stretch/>
        </p:blipFill>
        <p:spPr>
          <a:xfrm>
            <a:off x="10665229" y="196043"/>
            <a:ext cx="1238747" cy="313201"/>
          </a:xfrm>
          <a:prstGeom prst="rect">
            <a:avLst/>
          </a:prstGeom>
        </p:spPr>
      </p:pic>
      <p:cxnSp>
        <p:nvCxnSpPr>
          <p:cNvPr id="7" name="Straight Connector 6">
            <a:extLst>
              <a:ext uri="{FF2B5EF4-FFF2-40B4-BE49-F238E27FC236}">
                <a16:creationId xmlns:a16="http://schemas.microsoft.com/office/drawing/2014/main" id="{9C2A8D26-D2C1-BD72-DD29-B67128526509}"/>
              </a:ext>
            </a:extLst>
          </p:cNvPr>
          <p:cNvCxnSpPr>
            <a:cxnSpLocks/>
          </p:cNvCxnSpPr>
          <p:nvPr userDrawn="1"/>
        </p:nvCxnSpPr>
        <p:spPr>
          <a:xfrm>
            <a:off x="-6" y="6581822"/>
            <a:ext cx="12192006" cy="14995"/>
          </a:xfrm>
          <a:prstGeom prst="line">
            <a:avLst/>
          </a:prstGeom>
          <a:ln w="63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2655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5" r:id="rId3"/>
    <p:sldLayoutId id="2147483666" r:id="rId4"/>
    <p:sldLayoutId id="2147483667" r:id="rId5"/>
    <p:sldLayoutId id="2147483668" r:id="rId6"/>
    <p:sldLayoutId id="2147483664" r:id="rId7"/>
  </p:sldLayoutIdLst>
  <p:txStyles>
    <p:titleStyle>
      <a:lvl1pPr algn="l" defTabSz="914400" rtl="0" eaLnBrk="1" latinLnBrk="0" hangingPunct="1">
        <a:lnSpc>
          <a:spcPct val="90000"/>
        </a:lnSpc>
        <a:spcBef>
          <a:spcPct val="0"/>
        </a:spcBef>
        <a:buNone/>
        <a:defRPr sz="2400" b="1" kern="1200">
          <a:solidFill>
            <a:srgbClr val="016AAA"/>
          </a:solidFill>
          <a:latin typeface="Helvetica" panose="020B06040202020202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69">
          <p15:clr>
            <a:srgbClr val="F26B43"/>
          </p15:clr>
        </p15:guide>
        <p15:guide id="3" pos="189">
          <p15:clr>
            <a:srgbClr val="F26B43"/>
          </p15:clr>
        </p15:guide>
        <p15:guide id="4" pos="55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svg"/><Relationship Id="rId26" Type="http://schemas.openxmlformats.org/officeDocument/2006/relationships/image" Target="../media/image83.svg"/><Relationship Id="rId39" Type="http://schemas.openxmlformats.org/officeDocument/2006/relationships/image" Target="../media/image96.svg"/><Relationship Id="rId21" Type="http://schemas.openxmlformats.org/officeDocument/2006/relationships/image" Target="../media/image78.png"/><Relationship Id="rId34" Type="http://schemas.openxmlformats.org/officeDocument/2006/relationships/image" Target="../media/image91.svg"/><Relationship Id="rId42" Type="http://schemas.openxmlformats.org/officeDocument/2006/relationships/image" Target="../media/image99.png"/><Relationship Id="rId7" Type="http://schemas.openxmlformats.org/officeDocument/2006/relationships/image" Target="../media/image64.png"/><Relationship Id="rId2" Type="http://schemas.openxmlformats.org/officeDocument/2006/relationships/image" Target="../media/image59.png"/><Relationship Id="rId16" Type="http://schemas.openxmlformats.org/officeDocument/2006/relationships/image" Target="../media/image73.svg"/><Relationship Id="rId20" Type="http://schemas.openxmlformats.org/officeDocument/2006/relationships/image" Target="../media/image77.svg"/><Relationship Id="rId29" Type="http://schemas.openxmlformats.org/officeDocument/2006/relationships/image" Target="../media/image86.png"/><Relationship Id="rId41" Type="http://schemas.openxmlformats.org/officeDocument/2006/relationships/image" Target="../media/image98.sv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68.png"/><Relationship Id="rId24" Type="http://schemas.openxmlformats.org/officeDocument/2006/relationships/image" Target="../media/image81.svg"/><Relationship Id="rId32" Type="http://schemas.openxmlformats.org/officeDocument/2006/relationships/image" Target="../media/image89.svg"/><Relationship Id="rId37" Type="http://schemas.openxmlformats.org/officeDocument/2006/relationships/image" Target="../media/image94.png"/><Relationship Id="rId40" Type="http://schemas.openxmlformats.org/officeDocument/2006/relationships/image" Target="../media/image97.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svg"/><Relationship Id="rId36" Type="http://schemas.openxmlformats.org/officeDocument/2006/relationships/image" Target="../media/image93.svg"/><Relationship Id="rId10" Type="http://schemas.openxmlformats.org/officeDocument/2006/relationships/image" Target="../media/image67.sv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svg"/><Relationship Id="rId22" Type="http://schemas.openxmlformats.org/officeDocument/2006/relationships/image" Target="../media/image79.svg"/><Relationship Id="rId27" Type="http://schemas.openxmlformats.org/officeDocument/2006/relationships/image" Target="../media/image84.png"/><Relationship Id="rId30" Type="http://schemas.openxmlformats.org/officeDocument/2006/relationships/image" Target="../media/image87.svg"/><Relationship Id="rId35" Type="http://schemas.openxmlformats.org/officeDocument/2006/relationships/image" Target="../media/image92.png"/><Relationship Id="rId8" Type="http://schemas.openxmlformats.org/officeDocument/2006/relationships/image" Target="../media/image65.svg"/><Relationship Id="rId3" Type="http://schemas.openxmlformats.org/officeDocument/2006/relationships/image" Target="../media/image60.png"/><Relationship Id="rId12" Type="http://schemas.openxmlformats.org/officeDocument/2006/relationships/image" Target="../media/image69.sv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s>
</file>

<file path=ppt/slides/_rels/slide11.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jpeg"/><Relationship Id="rId7" Type="http://schemas.openxmlformats.org/officeDocument/2006/relationships/image" Target="../media/image10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12.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13.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3.jpeg"/><Relationship Id="rId7" Type="http://schemas.openxmlformats.org/officeDocument/2006/relationships/image" Target="../media/image117.jpeg"/><Relationship Id="rId12" Type="http://schemas.openxmlformats.org/officeDocument/2006/relationships/image" Target="../media/image122.jpe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16.jpeg"/><Relationship Id="rId11" Type="http://schemas.openxmlformats.org/officeDocument/2006/relationships/image" Target="../media/image121.jpeg"/><Relationship Id="rId5" Type="http://schemas.openxmlformats.org/officeDocument/2006/relationships/image" Target="../media/image115.jpeg"/><Relationship Id="rId10" Type="http://schemas.openxmlformats.org/officeDocument/2006/relationships/image" Target="../media/image120.jpeg"/><Relationship Id="rId4" Type="http://schemas.openxmlformats.org/officeDocument/2006/relationships/image" Target="../media/image114.jpeg"/><Relationship Id="rId9" Type="http://schemas.openxmlformats.org/officeDocument/2006/relationships/image" Target="../media/image119.jpeg"/></Relationships>
</file>

<file path=ppt/slides/_rels/slide14.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3.jpeg"/><Relationship Id="rId7" Type="http://schemas.openxmlformats.org/officeDocument/2006/relationships/image" Target="../media/image12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124.jpeg"/></Relationships>
</file>

<file path=ppt/slides/_rels/slide1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svg"/><Relationship Id="rId2" Type="http://schemas.openxmlformats.org/officeDocument/2006/relationships/image" Target="../media/image129.emf"/><Relationship Id="rId1" Type="http://schemas.openxmlformats.org/officeDocument/2006/relationships/slideLayout" Target="../slideLayouts/slideLayout2.xml"/><Relationship Id="rId6" Type="http://schemas.openxmlformats.org/officeDocument/2006/relationships/image" Target="../media/image133.wmf"/><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wmf"/></Relationships>
</file>

<file path=ppt/slides/_rels/slide16.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141.jpeg"/><Relationship Id="rId7" Type="http://schemas.openxmlformats.org/officeDocument/2006/relationships/image" Target="../media/image144.emf"/><Relationship Id="rId12" Type="http://schemas.openxmlformats.org/officeDocument/2006/relationships/image" Target="../media/image149.emf"/><Relationship Id="rId2" Type="http://schemas.openxmlformats.org/officeDocument/2006/relationships/image" Target="../media/image140.jpeg"/><Relationship Id="rId1" Type="http://schemas.openxmlformats.org/officeDocument/2006/relationships/slideLayout" Target="../slideLayouts/slideLayout2.xml"/><Relationship Id="rId6" Type="http://schemas.openxmlformats.org/officeDocument/2006/relationships/image" Target="../media/image143.emf"/><Relationship Id="rId11" Type="http://schemas.openxmlformats.org/officeDocument/2006/relationships/image" Target="../media/image148.png"/><Relationship Id="rId5" Type="http://schemas.openxmlformats.org/officeDocument/2006/relationships/image" Target="../media/image142.jpeg"/><Relationship Id="rId10" Type="http://schemas.openxmlformats.org/officeDocument/2006/relationships/image" Target="../media/image147.emf"/><Relationship Id="rId4" Type="http://schemas.openxmlformats.org/officeDocument/2006/relationships/hyperlink" Target="http://www.gep.com/knowledgebank" TargetMode="External"/><Relationship Id="rId9" Type="http://schemas.openxmlformats.org/officeDocument/2006/relationships/image" Target="../media/image14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EFD4E5A-094D-8EA0-E9A0-6372DEBC22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 y="1"/>
            <a:ext cx="12192001" cy="6858000"/>
          </a:xfrm>
          <a:prstGeom prst="rect">
            <a:avLst/>
          </a:prstGeom>
        </p:spPr>
      </p:pic>
      <p:sp>
        <p:nvSpPr>
          <p:cNvPr id="12" name="Rectangle 11">
            <a:extLst>
              <a:ext uri="{FF2B5EF4-FFF2-40B4-BE49-F238E27FC236}">
                <a16:creationId xmlns:a16="http://schemas.microsoft.com/office/drawing/2014/main" id="{5442ABF2-A972-447D-B67F-4D7FF417081F}"/>
              </a:ext>
            </a:extLst>
          </p:cNvPr>
          <p:cNvSpPr/>
          <p:nvPr/>
        </p:nvSpPr>
        <p:spPr>
          <a:xfrm>
            <a:off x="-3" y="0"/>
            <a:ext cx="12192000" cy="6857999"/>
          </a:xfrm>
          <a:prstGeom prst="rect">
            <a:avLst/>
          </a:prstGeom>
          <a:solidFill>
            <a:schemeClr val="tx1">
              <a:alpha val="31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elvetica"/>
              <a:ea typeface="+mn-ea"/>
              <a:cs typeface="+mn-cs"/>
            </a:endParaRPr>
          </a:p>
        </p:txBody>
      </p:sp>
      <p:pic>
        <p:nvPicPr>
          <p:cNvPr id="9" name="Graphic 8">
            <a:extLst>
              <a:ext uri="{FF2B5EF4-FFF2-40B4-BE49-F238E27FC236}">
                <a16:creationId xmlns:a16="http://schemas.microsoft.com/office/drawing/2014/main" id="{DDBD3EBC-D927-5862-26FE-70F686F807F7}"/>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36008"/>
          <a:stretch/>
        </p:blipFill>
        <p:spPr>
          <a:xfrm>
            <a:off x="1234454" y="706482"/>
            <a:ext cx="1730520" cy="437538"/>
          </a:xfrm>
          <a:prstGeom prst="rect">
            <a:avLst/>
          </a:prstGeom>
        </p:spPr>
      </p:pic>
      <p:sp>
        <p:nvSpPr>
          <p:cNvPr id="10" name="Rectangle 9">
            <a:extLst>
              <a:ext uri="{FF2B5EF4-FFF2-40B4-BE49-F238E27FC236}">
                <a16:creationId xmlns:a16="http://schemas.microsoft.com/office/drawing/2014/main" id="{864193E5-5786-9E5E-445B-922462E6D4A1}"/>
              </a:ext>
            </a:extLst>
          </p:cNvPr>
          <p:cNvSpPr/>
          <p:nvPr/>
        </p:nvSpPr>
        <p:spPr>
          <a:xfrm>
            <a:off x="7093600" y="706482"/>
            <a:ext cx="4225516" cy="138499"/>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300" normalizeH="0" baseline="0" noProof="0" dirty="0">
                <a:ln>
                  <a:noFill/>
                </a:ln>
                <a:solidFill>
                  <a:prstClr val="white"/>
                </a:solidFill>
                <a:effectLst/>
                <a:uLnTx/>
                <a:uFillTx/>
                <a:latin typeface="Helvetica" panose="020B0604020202020204" pitchFamily="2" charset="0"/>
                <a:ea typeface="+mn-ea"/>
                <a:cs typeface="+mn-cs"/>
              </a:rPr>
              <a:t>SOFTWARE | STRATEGY | MANAGED SERVICES </a:t>
            </a:r>
          </a:p>
        </p:txBody>
      </p:sp>
      <p:sp>
        <p:nvSpPr>
          <p:cNvPr id="5" name="TextBox 4">
            <a:extLst>
              <a:ext uri="{FF2B5EF4-FFF2-40B4-BE49-F238E27FC236}">
                <a16:creationId xmlns:a16="http://schemas.microsoft.com/office/drawing/2014/main" id="{CEF419ED-4F74-2EFB-915B-07C24EADF147}"/>
              </a:ext>
            </a:extLst>
          </p:cNvPr>
          <p:cNvSpPr txBox="1"/>
          <p:nvPr/>
        </p:nvSpPr>
        <p:spPr>
          <a:xfrm>
            <a:off x="1105991" y="5695704"/>
            <a:ext cx="8088048" cy="307777"/>
          </a:xfrm>
          <a:prstGeom prst="rect">
            <a:avLst/>
          </a:prstGeom>
        </p:spPr>
        <p:txBody>
          <a:bodyPr wrap="none" lIns="0" tIns="0" rIns="0" bIns="0">
            <a:spAutoFit/>
          </a:bodyPr>
          <a:lstStyle>
            <a:defPPr>
              <a:defRPr lang="en-US"/>
            </a:defPPr>
            <a:lvl1pPr marR="0" lvl="0" indent="0" algn="r" fontAlgn="auto">
              <a:lnSpc>
                <a:spcPct val="100000"/>
              </a:lnSpc>
              <a:spcBef>
                <a:spcPts val="0"/>
              </a:spcBef>
              <a:spcAft>
                <a:spcPts val="0"/>
              </a:spcAft>
              <a:buClrTx/>
              <a:buSzTx/>
              <a:buFontTx/>
              <a:buNone/>
              <a:tabLst/>
              <a:defRPr kumimoji="0" sz="1200" b="1" i="0" u="none" strike="noStrike" cap="none" spc="300" normalizeH="0" baseline="0">
                <a:ln>
                  <a:noFill/>
                </a:ln>
                <a:solidFill>
                  <a:prstClr val="white"/>
                </a:solidFill>
                <a:effectLst/>
                <a:uLnTx/>
                <a:uFillTx/>
                <a:latin typeface="Helvetica" panose="020B0604020202020204" pitchFamily="2" charset="0"/>
              </a:defRPr>
            </a:lvl1pPr>
          </a:lstStyle>
          <a:p>
            <a:r>
              <a:rPr lang="en-US" sz="2000" dirty="0"/>
              <a:t>PROCUREMENT | SUPPLY CHAIN | SUSTAINABILITY</a:t>
            </a:r>
          </a:p>
        </p:txBody>
      </p:sp>
      <p:sp>
        <p:nvSpPr>
          <p:cNvPr id="2" name="TextBox 1">
            <a:extLst>
              <a:ext uri="{FF2B5EF4-FFF2-40B4-BE49-F238E27FC236}">
                <a16:creationId xmlns:a16="http://schemas.microsoft.com/office/drawing/2014/main" id="{1B34BE4B-CEF4-E25E-C3FD-2930E7471B59}"/>
              </a:ext>
            </a:extLst>
          </p:cNvPr>
          <p:cNvSpPr txBox="1"/>
          <p:nvPr/>
        </p:nvSpPr>
        <p:spPr>
          <a:xfrm>
            <a:off x="16544260" y="-404037"/>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507CF17A-9F50-D5DB-42D2-E3A7109CFB26}"/>
              </a:ext>
            </a:extLst>
          </p:cNvPr>
          <p:cNvSpPr txBox="1"/>
          <p:nvPr/>
        </p:nvSpPr>
        <p:spPr>
          <a:xfrm>
            <a:off x="1085600" y="2166530"/>
            <a:ext cx="10622583"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600" b="1" i="0" u="none" strike="noStrike" kern="1200" cap="none" spc="0" normalizeH="0" baseline="0" noProof="0" dirty="0">
                <a:ln>
                  <a:noFill/>
                </a:ln>
                <a:solidFill>
                  <a:schemeClr val="bg1"/>
                </a:solidFill>
                <a:effectLst/>
                <a:uLnTx/>
                <a:uFillTx/>
                <a:latin typeface="Arial Black" panose="020B0604020202020204" pitchFamily="34" charset="0"/>
                <a:ea typeface="+mn-ea"/>
                <a:cs typeface="Arial Black" panose="020B0604020202020204" pitchFamily="34" charset="0"/>
              </a:rPr>
              <a:t>AI-POWERED</a:t>
            </a:r>
          </a:p>
        </p:txBody>
      </p:sp>
      <p:sp>
        <p:nvSpPr>
          <p:cNvPr id="11" name="TextBox 10">
            <a:extLst>
              <a:ext uri="{FF2B5EF4-FFF2-40B4-BE49-F238E27FC236}">
                <a16:creationId xmlns:a16="http://schemas.microsoft.com/office/drawing/2014/main" id="{24D5FFC0-C583-9937-99A4-739DC4936F7F}"/>
              </a:ext>
            </a:extLst>
          </p:cNvPr>
          <p:cNvSpPr txBox="1"/>
          <p:nvPr/>
        </p:nvSpPr>
        <p:spPr>
          <a:xfrm>
            <a:off x="1085599" y="3296789"/>
            <a:ext cx="10622584"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sz="6600" b="1" dirty="0">
                <a:solidFill>
                  <a:prstClr val="white"/>
                </a:solidFill>
                <a:latin typeface="Arial Black" panose="020B0604020202020204" pitchFamily="34" charset="0"/>
                <a:cs typeface="Arial Black" panose="020B0604020202020204" pitchFamily="34" charset="0"/>
              </a:rPr>
              <a:t>TRANSFORMATION</a:t>
            </a:r>
            <a:endParaRPr kumimoji="0" lang="en-US" sz="6600" b="1" i="0" u="none" strike="noStrike" kern="1200" cap="none" spc="0" normalizeH="0" baseline="0" noProof="0" dirty="0">
              <a:ln>
                <a:noFill/>
              </a:ln>
              <a:solidFill>
                <a:prstClr val="white"/>
              </a:solidFill>
              <a:effectLst/>
              <a:uLnTx/>
              <a:uFillTx/>
              <a:latin typeface="Arial Black" panose="020B0604020202020204" pitchFamily="34" charset="0"/>
              <a:ea typeface="+mn-ea"/>
              <a:cs typeface="Arial Black" panose="020B0604020202020204" pitchFamily="34" charset="0"/>
            </a:endParaRPr>
          </a:p>
        </p:txBody>
      </p:sp>
      <p:sp>
        <p:nvSpPr>
          <p:cNvPr id="13" name="TextBox 12">
            <a:extLst>
              <a:ext uri="{FF2B5EF4-FFF2-40B4-BE49-F238E27FC236}">
                <a16:creationId xmlns:a16="http://schemas.microsoft.com/office/drawing/2014/main" id="{DD37CDD1-FDC7-2652-C611-49F73C082D76}"/>
              </a:ext>
            </a:extLst>
          </p:cNvPr>
          <p:cNvSpPr txBox="1"/>
          <p:nvPr/>
        </p:nvSpPr>
        <p:spPr>
          <a:xfrm>
            <a:off x="1085598" y="4220119"/>
            <a:ext cx="10233518" cy="369332"/>
          </a:xfrm>
          <a:prstGeom prst="rect">
            <a:avLst/>
          </a:prstGeom>
          <a:noFill/>
        </p:spPr>
        <p:txBody>
          <a:bodyPr wrap="square" rtlCol="0">
            <a:spAutoFit/>
          </a:bodyPr>
          <a:lstStyle/>
          <a:p>
            <a:pPr>
              <a:spcBef>
                <a:spcPts val="1000"/>
              </a:spcBef>
              <a:defRPr/>
            </a:pPr>
            <a:r>
              <a:rPr kumimoji="0" lang="en-US"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GAME-CHANGING PERFORMANCE AND RESULTS WITH AI-FIRST SOLUTIONS</a:t>
            </a:r>
          </a:p>
        </p:txBody>
      </p:sp>
    </p:spTree>
    <p:extLst>
      <p:ext uri="{BB962C8B-B14F-4D97-AF65-F5344CB8AC3E}">
        <p14:creationId xmlns:p14="http://schemas.microsoft.com/office/powerpoint/2010/main" val="698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62FD-214E-4AB8-105C-1509809E6F55}"/>
              </a:ext>
            </a:extLst>
          </p:cNvPr>
          <p:cNvSpPr>
            <a:spLocks noGrp="1"/>
          </p:cNvSpPr>
          <p:nvPr>
            <p:ph type="title"/>
          </p:nvPr>
        </p:nvSpPr>
        <p:spPr/>
        <p:txBody>
          <a:bodyPr lIns="91440" tIns="45720" rIns="91440" bIns="45720" anchor="ctr"/>
          <a:lstStyle/>
          <a:p>
            <a:r>
              <a:rPr lang="en-GB" dirty="0">
                <a:latin typeface="Helvetica"/>
                <a:cs typeface="Helvetica"/>
              </a:rPr>
              <a:t>GEP SOFTWARE: AI-POWERED, LOW-CODE, CLOUD-NATIVE </a:t>
            </a:r>
            <a:endParaRPr lang="en-US">
              <a:latin typeface="Helvetica"/>
              <a:cs typeface="Helvetica"/>
            </a:endParaRPr>
          </a:p>
        </p:txBody>
      </p:sp>
      <p:grpSp>
        <p:nvGrpSpPr>
          <p:cNvPr id="3" name="Group 2">
            <a:extLst>
              <a:ext uri="{FF2B5EF4-FFF2-40B4-BE49-F238E27FC236}">
                <a16:creationId xmlns:a16="http://schemas.microsoft.com/office/drawing/2014/main" id="{9B292EB4-7A2A-4677-EFEE-40B860C7A483}"/>
              </a:ext>
            </a:extLst>
          </p:cNvPr>
          <p:cNvGrpSpPr/>
          <p:nvPr/>
        </p:nvGrpSpPr>
        <p:grpSpPr>
          <a:xfrm>
            <a:off x="1168279" y="756872"/>
            <a:ext cx="9882186" cy="5785911"/>
            <a:chOff x="279600" y="-34747"/>
            <a:chExt cx="11564862" cy="6771097"/>
          </a:xfrm>
        </p:grpSpPr>
        <p:sp>
          <p:nvSpPr>
            <p:cNvPr id="4" name="Oval 3">
              <a:extLst>
                <a:ext uri="{FF2B5EF4-FFF2-40B4-BE49-F238E27FC236}">
                  <a16:creationId xmlns:a16="http://schemas.microsoft.com/office/drawing/2014/main" id="{5D301EA1-E1AB-FE96-269E-A90F28464549}"/>
                </a:ext>
              </a:extLst>
            </p:cNvPr>
            <p:cNvSpPr/>
            <p:nvPr/>
          </p:nvSpPr>
          <p:spPr>
            <a:xfrm>
              <a:off x="4086745" y="2244664"/>
              <a:ext cx="3752457" cy="3752456"/>
            </a:xfrm>
            <a:prstGeom prst="ellipse">
              <a:avLst/>
            </a:prstGeom>
            <a:solidFill>
              <a:srgbClr val="00B0F0">
                <a:alpha val="25882"/>
              </a:srgb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F9BA6E16-94E8-CA7A-ED7D-7895834DC1E4}"/>
                </a:ext>
              </a:extLst>
            </p:cNvPr>
            <p:cNvSpPr/>
            <p:nvPr/>
          </p:nvSpPr>
          <p:spPr>
            <a:xfrm>
              <a:off x="3218212" y="791391"/>
              <a:ext cx="3752457" cy="3752456"/>
            </a:xfrm>
            <a:prstGeom prst="ellipse">
              <a:avLst/>
            </a:prstGeom>
            <a:solidFill>
              <a:srgbClr val="00B0F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AE4ED90-5FCB-3F89-9298-773FE08D1FCC}"/>
                </a:ext>
              </a:extLst>
            </p:cNvPr>
            <p:cNvSpPr/>
            <p:nvPr/>
          </p:nvSpPr>
          <p:spPr>
            <a:xfrm>
              <a:off x="4961240" y="817165"/>
              <a:ext cx="3752457" cy="3752456"/>
            </a:xfrm>
            <a:prstGeom prst="ellipse">
              <a:avLst/>
            </a:prstGeom>
            <a:solidFill>
              <a:srgbClr val="00B0F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567EC7D5-D3F4-5826-3317-848FC37A6892}"/>
                </a:ext>
              </a:extLst>
            </p:cNvPr>
            <p:cNvSpPr/>
            <p:nvPr/>
          </p:nvSpPr>
          <p:spPr>
            <a:xfrm rot="7200000">
              <a:off x="4064599" y="2245323"/>
              <a:ext cx="2925031" cy="2302375"/>
            </a:xfrm>
            <a:custGeom>
              <a:avLst/>
              <a:gdLst>
                <a:gd name="connsiteX0" fmla="*/ 1048803 w 2925031"/>
                <a:gd name="connsiteY0" fmla="*/ 0 h 2302375"/>
                <a:gd name="connsiteX1" fmla="*/ 2925031 w 2925031"/>
                <a:gd name="connsiteY1" fmla="*/ 1876228 h 2302375"/>
                <a:gd name="connsiteX2" fmla="*/ 2919517 w 2925031"/>
                <a:gd name="connsiteY2" fmla="*/ 1985425 h 2302375"/>
                <a:gd name="connsiteX3" fmla="*/ 2770550 w 2925031"/>
                <a:gd name="connsiteY3" fmla="*/ 2075925 h 2302375"/>
                <a:gd name="connsiteX4" fmla="*/ 1876228 w 2925031"/>
                <a:gd name="connsiteY4" fmla="*/ 2302375 h 2302375"/>
                <a:gd name="connsiteX5" fmla="*/ 0 w 2925031"/>
                <a:gd name="connsiteY5" fmla="*/ 426147 h 2302375"/>
                <a:gd name="connsiteX6" fmla="*/ 5514 w 2925031"/>
                <a:gd name="connsiteY6" fmla="*/ 316951 h 2302375"/>
                <a:gd name="connsiteX7" fmla="*/ 154482 w 2925031"/>
                <a:gd name="connsiteY7" fmla="*/ 226451 h 2302375"/>
                <a:gd name="connsiteX8" fmla="*/ 1048803 w 2925031"/>
                <a:gd name="connsiteY8" fmla="*/ 0 h 230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031" h="2302375">
                  <a:moveTo>
                    <a:pt x="1048803" y="0"/>
                  </a:moveTo>
                  <a:cubicBezTo>
                    <a:pt x="2085015" y="0"/>
                    <a:pt x="2925031" y="840016"/>
                    <a:pt x="2925031" y="1876228"/>
                  </a:cubicBezTo>
                  <a:lnTo>
                    <a:pt x="2919517" y="1985425"/>
                  </a:lnTo>
                  <a:lnTo>
                    <a:pt x="2770550" y="2075925"/>
                  </a:lnTo>
                  <a:cubicBezTo>
                    <a:pt x="2504701" y="2220342"/>
                    <a:pt x="2200044" y="2302375"/>
                    <a:pt x="1876228" y="2302375"/>
                  </a:cubicBezTo>
                  <a:cubicBezTo>
                    <a:pt x="840016" y="2302375"/>
                    <a:pt x="0" y="1462359"/>
                    <a:pt x="0" y="426147"/>
                  </a:cubicBezTo>
                  <a:lnTo>
                    <a:pt x="5514" y="316951"/>
                  </a:lnTo>
                  <a:lnTo>
                    <a:pt x="154482" y="226451"/>
                  </a:lnTo>
                  <a:cubicBezTo>
                    <a:pt x="420331" y="82033"/>
                    <a:pt x="724987" y="0"/>
                    <a:pt x="1048803" y="0"/>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5DE1117F-DB00-37D8-6672-F5B6DF182B6C}"/>
                </a:ext>
              </a:extLst>
            </p:cNvPr>
            <p:cNvSpPr/>
            <p:nvPr/>
          </p:nvSpPr>
          <p:spPr>
            <a:xfrm rot="14400000">
              <a:off x="4484389" y="1548948"/>
              <a:ext cx="2925031" cy="2302375"/>
            </a:xfrm>
            <a:custGeom>
              <a:avLst/>
              <a:gdLst>
                <a:gd name="connsiteX0" fmla="*/ 1048803 w 2925031"/>
                <a:gd name="connsiteY0" fmla="*/ 0 h 2302375"/>
                <a:gd name="connsiteX1" fmla="*/ 2925031 w 2925031"/>
                <a:gd name="connsiteY1" fmla="*/ 1876228 h 2302375"/>
                <a:gd name="connsiteX2" fmla="*/ 2919517 w 2925031"/>
                <a:gd name="connsiteY2" fmla="*/ 1985425 h 2302375"/>
                <a:gd name="connsiteX3" fmla="*/ 2770550 w 2925031"/>
                <a:gd name="connsiteY3" fmla="*/ 2075925 h 2302375"/>
                <a:gd name="connsiteX4" fmla="*/ 1876228 w 2925031"/>
                <a:gd name="connsiteY4" fmla="*/ 2302375 h 2302375"/>
                <a:gd name="connsiteX5" fmla="*/ 0 w 2925031"/>
                <a:gd name="connsiteY5" fmla="*/ 426147 h 2302375"/>
                <a:gd name="connsiteX6" fmla="*/ 5514 w 2925031"/>
                <a:gd name="connsiteY6" fmla="*/ 316951 h 2302375"/>
                <a:gd name="connsiteX7" fmla="*/ 154482 w 2925031"/>
                <a:gd name="connsiteY7" fmla="*/ 226451 h 2302375"/>
                <a:gd name="connsiteX8" fmla="*/ 1048803 w 2925031"/>
                <a:gd name="connsiteY8" fmla="*/ 0 h 230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031" h="2302375">
                  <a:moveTo>
                    <a:pt x="1048803" y="0"/>
                  </a:moveTo>
                  <a:cubicBezTo>
                    <a:pt x="2085015" y="0"/>
                    <a:pt x="2925031" y="840016"/>
                    <a:pt x="2925031" y="1876228"/>
                  </a:cubicBezTo>
                  <a:lnTo>
                    <a:pt x="2919517" y="1985425"/>
                  </a:lnTo>
                  <a:lnTo>
                    <a:pt x="2770550" y="2075925"/>
                  </a:lnTo>
                  <a:cubicBezTo>
                    <a:pt x="2504701" y="2220342"/>
                    <a:pt x="2200044" y="2302375"/>
                    <a:pt x="1876228" y="2302375"/>
                  </a:cubicBezTo>
                  <a:cubicBezTo>
                    <a:pt x="840016" y="2302375"/>
                    <a:pt x="0" y="1462359"/>
                    <a:pt x="0" y="426147"/>
                  </a:cubicBezTo>
                  <a:lnTo>
                    <a:pt x="5514" y="316951"/>
                  </a:lnTo>
                  <a:lnTo>
                    <a:pt x="154482" y="226451"/>
                  </a:lnTo>
                  <a:cubicBezTo>
                    <a:pt x="420331" y="82033"/>
                    <a:pt x="724987" y="0"/>
                    <a:pt x="1048803" y="0"/>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71E8859-C92F-BC7D-DF31-6BA5FD610B51}"/>
                </a:ext>
              </a:extLst>
            </p:cNvPr>
            <p:cNvSpPr/>
            <p:nvPr/>
          </p:nvSpPr>
          <p:spPr>
            <a:xfrm>
              <a:off x="4949178" y="2264162"/>
              <a:ext cx="2925031" cy="2302375"/>
            </a:xfrm>
            <a:custGeom>
              <a:avLst/>
              <a:gdLst>
                <a:gd name="connsiteX0" fmla="*/ 1048803 w 2925031"/>
                <a:gd name="connsiteY0" fmla="*/ 0 h 2302375"/>
                <a:gd name="connsiteX1" fmla="*/ 2925031 w 2925031"/>
                <a:gd name="connsiteY1" fmla="*/ 1876228 h 2302375"/>
                <a:gd name="connsiteX2" fmla="*/ 2919517 w 2925031"/>
                <a:gd name="connsiteY2" fmla="*/ 1985425 h 2302375"/>
                <a:gd name="connsiteX3" fmla="*/ 2770550 w 2925031"/>
                <a:gd name="connsiteY3" fmla="*/ 2075925 h 2302375"/>
                <a:gd name="connsiteX4" fmla="*/ 1876228 w 2925031"/>
                <a:gd name="connsiteY4" fmla="*/ 2302375 h 2302375"/>
                <a:gd name="connsiteX5" fmla="*/ 0 w 2925031"/>
                <a:gd name="connsiteY5" fmla="*/ 426147 h 2302375"/>
                <a:gd name="connsiteX6" fmla="*/ 5514 w 2925031"/>
                <a:gd name="connsiteY6" fmla="*/ 316951 h 2302375"/>
                <a:gd name="connsiteX7" fmla="*/ 154482 w 2925031"/>
                <a:gd name="connsiteY7" fmla="*/ 226451 h 2302375"/>
                <a:gd name="connsiteX8" fmla="*/ 1048803 w 2925031"/>
                <a:gd name="connsiteY8" fmla="*/ 0 h 230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031" h="2302375">
                  <a:moveTo>
                    <a:pt x="1048803" y="0"/>
                  </a:moveTo>
                  <a:cubicBezTo>
                    <a:pt x="2085015" y="0"/>
                    <a:pt x="2925031" y="840016"/>
                    <a:pt x="2925031" y="1876228"/>
                  </a:cubicBezTo>
                  <a:lnTo>
                    <a:pt x="2919517" y="1985425"/>
                  </a:lnTo>
                  <a:lnTo>
                    <a:pt x="2770550" y="2075925"/>
                  </a:lnTo>
                  <a:cubicBezTo>
                    <a:pt x="2504701" y="2220342"/>
                    <a:pt x="2200044" y="2302375"/>
                    <a:pt x="1876228" y="2302375"/>
                  </a:cubicBezTo>
                  <a:cubicBezTo>
                    <a:pt x="840016" y="2302375"/>
                    <a:pt x="0" y="1462359"/>
                    <a:pt x="0" y="426147"/>
                  </a:cubicBezTo>
                  <a:lnTo>
                    <a:pt x="5514" y="316951"/>
                  </a:lnTo>
                  <a:lnTo>
                    <a:pt x="154482" y="226451"/>
                  </a:lnTo>
                  <a:cubicBezTo>
                    <a:pt x="420331" y="82033"/>
                    <a:pt x="724987" y="0"/>
                    <a:pt x="1048803" y="0"/>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ircle: Hollow 9">
              <a:extLst>
                <a:ext uri="{FF2B5EF4-FFF2-40B4-BE49-F238E27FC236}">
                  <a16:creationId xmlns:a16="http://schemas.microsoft.com/office/drawing/2014/main" id="{E9BA7B0A-E49E-F148-53A0-9142B8581F23}"/>
                </a:ext>
              </a:extLst>
            </p:cNvPr>
            <p:cNvSpPr/>
            <p:nvPr/>
          </p:nvSpPr>
          <p:spPr>
            <a:xfrm>
              <a:off x="3084221" y="315290"/>
              <a:ext cx="5786631" cy="5786632"/>
            </a:xfrm>
            <a:prstGeom prst="donut">
              <a:avLst>
                <a:gd name="adj" fmla="val 4325"/>
              </a:avLst>
            </a:prstGeom>
            <a:solidFill>
              <a:srgbClr val="310E6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0" i="0" u="none" strike="noStrike" kern="1200" cap="none" spc="0" normalizeH="0" baseline="0" noProof="0">
                <a:ln>
                  <a:noFill/>
                </a:ln>
                <a:solidFill>
                  <a:schemeClr val="bg1"/>
                </a:solidFill>
                <a:effectLst/>
                <a:uLnTx/>
                <a:uFillTx/>
                <a:latin typeface="Helvetica"/>
                <a:cs typeface="Helvetica"/>
              </a:endParaRPr>
            </a:p>
          </p:txBody>
        </p:sp>
        <p:sp>
          <p:nvSpPr>
            <p:cNvPr id="11" name="Freeform: Shape 10">
              <a:extLst>
                <a:ext uri="{FF2B5EF4-FFF2-40B4-BE49-F238E27FC236}">
                  <a16:creationId xmlns:a16="http://schemas.microsoft.com/office/drawing/2014/main" id="{4ED1AF80-F38F-26A3-9388-39947CCD70DB}"/>
                </a:ext>
              </a:extLst>
            </p:cNvPr>
            <p:cNvSpPr/>
            <p:nvPr/>
          </p:nvSpPr>
          <p:spPr>
            <a:xfrm>
              <a:off x="4949178" y="2267246"/>
              <a:ext cx="2022304" cy="2082737"/>
            </a:xfrm>
            <a:custGeom>
              <a:avLst/>
              <a:gdLst>
                <a:gd name="connsiteX0" fmla="*/ 1048803 w 2022304"/>
                <a:gd name="connsiteY0" fmla="*/ 0 h 2082736"/>
                <a:gd name="connsiteX1" fmla="*/ 1943125 w 2022304"/>
                <a:gd name="connsiteY1" fmla="*/ 226451 h 2082736"/>
                <a:gd name="connsiteX2" fmla="*/ 2016041 w 2022304"/>
                <a:gd name="connsiteY2" fmla="*/ 270749 h 2082736"/>
                <a:gd name="connsiteX3" fmla="*/ 2017703 w 2022304"/>
                <a:gd name="connsiteY3" fmla="*/ 286556 h 2082736"/>
                <a:gd name="connsiteX4" fmla="*/ 2022304 w 2022304"/>
                <a:gd name="connsiteY4" fmla="*/ 418449 h 2082736"/>
                <a:gd name="connsiteX5" fmla="*/ 1040398 w 2022304"/>
                <a:gd name="connsiteY5" fmla="*/ 2061458 h 2082736"/>
                <a:gd name="connsiteX6" fmla="*/ 996046 w 2022304"/>
                <a:gd name="connsiteY6" fmla="*/ 2082736 h 2082736"/>
                <a:gd name="connsiteX7" fmla="*/ 981907 w 2022304"/>
                <a:gd name="connsiteY7" fmla="*/ 2075925 h 2082736"/>
                <a:gd name="connsiteX8" fmla="*/ 0 w 2022304"/>
                <a:gd name="connsiteY8" fmla="*/ 426147 h 2082736"/>
                <a:gd name="connsiteX9" fmla="*/ 3757 w 2022304"/>
                <a:gd name="connsiteY9" fmla="*/ 318018 h 2082736"/>
                <a:gd name="connsiteX10" fmla="*/ 154482 w 2022304"/>
                <a:gd name="connsiteY10" fmla="*/ 226451 h 2082736"/>
                <a:gd name="connsiteX11" fmla="*/ 1048803 w 2022304"/>
                <a:gd name="connsiteY11" fmla="*/ 0 h 208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2304" h="2082736">
                  <a:moveTo>
                    <a:pt x="1048803" y="0"/>
                  </a:moveTo>
                  <a:cubicBezTo>
                    <a:pt x="1372620" y="0"/>
                    <a:pt x="1677276" y="82033"/>
                    <a:pt x="1943125" y="226451"/>
                  </a:cubicBezTo>
                  <a:lnTo>
                    <a:pt x="2016041" y="270749"/>
                  </a:lnTo>
                  <a:lnTo>
                    <a:pt x="2017703" y="286556"/>
                  </a:lnTo>
                  <a:cubicBezTo>
                    <a:pt x="2020753" y="330126"/>
                    <a:pt x="2022304" y="374107"/>
                    <a:pt x="2022304" y="418449"/>
                  </a:cubicBezTo>
                  <a:cubicBezTo>
                    <a:pt x="2022304" y="1127922"/>
                    <a:pt x="1625265" y="1745042"/>
                    <a:pt x="1040398" y="2061458"/>
                  </a:cubicBezTo>
                  <a:lnTo>
                    <a:pt x="996046" y="2082736"/>
                  </a:lnTo>
                  <a:lnTo>
                    <a:pt x="981907" y="2075925"/>
                  </a:lnTo>
                  <a:cubicBezTo>
                    <a:pt x="397039" y="1758205"/>
                    <a:pt x="0" y="1138543"/>
                    <a:pt x="0" y="426147"/>
                  </a:cubicBezTo>
                  <a:lnTo>
                    <a:pt x="3757" y="318018"/>
                  </a:lnTo>
                  <a:lnTo>
                    <a:pt x="154482" y="226451"/>
                  </a:lnTo>
                  <a:cubicBezTo>
                    <a:pt x="420331" y="82033"/>
                    <a:pt x="724987" y="0"/>
                    <a:pt x="1048803" y="0"/>
                  </a:cubicBez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1047F925-1C23-8818-8903-1C486C7110E0}"/>
                </a:ext>
              </a:extLst>
            </p:cNvPr>
            <p:cNvSpPr txBox="1"/>
            <p:nvPr/>
          </p:nvSpPr>
          <p:spPr>
            <a:xfrm>
              <a:off x="3738137" y="1958474"/>
              <a:ext cx="1624951" cy="324165"/>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PROCUREMENT</a:t>
              </a:r>
            </a:p>
          </p:txBody>
        </p:sp>
        <p:sp>
          <p:nvSpPr>
            <p:cNvPr id="13" name="TextBox 12">
              <a:extLst>
                <a:ext uri="{FF2B5EF4-FFF2-40B4-BE49-F238E27FC236}">
                  <a16:creationId xmlns:a16="http://schemas.microsoft.com/office/drawing/2014/main" id="{C45962B3-5C50-19E6-88ED-BE4DD2553DD9}"/>
                </a:ext>
              </a:extLst>
            </p:cNvPr>
            <p:cNvSpPr txBox="1"/>
            <p:nvPr/>
          </p:nvSpPr>
          <p:spPr>
            <a:xfrm>
              <a:off x="6470622" y="1982173"/>
              <a:ext cx="1555539" cy="324165"/>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SUPPLY CHAIN</a:t>
              </a:r>
            </a:p>
          </p:txBody>
        </p:sp>
        <p:sp>
          <p:nvSpPr>
            <p:cNvPr id="14" name="TextBox 13">
              <a:extLst>
                <a:ext uri="{FF2B5EF4-FFF2-40B4-BE49-F238E27FC236}">
                  <a16:creationId xmlns:a16="http://schemas.microsoft.com/office/drawing/2014/main" id="{7CB2AB5A-092A-13BD-DB66-481A5F209DF9}"/>
                </a:ext>
              </a:extLst>
            </p:cNvPr>
            <p:cNvSpPr txBox="1"/>
            <p:nvPr/>
          </p:nvSpPr>
          <p:spPr>
            <a:xfrm>
              <a:off x="4920839" y="4722705"/>
              <a:ext cx="2100852" cy="3241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Helvetica" panose="020B0604020202020204" pitchFamily="34" charset="0"/>
                  <a:ea typeface="+mn-ea"/>
                  <a:cs typeface="Helvetica" panose="020B0604020202020204" pitchFamily="34" charset="0"/>
                </a:rPr>
                <a:t>SUSTAINABILITY</a:t>
              </a:r>
            </a:p>
          </p:txBody>
        </p:sp>
        <p:pic>
          <p:nvPicPr>
            <p:cNvPr id="15" name="Picture 14" descr="A yellow letters on a black background&#10;&#10;Description automatically generated">
              <a:extLst>
                <a:ext uri="{FF2B5EF4-FFF2-40B4-BE49-F238E27FC236}">
                  <a16:creationId xmlns:a16="http://schemas.microsoft.com/office/drawing/2014/main" id="{965D0428-BFDC-6EE5-C584-1E46C8F21BC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4874" y="798507"/>
              <a:ext cx="2376557" cy="359194"/>
            </a:xfrm>
            <a:prstGeom prst="rect">
              <a:avLst/>
            </a:prstGeom>
          </p:spPr>
        </p:pic>
        <p:pic>
          <p:nvPicPr>
            <p:cNvPr id="16" name="Picture 15" descr="A black letter on a black background&#10;&#10;Description automatically generated">
              <a:extLst>
                <a:ext uri="{FF2B5EF4-FFF2-40B4-BE49-F238E27FC236}">
                  <a16:creationId xmlns:a16="http://schemas.microsoft.com/office/drawing/2014/main" id="{7597BD65-4712-0106-16D3-F43075CE3C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60303" y="835314"/>
              <a:ext cx="2122842" cy="363335"/>
            </a:xfrm>
            <a:prstGeom prst="rect">
              <a:avLst/>
            </a:prstGeom>
          </p:spPr>
        </p:pic>
        <p:pic>
          <p:nvPicPr>
            <p:cNvPr id="17" name="Picture 16">
              <a:extLst>
                <a:ext uri="{FF2B5EF4-FFF2-40B4-BE49-F238E27FC236}">
                  <a16:creationId xmlns:a16="http://schemas.microsoft.com/office/drawing/2014/main" id="{6F079C58-FDDC-8F2D-4AA4-DDB275FB75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6666" y="6162213"/>
              <a:ext cx="2128826" cy="434137"/>
            </a:xfrm>
            <a:prstGeom prst="rect">
              <a:avLst/>
            </a:prstGeom>
          </p:spPr>
        </p:pic>
        <p:sp>
          <p:nvSpPr>
            <p:cNvPr id="18" name="TextBox 17">
              <a:extLst>
                <a:ext uri="{FF2B5EF4-FFF2-40B4-BE49-F238E27FC236}">
                  <a16:creationId xmlns:a16="http://schemas.microsoft.com/office/drawing/2014/main" id="{A1F09568-B103-9EBB-8403-6E94C1E019AE}"/>
                </a:ext>
              </a:extLst>
            </p:cNvPr>
            <p:cNvSpPr txBox="1"/>
            <p:nvPr/>
          </p:nvSpPr>
          <p:spPr>
            <a:xfrm>
              <a:off x="279600" y="1099923"/>
              <a:ext cx="3203414" cy="468238"/>
            </a:xfrm>
            <a:prstGeom prst="rect">
              <a:avLst/>
            </a:prstGeom>
            <a:noFill/>
          </p:spPr>
          <p:txBody>
            <a:bodyPr wrap="square" lIns="91440" tIns="45720" rIns="91440" bIns="45720" rtlCol="0" anchor="t">
              <a:spAutoFit/>
            </a:bodyPr>
            <a:lstStyle/>
            <a:p>
              <a:pPr algn="r">
                <a:defRPr/>
              </a:pPr>
              <a:r>
                <a:rPr kumimoji="0" lang="en-US" sz="1000" b="1" i="0" u="none" strike="noStrike" kern="1200" cap="none" spc="0" normalizeH="0" baseline="0" noProof="0">
                  <a:ln>
                    <a:noFill/>
                  </a:ln>
                  <a:solidFill>
                    <a:prstClr val="black"/>
                  </a:solidFill>
                  <a:effectLst/>
                  <a:uLnTx/>
                  <a:uFillTx/>
                  <a:latin typeface="Helvetica"/>
                  <a:ea typeface="+mn-ea"/>
                  <a:cs typeface="+mn-cs"/>
                </a:rPr>
                <a:t>AI-powered, unified source-to-pay</a:t>
              </a:r>
              <a:endParaRPr lang="en-US" sz="1000" b="1">
                <a:solidFill>
                  <a:prstClr val="black"/>
                </a:solidFill>
                <a:latin typeface="Helvetica"/>
                <a:cs typeface="Helvetica"/>
              </a:endParaRPr>
            </a:p>
            <a:p>
              <a:pPr marL="0" marR="0" lvl="0" indent="0" algn="r" defTabSz="914400">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Helvetica"/>
                  <a:ea typeface="+mn-ea"/>
                  <a:cs typeface="+mn-cs"/>
                </a:rPr>
                <a:t>for direct and indirect spend</a:t>
              </a:r>
              <a:endParaRPr lang="en-US" sz="1000" b="1" i="0" u="none" strike="noStrike" kern="1200" cap="none" spc="0" normalizeH="0" baseline="0" noProof="0">
                <a:ln>
                  <a:noFill/>
                </a:ln>
                <a:solidFill>
                  <a:prstClr val="black"/>
                </a:solidFill>
                <a:effectLst/>
                <a:uLnTx/>
                <a:uFillTx/>
                <a:latin typeface="Helvetica"/>
                <a:cs typeface="Helvetica"/>
              </a:endParaRPr>
            </a:p>
          </p:txBody>
        </p:sp>
        <p:sp>
          <p:nvSpPr>
            <p:cNvPr id="19" name="TextBox 18">
              <a:extLst>
                <a:ext uri="{FF2B5EF4-FFF2-40B4-BE49-F238E27FC236}">
                  <a16:creationId xmlns:a16="http://schemas.microsoft.com/office/drawing/2014/main" id="{CF48134D-F796-D43A-A274-5D588C753D1E}"/>
                </a:ext>
              </a:extLst>
            </p:cNvPr>
            <p:cNvSpPr txBox="1"/>
            <p:nvPr/>
          </p:nvSpPr>
          <p:spPr>
            <a:xfrm>
              <a:off x="8594602" y="1156186"/>
              <a:ext cx="3249860" cy="46823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Helvetica"/>
                  <a:ea typeface="+mn-ea"/>
                  <a:cs typeface="+mn-cs"/>
                </a:rPr>
                <a:t>End-to-end supply chain planning, visibility, collaboration and execution</a:t>
              </a:r>
              <a:endParaRPr lang="en-US" sz="1000" b="1" i="0" u="none" strike="noStrike" kern="1200" cap="none" spc="0" normalizeH="0" baseline="0" noProof="0">
                <a:ln>
                  <a:noFill/>
                </a:ln>
                <a:solidFill>
                  <a:prstClr val="black"/>
                </a:solidFill>
                <a:effectLst/>
                <a:uLnTx/>
                <a:uFillTx/>
                <a:latin typeface="Helvetica"/>
                <a:cs typeface="Helvetica"/>
              </a:endParaRPr>
            </a:p>
          </p:txBody>
        </p:sp>
        <p:sp>
          <p:nvSpPr>
            <p:cNvPr id="20" name="TextBox 19">
              <a:extLst>
                <a:ext uri="{FF2B5EF4-FFF2-40B4-BE49-F238E27FC236}">
                  <a16:creationId xmlns:a16="http://schemas.microsoft.com/office/drawing/2014/main" id="{7C0C3A1A-8223-23F7-5CAF-246A96C5FE2D}"/>
                </a:ext>
              </a:extLst>
            </p:cNvPr>
            <p:cNvSpPr txBox="1"/>
            <p:nvPr/>
          </p:nvSpPr>
          <p:spPr>
            <a:xfrm>
              <a:off x="4163654" y="6448204"/>
              <a:ext cx="3554344" cy="28814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Helvetica"/>
                  <a:ea typeface="+mn-ea"/>
                  <a:cs typeface="+mn-cs"/>
                </a:rPr>
                <a:t>Sustainability tracking and reporting </a:t>
              </a:r>
              <a:endParaRPr lang="en-US" sz="1000" b="1" i="0" u="none" strike="noStrike" kern="1200" cap="none" spc="0" normalizeH="0" baseline="0" noProof="0">
                <a:ln>
                  <a:noFill/>
                </a:ln>
                <a:solidFill>
                  <a:prstClr val="black"/>
                </a:solidFill>
                <a:effectLst/>
                <a:uLnTx/>
                <a:uFillTx/>
                <a:latin typeface="Helvetica"/>
                <a:cs typeface="Helvetica"/>
              </a:endParaRPr>
            </a:p>
          </p:txBody>
        </p:sp>
        <p:sp>
          <p:nvSpPr>
            <p:cNvPr id="22" name="Oval 21">
              <a:extLst>
                <a:ext uri="{FF2B5EF4-FFF2-40B4-BE49-F238E27FC236}">
                  <a16:creationId xmlns:a16="http://schemas.microsoft.com/office/drawing/2014/main" id="{1B401049-FCAE-5D19-51DF-2DCF05F12938}"/>
                </a:ext>
              </a:extLst>
            </p:cNvPr>
            <p:cNvSpPr/>
            <p:nvPr/>
          </p:nvSpPr>
          <p:spPr>
            <a:xfrm rot="2880000">
              <a:off x="2921638" y="1917330"/>
              <a:ext cx="4376043" cy="43760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lIns="91440" tIns="45720" rIns="91440" bIns="45720" numCol="1" rtlCol="0" anchor="ctr">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Helvetica"/>
                  <a:ea typeface="+mn-ea"/>
                  <a:cs typeface="+mn-cs"/>
                </a:rPr>
                <a:t>DELIVER</a:t>
              </a:r>
            </a:p>
          </p:txBody>
        </p:sp>
        <p:sp>
          <p:nvSpPr>
            <p:cNvPr id="23" name="TextBox 22">
              <a:extLst>
                <a:ext uri="{FF2B5EF4-FFF2-40B4-BE49-F238E27FC236}">
                  <a16:creationId xmlns:a16="http://schemas.microsoft.com/office/drawing/2014/main" id="{54832480-8BB7-C320-50D0-C759B4DA0410}"/>
                </a:ext>
              </a:extLst>
            </p:cNvPr>
            <p:cNvSpPr txBox="1"/>
            <p:nvPr/>
          </p:nvSpPr>
          <p:spPr>
            <a:xfrm rot="18900000">
              <a:off x="3475866" y="1088746"/>
              <a:ext cx="1079701" cy="29715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Helvetica"/>
                  <a:ea typeface="+mn-ea"/>
                  <a:cs typeface="+mn-cs"/>
                </a:rPr>
                <a:t>PROCURE</a:t>
              </a:r>
            </a:p>
          </p:txBody>
        </p:sp>
        <p:grpSp>
          <p:nvGrpSpPr>
            <p:cNvPr id="24" name="Group 23">
              <a:extLst>
                <a:ext uri="{FF2B5EF4-FFF2-40B4-BE49-F238E27FC236}">
                  <a16:creationId xmlns:a16="http://schemas.microsoft.com/office/drawing/2014/main" id="{B81F3C3B-34B6-3495-EF63-9D49EAEDE23E}"/>
                </a:ext>
              </a:extLst>
            </p:cNvPr>
            <p:cNvGrpSpPr/>
            <p:nvPr/>
          </p:nvGrpSpPr>
          <p:grpSpPr>
            <a:xfrm>
              <a:off x="5578415" y="-34747"/>
              <a:ext cx="619535" cy="614523"/>
              <a:chOff x="6915547" y="934317"/>
              <a:chExt cx="619535" cy="614523"/>
            </a:xfrm>
          </p:grpSpPr>
          <p:sp>
            <p:nvSpPr>
              <p:cNvPr id="86" name="Freeform 14">
                <a:extLst>
                  <a:ext uri="{FF2B5EF4-FFF2-40B4-BE49-F238E27FC236}">
                    <a16:creationId xmlns:a16="http://schemas.microsoft.com/office/drawing/2014/main" id="{83731FE8-EB2C-917A-8D75-76DB1B7BDDF6}"/>
                  </a:ext>
                </a:extLst>
              </p:cNvPr>
              <p:cNvSpPr>
                <a:spLocks noChangeAspect="1"/>
              </p:cNvSpPr>
              <p:nvPr/>
            </p:nvSpPr>
            <p:spPr>
              <a:xfrm rot="8100000">
                <a:off x="7069267" y="1231595"/>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87" name="Rectangle 86">
                <a:extLst>
                  <a:ext uri="{FF2B5EF4-FFF2-40B4-BE49-F238E27FC236}">
                    <a16:creationId xmlns:a16="http://schemas.microsoft.com/office/drawing/2014/main" id="{DFC2B857-8269-EAFD-D5EA-D8CC2D74CE61}"/>
                  </a:ext>
                </a:extLst>
              </p:cNvPr>
              <p:cNvSpPr/>
              <p:nvPr/>
            </p:nvSpPr>
            <p:spPr>
              <a:xfrm>
                <a:off x="6915547" y="934317"/>
                <a:ext cx="619535" cy="301192"/>
              </a:xfrm>
              <a:prstGeom prst="rect">
                <a:avLst/>
              </a:prstGeom>
              <a:noFill/>
              <a:ln>
                <a:noFill/>
              </a:ln>
            </p:spPr>
            <p:txBody>
              <a:bodyPr wrap="square" lIns="36000" tIns="36000" r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CONTROL </a:t>
                </a:r>
                <a:b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b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TOWER</a:t>
                </a:r>
              </a:p>
            </p:txBody>
          </p:sp>
          <p:pic>
            <p:nvPicPr>
              <p:cNvPr id="88" name="Graphic 87">
                <a:extLst>
                  <a:ext uri="{FF2B5EF4-FFF2-40B4-BE49-F238E27FC236}">
                    <a16:creationId xmlns:a16="http://schemas.microsoft.com/office/drawing/2014/main" id="{746E2BCC-094A-6E74-9708-5EA0FEB2124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21704" y="1286319"/>
                <a:ext cx="186115" cy="186115"/>
              </a:xfrm>
              <a:prstGeom prst="rect">
                <a:avLst/>
              </a:prstGeom>
            </p:spPr>
          </p:pic>
        </p:grpSp>
        <p:grpSp>
          <p:nvGrpSpPr>
            <p:cNvPr id="25" name="Group 24">
              <a:extLst>
                <a:ext uri="{FF2B5EF4-FFF2-40B4-BE49-F238E27FC236}">
                  <a16:creationId xmlns:a16="http://schemas.microsoft.com/office/drawing/2014/main" id="{FA5794AF-EB45-7D35-BA14-547E7DCF3E32}"/>
                </a:ext>
              </a:extLst>
            </p:cNvPr>
            <p:cNvGrpSpPr/>
            <p:nvPr/>
          </p:nvGrpSpPr>
          <p:grpSpPr>
            <a:xfrm>
              <a:off x="3459279" y="5519401"/>
              <a:ext cx="1389481" cy="424072"/>
              <a:chOff x="4255592" y="4607254"/>
              <a:chExt cx="1389481" cy="424072"/>
            </a:xfrm>
          </p:grpSpPr>
          <p:sp>
            <p:nvSpPr>
              <p:cNvPr id="83" name="Freeform 12">
                <a:extLst>
                  <a:ext uri="{FF2B5EF4-FFF2-40B4-BE49-F238E27FC236}">
                    <a16:creationId xmlns:a16="http://schemas.microsoft.com/office/drawing/2014/main" id="{00305D63-FA99-643B-48B4-28794B9BBA91}"/>
                  </a:ext>
                </a:extLst>
              </p:cNvPr>
              <p:cNvSpPr>
                <a:spLocks noChangeAspect="1"/>
              </p:cNvSpPr>
              <p:nvPr/>
            </p:nvSpPr>
            <p:spPr>
              <a:xfrm rot="2700000">
                <a:off x="5329926" y="4605156"/>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84" name="Rectangle 83">
                <a:extLst>
                  <a:ext uri="{FF2B5EF4-FFF2-40B4-BE49-F238E27FC236}">
                    <a16:creationId xmlns:a16="http://schemas.microsoft.com/office/drawing/2014/main" id="{D941B0BD-4F1D-5EE9-BEFF-F43483F7BFE0}"/>
                  </a:ext>
                </a:extLst>
              </p:cNvPr>
              <p:cNvSpPr/>
              <p:nvPr/>
            </p:nvSpPr>
            <p:spPr>
              <a:xfrm>
                <a:off x="4255592" y="4730134"/>
                <a:ext cx="970909" cy="301192"/>
              </a:xfrm>
              <a:prstGeom prst="rect">
                <a:avLst/>
              </a:prstGeom>
              <a:noFill/>
              <a:ln>
                <a:noFill/>
              </a:ln>
            </p:spPr>
            <p:txBody>
              <a:bodyPr wrap="square" lIns="36000" tIns="36000" rIns="36000" bIns="36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MANUFACTURING VISIBILITY</a:t>
                </a:r>
              </a:p>
            </p:txBody>
          </p:sp>
          <p:pic>
            <p:nvPicPr>
              <p:cNvPr id="85" name="Graphic 84">
                <a:extLst>
                  <a:ext uri="{FF2B5EF4-FFF2-40B4-BE49-F238E27FC236}">
                    <a16:creationId xmlns:a16="http://schemas.microsoft.com/office/drawing/2014/main" id="{52479F56-CB51-475A-3CCB-964DC6815C8A}"/>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84984" y="4659441"/>
                <a:ext cx="208673" cy="208673"/>
              </a:xfrm>
              <a:prstGeom prst="rect">
                <a:avLst/>
              </a:prstGeom>
            </p:spPr>
          </p:pic>
        </p:grpSp>
        <p:grpSp>
          <p:nvGrpSpPr>
            <p:cNvPr id="26" name="Group 25">
              <a:extLst>
                <a:ext uri="{FF2B5EF4-FFF2-40B4-BE49-F238E27FC236}">
                  <a16:creationId xmlns:a16="http://schemas.microsoft.com/office/drawing/2014/main" id="{CE65B000-5B38-2371-35C6-558BD3ED342D}"/>
                </a:ext>
              </a:extLst>
            </p:cNvPr>
            <p:cNvGrpSpPr/>
            <p:nvPr/>
          </p:nvGrpSpPr>
          <p:grpSpPr>
            <a:xfrm>
              <a:off x="7152763" y="5481256"/>
              <a:ext cx="1101747" cy="553169"/>
              <a:chOff x="5032501" y="3727164"/>
              <a:chExt cx="1101747" cy="553169"/>
            </a:xfrm>
          </p:grpSpPr>
          <p:sp>
            <p:nvSpPr>
              <p:cNvPr id="80" name="Freeform 20">
                <a:extLst>
                  <a:ext uri="{FF2B5EF4-FFF2-40B4-BE49-F238E27FC236}">
                    <a16:creationId xmlns:a16="http://schemas.microsoft.com/office/drawing/2014/main" id="{C50A5B61-D004-9BBC-0AAA-24091542749E}"/>
                  </a:ext>
                </a:extLst>
              </p:cNvPr>
              <p:cNvSpPr>
                <a:spLocks noChangeAspect="1"/>
              </p:cNvSpPr>
              <p:nvPr/>
            </p:nvSpPr>
            <p:spPr>
              <a:xfrm rot="4049930">
                <a:off x="5034599" y="3725066"/>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81" name="TextBox 80">
                <a:extLst>
                  <a:ext uri="{FF2B5EF4-FFF2-40B4-BE49-F238E27FC236}">
                    <a16:creationId xmlns:a16="http://schemas.microsoft.com/office/drawing/2014/main" id="{0C98F4C2-3CF3-9701-1172-6A548C0A6774}"/>
                  </a:ext>
                </a:extLst>
              </p:cNvPr>
              <p:cNvSpPr txBox="1"/>
              <p:nvPr/>
            </p:nvSpPr>
            <p:spPr>
              <a:xfrm>
                <a:off x="5368115" y="3979141"/>
                <a:ext cx="766133" cy="301192"/>
              </a:xfrm>
              <a:prstGeom prst="rect">
                <a:avLst/>
              </a:prstGeom>
              <a:noFill/>
              <a:ln>
                <a:noFill/>
              </a:ln>
            </p:spPr>
            <p:txBody>
              <a:bodyPr wrap="square" lIns="36000" tIns="36000" rIns="36000" bIns="36000" anchor="t">
                <a:spAutoFit/>
              </a:bodyPr>
              <a:lstStyle>
                <a:defPPr>
                  <a:defRPr lang="en-US"/>
                </a:defPPr>
                <a:lvl1pPr algn="r">
                  <a:defRPr sz="500" b="1">
                    <a:solidFill>
                      <a:prstClr val="black">
                        <a:lumMod val="75000"/>
                        <a:lumOff val="25000"/>
                      </a:prstClr>
                    </a:solidFill>
                    <a:latin typeface="Helvetica"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QUALITY MANAGEMENT</a:t>
                </a:r>
                <a:endParaRPr lang="en-US">
                  <a:ea typeface="+mn-ea"/>
                  <a:cs typeface="+mn-cs"/>
                </a:endParaRPr>
              </a:p>
            </p:txBody>
          </p:sp>
          <p:pic>
            <p:nvPicPr>
              <p:cNvPr id="82" name="Graphic 81">
                <a:extLst>
                  <a:ext uri="{FF2B5EF4-FFF2-40B4-BE49-F238E27FC236}">
                    <a16:creationId xmlns:a16="http://schemas.microsoft.com/office/drawing/2014/main" id="{ED7ED9B6-05D0-87DC-5F1E-77D4E9A1DC0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92833" y="3791102"/>
                <a:ext cx="179939" cy="179939"/>
              </a:xfrm>
              <a:prstGeom prst="rect">
                <a:avLst/>
              </a:prstGeom>
            </p:spPr>
          </p:pic>
        </p:grpSp>
        <p:grpSp>
          <p:nvGrpSpPr>
            <p:cNvPr id="27" name="Group 26">
              <a:extLst>
                <a:ext uri="{FF2B5EF4-FFF2-40B4-BE49-F238E27FC236}">
                  <a16:creationId xmlns:a16="http://schemas.microsoft.com/office/drawing/2014/main" id="{1DA77962-1C33-7521-C1E1-2A7625595FD1}"/>
                </a:ext>
              </a:extLst>
            </p:cNvPr>
            <p:cNvGrpSpPr/>
            <p:nvPr/>
          </p:nvGrpSpPr>
          <p:grpSpPr>
            <a:xfrm>
              <a:off x="6681181" y="227081"/>
              <a:ext cx="977949" cy="495235"/>
              <a:chOff x="5048587" y="2823500"/>
              <a:chExt cx="977949" cy="495235"/>
            </a:xfrm>
          </p:grpSpPr>
          <p:sp>
            <p:nvSpPr>
              <p:cNvPr id="77" name="Freeform 10">
                <a:extLst>
                  <a:ext uri="{FF2B5EF4-FFF2-40B4-BE49-F238E27FC236}">
                    <a16:creationId xmlns:a16="http://schemas.microsoft.com/office/drawing/2014/main" id="{B418A523-8318-6E36-D586-4FB05563A4A5}"/>
                  </a:ext>
                </a:extLst>
              </p:cNvPr>
              <p:cNvSpPr>
                <a:spLocks noChangeAspect="1"/>
              </p:cNvSpPr>
              <p:nvPr/>
            </p:nvSpPr>
            <p:spPr>
              <a:xfrm rot="5400000">
                <a:off x="5050685" y="3003588"/>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78" name="Rectangle 77">
                <a:extLst>
                  <a:ext uri="{FF2B5EF4-FFF2-40B4-BE49-F238E27FC236}">
                    <a16:creationId xmlns:a16="http://schemas.microsoft.com/office/drawing/2014/main" id="{2C4AC2DA-E061-7B51-0B2B-C4060F650B44}"/>
                  </a:ext>
                </a:extLst>
              </p:cNvPr>
              <p:cNvSpPr/>
              <p:nvPr/>
            </p:nvSpPr>
            <p:spPr>
              <a:xfrm>
                <a:off x="5379464" y="2823500"/>
                <a:ext cx="647072" cy="301192"/>
              </a:xfrm>
              <a:prstGeom prst="rect">
                <a:avLst/>
              </a:prstGeom>
              <a:noFill/>
              <a:ln>
                <a:noFill/>
              </a:ln>
            </p:spPr>
            <p:txBody>
              <a:bodyPr wrap="square" lIns="36000" tIns="36000" rIns="36000" bIns="3600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SHIPMENT </a:t>
                </a:r>
                <a:endParaRPr lang="en-US">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VISIBILITY</a:t>
                </a:r>
                <a:endParaRPr lang="en-GB" sz="600" b="1" i="0" u="none" strike="noStrike" kern="1200" cap="none" spc="0" normalizeH="0" baseline="0" noProof="0">
                  <a:ln>
                    <a:noFill/>
                  </a:ln>
                  <a:solidFill>
                    <a:prstClr val="black">
                      <a:lumMod val="75000"/>
                      <a:lumOff val="25000"/>
                    </a:prstClr>
                  </a:solidFill>
                  <a:effectLst/>
                  <a:uLnTx/>
                  <a:uFillTx/>
                  <a:latin typeface="Helvetica" pitchFamily="2" charset="0"/>
                  <a:cs typeface="Helvetica" pitchFamily="2" charset="0"/>
                </a:endParaRPr>
              </a:p>
            </p:txBody>
          </p:sp>
          <p:pic>
            <p:nvPicPr>
              <p:cNvPr id="79" name="Graphic 78">
                <a:extLst>
                  <a:ext uri="{FF2B5EF4-FFF2-40B4-BE49-F238E27FC236}">
                    <a16:creationId xmlns:a16="http://schemas.microsoft.com/office/drawing/2014/main" id="{D7D1300E-A393-7468-020E-CDD720032908}"/>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93572" y="3032305"/>
                <a:ext cx="214716" cy="214716"/>
              </a:xfrm>
              <a:prstGeom prst="rect">
                <a:avLst/>
              </a:prstGeom>
            </p:spPr>
          </p:pic>
        </p:grpSp>
        <p:grpSp>
          <p:nvGrpSpPr>
            <p:cNvPr id="28" name="Group 27">
              <a:extLst>
                <a:ext uri="{FF2B5EF4-FFF2-40B4-BE49-F238E27FC236}">
                  <a16:creationId xmlns:a16="http://schemas.microsoft.com/office/drawing/2014/main" id="{6FBE0E6D-CC52-4D89-82F9-29D561744CBF}"/>
                </a:ext>
              </a:extLst>
            </p:cNvPr>
            <p:cNvGrpSpPr/>
            <p:nvPr/>
          </p:nvGrpSpPr>
          <p:grpSpPr>
            <a:xfrm>
              <a:off x="8508597" y="2339825"/>
              <a:ext cx="1150224" cy="335452"/>
              <a:chOff x="5336237" y="2283836"/>
              <a:chExt cx="1150224" cy="335452"/>
            </a:xfrm>
          </p:grpSpPr>
          <p:sp>
            <p:nvSpPr>
              <p:cNvPr id="74" name="Freeform 18">
                <a:extLst>
                  <a:ext uri="{FF2B5EF4-FFF2-40B4-BE49-F238E27FC236}">
                    <a16:creationId xmlns:a16="http://schemas.microsoft.com/office/drawing/2014/main" id="{BEE9FA64-1CBF-2BC1-B957-90BD6B45609A}"/>
                  </a:ext>
                </a:extLst>
              </p:cNvPr>
              <p:cNvSpPr>
                <a:spLocks noChangeAspect="1"/>
              </p:cNvSpPr>
              <p:nvPr/>
            </p:nvSpPr>
            <p:spPr>
              <a:xfrm rot="6749930">
                <a:off x="5338335" y="2304141"/>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75" name="Rectangle 74">
                <a:extLst>
                  <a:ext uri="{FF2B5EF4-FFF2-40B4-BE49-F238E27FC236}">
                    <a16:creationId xmlns:a16="http://schemas.microsoft.com/office/drawing/2014/main" id="{F9040FB6-7CF9-902D-E622-D471C7B25133}"/>
                  </a:ext>
                </a:extLst>
              </p:cNvPr>
              <p:cNvSpPr/>
              <p:nvPr/>
            </p:nvSpPr>
            <p:spPr>
              <a:xfrm>
                <a:off x="5720330" y="2283836"/>
                <a:ext cx="766131" cy="301193"/>
              </a:xfrm>
              <a:prstGeom prst="rect">
                <a:avLst/>
              </a:prstGeom>
              <a:noFill/>
              <a:ln>
                <a:noFill/>
              </a:ln>
            </p:spPr>
            <p:txBody>
              <a:bodyPr wrap="square" lIns="36000" tIns="36000" rIns="36000" bIns="3600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WAREHOUSE &amp; INVENTORY</a:t>
                </a:r>
              </a:p>
            </p:txBody>
          </p:sp>
          <p:pic>
            <p:nvPicPr>
              <p:cNvPr id="76" name="Graphic 75">
                <a:extLst>
                  <a:ext uri="{FF2B5EF4-FFF2-40B4-BE49-F238E27FC236}">
                    <a16:creationId xmlns:a16="http://schemas.microsoft.com/office/drawing/2014/main" id="{BBBA38BB-D919-3E88-3853-0404044B96F9}"/>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403479" y="2370759"/>
                <a:ext cx="176532" cy="176532"/>
              </a:xfrm>
              <a:prstGeom prst="rect">
                <a:avLst/>
              </a:prstGeom>
            </p:spPr>
          </p:pic>
        </p:grpSp>
        <p:grpSp>
          <p:nvGrpSpPr>
            <p:cNvPr id="29" name="Group 28">
              <a:extLst>
                <a:ext uri="{FF2B5EF4-FFF2-40B4-BE49-F238E27FC236}">
                  <a16:creationId xmlns:a16="http://schemas.microsoft.com/office/drawing/2014/main" id="{3A03B8C2-15DF-A857-FF53-604E55FA0697}"/>
                </a:ext>
              </a:extLst>
            </p:cNvPr>
            <p:cNvGrpSpPr/>
            <p:nvPr/>
          </p:nvGrpSpPr>
          <p:grpSpPr>
            <a:xfrm>
              <a:off x="2504593" y="2192479"/>
              <a:ext cx="984688" cy="317245"/>
              <a:chOff x="7849524" y="5429352"/>
              <a:chExt cx="984688" cy="317245"/>
            </a:xfrm>
          </p:grpSpPr>
          <p:sp>
            <p:nvSpPr>
              <p:cNvPr id="71" name="Freeform 13">
                <a:extLst>
                  <a:ext uri="{FF2B5EF4-FFF2-40B4-BE49-F238E27FC236}">
                    <a16:creationId xmlns:a16="http://schemas.microsoft.com/office/drawing/2014/main" id="{02C82F80-BE53-30CD-783A-55F443ECB28E}"/>
                  </a:ext>
                </a:extLst>
              </p:cNvPr>
              <p:cNvSpPr>
                <a:spLocks noChangeAspect="1"/>
              </p:cNvSpPr>
              <p:nvPr/>
            </p:nvSpPr>
            <p:spPr>
              <a:xfrm rot="8100000">
                <a:off x="8521163" y="5429352"/>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pic>
            <p:nvPicPr>
              <p:cNvPr id="72" name="Graphic 71">
                <a:extLst>
                  <a:ext uri="{FF2B5EF4-FFF2-40B4-BE49-F238E27FC236}">
                    <a16:creationId xmlns:a16="http://schemas.microsoft.com/office/drawing/2014/main" id="{D19731B7-B84C-0925-E9DC-88E49A8C1BE9}"/>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586838" y="5500654"/>
                <a:ext cx="193417" cy="185844"/>
              </a:xfrm>
              <a:prstGeom prst="rect">
                <a:avLst/>
              </a:prstGeom>
            </p:spPr>
          </p:pic>
          <p:sp>
            <p:nvSpPr>
              <p:cNvPr id="73" name="Rectangle 72">
                <a:extLst>
                  <a:ext uri="{FF2B5EF4-FFF2-40B4-BE49-F238E27FC236}">
                    <a16:creationId xmlns:a16="http://schemas.microsoft.com/office/drawing/2014/main" id="{14FEB5B7-1DCA-EFE9-7E5F-C20D4E845202}"/>
                  </a:ext>
                </a:extLst>
              </p:cNvPr>
              <p:cNvSpPr/>
              <p:nvPr/>
            </p:nvSpPr>
            <p:spPr>
              <a:xfrm>
                <a:off x="7849524" y="5478090"/>
                <a:ext cx="619950" cy="193137"/>
              </a:xfrm>
              <a:prstGeom prst="rect">
                <a:avLst/>
              </a:prstGeom>
              <a:noFill/>
              <a:ln>
                <a:noFill/>
              </a:ln>
            </p:spPr>
            <p:txBody>
              <a:bodyPr wrap="square" lIns="36000" tIns="36000" rIns="36000" bIns="36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SOURCING</a:t>
                </a:r>
              </a:p>
            </p:txBody>
          </p:sp>
        </p:grpSp>
        <p:grpSp>
          <p:nvGrpSpPr>
            <p:cNvPr id="30" name="Group 29">
              <a:extLst>
                <a:ext uri="{FF2B5EF4-FFF2-40B4-BE49-F238E27FC236}">
                  <a16:creationId xmlns:a16="http://schemas.microsoft.com/office/drawing/2014/main" id="{6950AB8F-7F0A-9150-F443-58B15A74B716}"/>
                </a:ext>
              </a:extLst>
            </p:cNvPr>
            <p:cNvGrpSpPr/>
            <p:nvPr/>
          </p:nvGrpSpPr>
          <p:grpSpPr>
            <a:xfrm>
              <a:off x="7350738" y="608222"/>
              <a:ext cx="1153096" cy="473773"/>
              <a:chOff x="7764874" y="5583444"/>
              <a:chExt cx="1153096" cy="473773"/>
            </a:xfrm>
          </p:grpSpPr>
          <p:sp>
            <p:nvSpPr>
              <p:cNvPr id="68" name="Freeform 21">
                <a:extLst>
                  <a:ext uri="{FF2B5EF4-FFF2-40B4-BE49-F238E27FC236}">
                    <a16:creationId xmlns:a16="http://schemas.microsoft.com/office/drawing/2014/main" id="{A844ABAB-CF58-AE91-E84C-B5649DEFB081}"/>
                  </a:ext>
                </a:extLst>
              </p:cNvPr>
              <p:cNvSpPr>
                <a:spLocks noChangeAspect="1"/>
              </p:cNvSpPr>
              <p:nvPr/>
            </p:nvSpPr>
            <p:spPr>
              <a:xfrm rot="9449930">
                <a:off x="7764874" y="5739972"/>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69" name="Rectangle 68">
                <a:extLst>
                  <a:ext uri="{FF2B5EF4-FFF2-40B4-BE49-F238E27FC236}">
                    <a16:creationId xmlns:a16="http://schemas.microsoft.com/office/drawing/2014/main" id="{772BF594-6595-A944-56B4-DEB24001B4F1}"/>
                  </a:ext>
                </a:extLst>
              </p:cNvPr>
              <p:cNvSpPr/>
              <p:nvPr/>
            </p:nvSpPr>
            <p:spPr>
              <a:xfrm>
                <a:off x="8140587" y="5583444"/>
                <a:ext cx="777383" cy="301192"/>
              </a:xfrm>
              <a:prstGeom prst="rect">
                <a:avLst/>
              </a:prstGeom>
              <a:noFill/>
              <a:ln>
                <a:noFill/>
              </a:ln>
            </p:spPr>
            <p:txBody>
              <a:bodyPr wrap="square" lIns="36000" tIns="36000" rIns="36000" bIns="3600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Helvetica"/>
                    <a:ea typeface="+mn-ea"/>
                    <a:cs typeface="Helvetica"/>
                  </a:rPr>
                  <a:t>SHOULD-COST MODELING</a:t>
                </a:r>
              </a:p>
            </p:txBody>
          </p:sp>
          <p:pic>
            <p:nvPicPr>
              <p:cNvPr id="70" name="Graphic 69">
                <a:extLst>
                  <a:ext uri="{FF2B5EF4-FFF2-40B4-BE49-F238E27FC236}">
                    <a16:creationId xmlns:a16="http://schemas.microsoft.com/office/drawing/2014/main" id="{EFAEA1AF-A2C7-AE9E-055A-3427B7FBB042}"/>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811737" y="5797725"/>
                <a:ext cx="209411" cy="209411"/>
              </a:xfrm>
              <a:prstGeom prst="rect">
                <a:avLst/>
              </a:prstGeom>
            </p:spPr>
          </p:pic>
        </p:grpSp>
        <p:grpSp>
          <p:nvGrpSpPr>
            <p:cNvPr id="31" name="Group 30">
              <a:extLst>
                <a:ext uri="{FF2B5EF4-FFF2-40B4-BE49-F238E27FC236}">
                  <a16:creationId xmlns:a16="http://schemas.microsoft.com/office/drawing/2014/main" id="{CADB1839-5C2F-BD86-EA48-9178E68F91B5}"/>
                </a:ext>
              </a:extLst>
            </p:cNvPr>
            <p:cNvGrpSpPr/>
            <p:nvPr/>
          </p:nvGrpSpPr>
          <p:grpSpPr>
            <a:xfrm>
              <a:off x="7662243" y="5108340"/>
              <a:ext cx="1188629" cy="536581"/>
              <a:chOff x="6850209" y="5764557"/>
              <a:chExt cx="1188629" cy="536581"/>
            </a:xfrm>
          </p:grpSpPr>
          <p:sp>
            <p:nvSpPr>
              <p:cNvPr id="65" name="Freeform 8">
                <a:extLst>
                  <a:ext uri="{FF2B5EF4-FFF2-40B4-BE49-F238E27FC236}">
                    <a16:creationId xmlns:a16="http://schemas.microsoft.com/office/drawing/2014/main" id="{D87385AF-118E-3B9A-D2B1-759705BBD8E0}"/>
                  </a:ext>
                </a:extLst>
              </p:cNvPr>
              <p:cNvSpPr>
                <a:spLocks noChangeAspect="1"/>
              </p:cNvSpPr>
              <p:nvPr/>
            </p:nvSpPr>
            <p:spPr>
              <a:xfrm>
                <a:off x="6850209" y="5764557"/>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66" name="Rectangle 65">
                <a:extLst>
                  <a:ext uri="{FF2B5EF4-FFF2-40B4-BE49-F238E27FC236}">
                    <a16:creationId xmlns:a16="http://schemas.microsoft.com/office/drawing/2014/main" id="{FEF199AD-B562-2D00-B43C-46D22CA54122}"/>
                  </a:ext>
                </a:extLst>
              </p:cNvPr>
              <p:cNvSpPr/>
              <p:nvPr/>
            </p:nvSpPr>
            <p:spPr>
              <a:xfrm>
                <a:off x="7190751" y="5999946"/>
                <a:ext cx="848087" cy="301192"/>
              </a:xfrm>
              <a:prstGeom prst="rect">
                <a:avLst/>
              </a:prstGeom>
              <a:noFill/>
              <a:ln>
                <a:noFill/>
              </a:ln>
            </p:spPr>
            <p:txBody>
              <a:bodyPr wrap="square" lIns="36000" tIns="36000" rIns="36000" bIns="3600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MASTER DATA</a:t>
                </a:r>
                <a:b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b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 MANAGEMENT</a:t>
                </a:r>
                <a:endParaRPr lang="en-US">
                  <a:ea typeface="+mn-ea"/>
                  <a:cs typeface="+mn-cs"/>
                </a:endParaRPr>
              </a:p>
            </p:txBody>
          </p:sp>
          <p:pic>
            <p:nvPicPr>
              <p:cNvPr id="67" name="Graphic 66">
                <a:extLst>
                  <a:ext uri="{FF2B5EF4-FFF2-40B4-BE49-F238E27FC236}">
                    <a16:creationId xmlns:a16="http://schemas.microsoft.com/office/drawing/2014/main" id="{90367D86-8956-5F42-A960-F136C65F7834}"/>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930634" y="5851866"/>
                <a:ext cx="160311" cy="160311"/>
              </a:xfrm>
              <a:prstGeom prst="rect">
                <a:avLst/>
              </a:prstGeom>
            </p:spPr>
          </p:pic>
        </p:grpSp>
        <p:grpSp>
          <p:nvGrpSpPr>
            <p:cNvPr id="32" name="Group 31">
              <a:extLst>
                <a:ext uri="{FF2B5EF4-FFF2-40B4-BE49-F238E27FC236}">
                  <a16:creationId xmlns:a16="http://schemas.microsoft.com/office/drawing/2014/main" id="{B74BAC54-3380-96BF-D0C3-DF4DBD4A2BA9}"/>
                </a:ext>
              </a:extLst>
            </p:cNvPr>
            <p:cNvGrpSpPr/>
            <p:nvPr/>
          </p:nvGrpSpPr>
          <p:grpSpPr>
            <a:xfrm>
              <a:off x="2740922" y="1682006"/>
              <a:ext cx="938203" cy="332963"/>
              <a:chOff x="5545519" y="5480716"/>
              <a:chExt cx="938202" cy="332963"/>
            </a:xfrm>
          </p:grpSpPr>
          <p:sp>
            <p:nvSpPr>
              <p:cNvPr id="62" name="Freeform 16">
                <a:extLst>
                  <a:ext uri="{FF2B5EF4-FFF2-40B4-BE49-F238E27FC236}">
                    <a16:creationId xmlns:a16="http://schemas.microsoft.com/office/drawing/2014/main" id="{8C5245DE-4E64-158C-6629-F560A63AFD27}"/>
                  </a:ext>
                </a:extLst>
              </p:cNvPr>
              <p:cNvSpPr>
                <a:spLocks noChangeAspect="1"/>
              </p:cNvSpPr>
              <p:nvPr/>
            </p:nvSpPr>
            <p:spPr>
              <a:xfrm rot="1349930">
                <a:off x="6170672" y="5496434"/>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63" name="Rectangle 62">
                <a:extLst>
                  <a:ext uri="{FF2B5EF4-FFF2-40B4-BE49-F238E27FC236}">
                    <a16:creationId xmlns:a16="http://schemas.microsoft.com/office/drawing/2014/main" id="{B0D70E62-E304-94E9-DA6B-CD5B22C99592}"/>
                  </a:ext>
                </a:extLst>
              </p:cNvPr>
              <p:cNvSpPr/>
              <p:nvPr/>
            </p:nvSpPr>
            <p:spPr>
              <a:xfrm>
                <a:off x="5545519" y="5480716"/>
                <a:ext cx="570791" cy="301192"/>
              </a:xfrm>
              <a:prstGeom prst="rect">
                <a:avLst/>
              </a:prstGeom>
              <a:noFill/>
              <a:ln>
                <a:noFill/>
              </a:ln>
            </p:spPr>
            <p:txBody>
              <a:bodyPr wrap="square" lIns="36000" tIns="36000" rIns="36000" bIns="36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PROCURE-TO-PAY</a:t>
                </a:r>
              </a:p>
            </p:txBody>
          </p:sp>
          <p:pic>
            <p:nvPicPr>
              <p:cNvPr id="64" name="Graphic 63">
                <a:extLst>
                  <a:ext uri="{FF2B5EF4-FFF2-40B4-BE49-F238E27FC236}">
                    <a16:creationId xmlns:a16="http://schemas.microsoft.com/office/drawing/2014/main" id="{5CE00815-CDEA-030C-AF3B-6C50E1606210}"/>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250542" y="5577290"/>
                <a:ext cx="149783" cy="149783"/>
              </a:xfrm>
              <a:prstGeom prst="rect">
                <a:avLst/>
              </a:prstGeom>
            </p:spPr>
          </p:pic>
        </p:grpSp>
        <p:grpSp>
          <p:nvGrpSpPr>
            <p:cNvPr id="33" name="Group 32">
              <a:extLst>
                <a:ext uri="{FF2B5EF4-FFF2-40B4-BE49-F238E27FC236}">
                  <a16:creationId xmlns:a16="http://schemas.microsoft.com/office/drawing/2014/main" id="{0F6951DE-1689-5192-4234-DE020CBDA745}"/>
                </a:ext>
              </a:extLst>
            </p:cNvPr>
            <p:cNvGrpSpPr/>
            <p:nvPr/>
          </p:nvGrpSpPr>
          <p:grpSpPr>
            <a:xfrm>
              <a:off x="3706924" y="484195"/>
              <a:ext cx="974776" cy="479401"/>
              <a:chOff x="7845737" y="1399018"/>
              <a:chExt cx="974776" cy="479401"/>
            </a:xfrm>
          </p:grpSpPr>
          <p:sp>
            <p:nvSpPr>
              <p:cNvPr id="59" name="Freeform 15">
                <a:extLst>
                  <a:ext uri="{FF2B5EF4-FFF2-40B4-BE49-F238E27FC236}">
                    <a16:creationId xmlns:a16="http://schemas.microsoft.com/office/drawing/2014/main" id="{98C33B4A-7443-C108-1063-AE8D55E6DC06}"/>
                  </a:ext>
                </a:extLst>
              </p:cNvPr>
              <p:cNvSpPr>
                <a:spLocks noChangeAspect="1"/>
              </p:cNvSpPr>
              <p:nvPr/>
            </p:nvSpPr>
            <p:spPr>
              <a:xfrm rot="1349930">
                <a:off x="8507464" y="1561174"/>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60" name="Rectangle 59">
                <a:extLst>
                  <a:ext uri="{FF2B5EF4-FFF2-40B4-BE49-F238E27FC236}">
                    <a16:creationId xmlns:a16="http://schemas.microsoft.com/office/drawing/2014/main" id="{FF786078-A4DC-35A5-A131-B34E47E19A7E}"/>
                  </a:ext>
                </a:extLst>
              </p:cNvPr>
              <p:cNvSpPr/>
              <p:nvPr/>
            </p:nvSpPr>
            <p:spPr>
              <a:xfrm>
                <a:off x="7845737" y="1399018"/>
                <a:ext cx="618484" cy="301194"/>
              </a:xfrm>
              <a:prstGeom prst="rect">
                <a:avLst/>
              </a:prstGeom>
              <a:noFill/>
              <a:ln>
                <a:noFill/>
              </a:ln>
            </p:spPr>
            <p:txBody>
              <a:bodyPr wrap="square" lIns="36000" tIns="36000" rIns="36000" bIns="3600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SPEND</a:t>
                </a:r>
                <a:b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b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ANALYTICS</a:t>
                </a:r>
              </a:p>
            </p:txBody>
          </p:sp>
          <p:pic>
            <p:nvPicPr>
              <p:cNvPr id="61" name="Graphic 60">
                <a:extLst>
                  <a:ext uri="{FF2B5EF4-FFF2-40B4-BE49-F238E27FC236}">
                    <a16:creationId xmlns:a16="http://schemas.microsoft.com/office/drawing/2014/main" id="{4F44EFE1-A599-10BA-5F4D-4E7705C7EDB9}"/>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8582267" y="1622385"/>
                <a:ext cx="171262" cy="171262"/>
              </a:xfrm>
              <a:prstGeom prst="rect">
                <a:avLst/>
              </a:prstGeom>
            </p:spPr>
          </p:pic>
        </p:grpSp>
        <p:grpSp>
          <p:nvGrpSpPr>
            <p:cNvPr id="34" name="Group 33">
              <a:extLst>
                <a:ext uri="{FF2B5EF4-FFF2-40B4-BE49-F238E27FC236}">
                  <a16:creationId xmlns:a16="http://schemas.microsoft.com/office/drawing/2014/main" id="{2702E66C-8BF4-5286-1189-8A19088E668B}"/>
                </a:ext>
              </a:extLst>
            </p:cNvPr>
            <p:cNvGrpSpPr/>
            <p:nvPr/>
          </p:nvGrpSpPr>
          <p:grpSpPr>
            <a:xfrm>
              <a:off x="4458581" y="-14850"/>
              <a:ext cx="900471" cy="713394"/>
              <a:chOff x="8718406" y="2064327"/>
              <a:chExt cx="900471" cy="713394"/>
            </a:xfrm>
          </p:grpSpPr>
          <p:sp>
            <p:nvSpPr>
              <p:cNvPr id="56" name="Freeform 11">
                <a:extLst>
                  <a:ext uri="{FF2B5EF4-FFF2-40B4-BE49-F238E27FC236}">
                    <a16:creationId xmlns:a16="http://schemas.microsoft.com/office/drawing/2014/main" id="{633080A6-5097-96CA-67FE-D1D6DB78CD18}"/>
                  </a:ext>
                </a:extLst>
              </p:cNvPr>
              <p:cNvSpPr>
                <a:spLocks noChangeAspect="1"/>
              </p:cNvSpPr>
              <p:nvPr/>
            </p:nvSpPr>
            <p:spPr>
              <a:xfrm rot="2700000">
                <a:off x="9303730" y="2462574"/>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57" name="Rectangle 56">
                <a:extLst>
                  <a:ext uri="{FF2B5EF4-FFF2-40B4-BE49-F238E27FC236}">
                    <a16:creationId xmlns:a16="http://schemas.microsoft.com/office/drawing/2014/main" id="{95868CC6-F7D8-EAD3-7CF5-6F7A41D0678E}"/>
                  </a:ext>
                </a:extLst>
              </p:cNvPr>
              <p:cNvSpPr/>
              <p:nvPr/>
            </p:nvSpPr>
            <p:spPr>
              <a:xfrm>
                <a:off x="8718406" y="2064327"/>
                <a:ext cx="709212" cy="409247"/>
              </a:xfrm>
              <a:prstGeom prst="rect">
                <a:avLst/>
              </a:prstGeom>
              <a:noFill/>
              <a:ln>
                <a:noFill/>
              </a:ln>
            </p:spPr>
            <p:txBody>
              <a:bodyPr wrap="square" lIns="36000" tIns="36000" rIns="36000" bIns="3600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SAVINGS PLANNING</a:t>
                </a:r>
                <a:b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b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&amp; TRACKING</a:t>
                </a:r>
              </a:p>
            </p:txBody>
          </p:sp>
          <p:pic>
            <p:nvPicPr>
              <p:cNvPr id="58" name="Graphic 57">
                <a:extLst>
                  <a:ext uri="{FF2B5EF4-FFF2-40B4-BE49-F238E27FC236}">
                    <a16:creationId xmlns:a16="http://schemas.microsoft.com/office/drawing/2014/main" id="{2472E815-49D8-1E7C-3C60-7CBFF40CFEBB}"/>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358287" y="2517660"/>
                <a:ext cx="189703" cy="189703"/>
              </a:xfrm>
              <a:prstGeom prst="rect">
                <a:avLst/>
              </a:prstGeom>
            </p:spPr>
          </p:pic>
        </p:grpSp>
        <p:grpSp>
          <p:nvGrpSpPr>
            <p:cNvPr id="35" name="Group 34">
              <a:extLst>
                <a:ext uri="{FF2B5EF4-FFF2-40B4-BE49-F238E27FC236}">
                  <a16:creationId xmlns:a16="http://schemas.microsoft.com/office/drawing/2014/main" id="{4DD9F4DD-759F-9496-1065-1874038ADB50}"/>
                </a:ext>
              </a:extLst>
            </p:cNvPr>
            <p:cNvGrpSpPr/>
            <p:nvPr/>
          </p:nvGrpSpPr>
          <p:grpSpPr>
            <a:xfrm>
              <a:off x="2243243" y="3681914"/>
              <a:ext cx="1172460" cy="323547"/>
              <a:chOff x="8694929" y="3202738"/>
              <a:chExt cx="1172460" cy="323547"/>
            </a:xfrm>
          </p:grpSpPr>
          <p:sp>
            <p:nvSpPr>
              <p:cNvPr id="53" name="Freeform 19">
                <a:extLst>
                  <a:ext uri="{FF2B5EF4-FFF2-40B4-BE49-F238E27FC236}">
                    <a16:creationId xmlns:a16="http://schemas.microsoft.com/office/drawing/2014/main" id="{A2989B74-D48D-B92A-5337-B3673762F05E}"/>
                  </a:ext>
                </a:extLst>
              </p:cNvPr>
              <p:cNvSpPr>
                <a:spLocks noChangeAspect="1"/>
              </p:cNvSpPr>
              <p:nvPr/>
            </p:nvSpPr>
            <p:spPr>
              <a:xfrm rot="4049930">
                <a:off x="9552242" y="3200640"/>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54" name="Rectangle 53">
                <a:extLst>
                  <a:ext uri="{FF2B5EF4-FFF2-40B4-BE49-F238E27FC236}">
                    <a16:creationId xmlns:a16="http://schemas.microsoft.com/office/drawing/2014/main" id="{E8FCC2C0-6004-45DD-91E1-3B1495197C03}"/>
                  </a:ext>
                </a:extLst>
              </p:cNvPr>
              <p:cNvSpPr/>
              <p:nvPr/>
            </p:nvSpPr>
            <p:spPr>
              <a:xfrm>
                <a:off x="8694929" y="3225093"/>
                <a:ext cx="800107" cy="301192"/>
              </a:xfrm>
              <a:prstGeom prst="rect">
                <a:avLst/>
              </a:prstGeom>
              <a:noFill/>
              <a:ln>
                <a:noFill/>
              </a:ln>
            </p:spPr>
            <p:txBody>
              <a:bodyPr wrap="square" lIns="36000" tIns="36000" rIns="36000" bIns="3600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SUPPLIER</a:t>
                </a:r>
                <a:b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b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MANAGEMENT</a:t>
                </a:r>
              </a:p>
            </p:txBody>
          </p:sp>
          <p:pic>
            <p:nvPicPr>
              <p:cNvPr id="55" name="Graphic 54">
                <a:extLst>
                  <a:ext uri="{FF2B5EF4-FFF2-40B4-BE49-F238E27FC236}">
                    <a16:creationId xmlns:a16="http://schemas.microsoft.com/office/drawing/2014/main" id="{5A47F522-1443-F606-DE40-78AF87591410}"/>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9608386" y="3275942"/>
                <a:ext cx="199916" cy="199916"/>
              </a:xfrm>
              <a:prstGeom prst="rect">
                <a:avLst/>
              </a:prstGeom>
            </p:spPr>
          </p:pic>
        </p:grpSp>
        <p:grpSp>
          <p:nvGrpSpPr>
            <p:cNvPr id="36" name="Group 35">
              <a:extLst>
                <a:ext uri="{FF2B5EF4-FFF2-40B4-BE49-F238E27FC236}">
                  <a16:creationId xmlns:a16="http://schemas.microsoft.com/office/drawing/2014/main" id="{CF882916-1C41-6AB4-8F41-492E9018C723}"/>
                </a:ext>
              </a:extLst>
            </p:cNvPr>
            <p:cNvGrpSpPr/>
            <p:nvPr/>
          </p:nvGrpSpPr>
          <p:grpSpPr>
            <a:xfrm>
              <a:off x="8349189" y="4167996"/>
              <a:ext cx="1366825" cy="334718"/>
              <a:chOff x="9554356" y="3906343"/>
              <a:chExt cx="1366825" cy="334718"/>
            </a:xfrm>
          </p:grpSpPr>
          <p:sp>
            <p:nvSpPr>
              <p:cNvPr id="50" name="Freeform 9">
                <a:extLst>
                  <a:ext uri="{FF2B5EF4-FFF2-40B4-BE49-F238E27FC236}">
                    <a16:creationId xmlns:a16="http://schemas.microsoft.com/office/drawing/2014/main" id="{B349BFB2-2DC8-8AF8-D052-B28034032CCF}"/>
                  </a:ext>
                </a:extLst>
              </p:cNvPr>
              <p:cNvSpPr>
                <a:spLocks noChangeAspect="1"/>
              </p:cNvSpPr>
              <p:nvPr/>
            </p:nvSpPr>
            <p:spPr>
              <a:xfrm rot="5400000">
                <a:off x="9556454" y="3904245"/>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51" name="Rectangle 50">
                <a:extLst>
                  <a:ext uri="{FF2B5EF4-FFF2-40B4-BE49-F238E27FC236}">
                    <a16:creationId xmlns:a16="http://schemas.microsoft.com/office/drawing/2014/main" id="{5CA68114-CCD6-ADC2-9C7D-F72FAE412A0C}"/>
                  </a:ext>
                </a:extLst>
              </p:cNvPr>
              <p:cNvSpPr/>
              <p:nvPr/>
            </p:nvSpPr>
            <p:spPr>
              <a:xfrm>
                <a:off x="9963290" y="3939869"/>
                <a:ext cx="957891" cy="301192"/>
              </a:xfrm>
              <a:prstGeom prst="rect">
                <a:avLst/>
              </a:prstGeom>
              <a:noFill/>
              <a:ln>
                <a:noFill/>
              </a:ln>
            </p:spPr>
            <p:txBody>
              <a:bodyPr wrap="square" lIns="36000" tIns="36000" r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THIRD-PARTY RISK </a:t>
                </a:r>
                <a:b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b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MANAGEMENT</a:t>
                </a:r>
              </a:p>
            </p:txBody>
          </p:sp>
          <p:pic>
            <p:nvPicPr>
              <p:cNvPr id="52" name="Graphic 51">
                <a:extLst>
                  <a:ext uri="{FF2B5EF4-FFF2-40B4-BE49-F238E27FC236}">
                    <a16:creationId xmlns:a16="http://schemas.microsoft.com/office/drawing/2014/main" id="{80E8B796-7D57-BA16-9CFF-779DDD913C89}"/>
                  </a:ext>
                </a:extLst>
              </p:cNvPr>
              <p:cNvPicPr>
                <a:picLocks noChangeAspect="1"/>
              </p:cNvPicPr>
              <p:nvPr/>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9624142" y="3986386"/>
                <a:ext cx="176532" cy="176532"/>
              </a:xfrm>
              <a:prstGeom prst="rect">
                <a:avLst/>
              </a:prstGeom>
            </p:spPr>
          </p:pic>
        </p:grpSp>
        <p:grpSp>
          <p:nvGrpSpPr>
            <p:cNvPr id="37" name="Group 36">
              <a:extLst>
                <a:ext uri="{FF2B5EF4-FFF2-40B4-BE49-F238E27FC236}">
                  <a16:creationId xmlns:a16="http://schemas.microsoft.com/office/drawing/2014/main" id="{918575C8-29AB-6484-924A-DDE494A1BE61}"/>
                </a:ext>
              </a:extLst>
            </p:cNvPr>
            <p:cNvGrpSpPr/>
            <p:nvPr/>
          </p:nvGrpSpPr>
          <p:grpSpPr>
            <a:xfrm>
              <a:off x="8519125" y="3698552"/>
              <a:ext cx="1430894" cy="323621"/>
              <a:chOff x="9316035" y="4553667"/>
              <a:chExt cx="1430893" cy="323621"/>
            </a:xfrm>
          </p:grpSpPr>
          <p:sp>
            <p:nvSpPr>
              <p:cNvPr id="47" name="Freeform 17">
                <a:extLst>
                  <a:ext uri="{FF2B5EF4-FFF2-40B4-BE49-F238E27FC236}">
                    <a16:creationId xmlns:a16="http://schemas.microsoft.com/office/drawing/2014/main" id="{07B1E829-C19D-E611-056D-12C9AEA52D2A}"/>
                  </a:ext>
                </a:extLst>
              </p:cNvPr>
              <p:cNvSpPr>
                <a:spLocks noChangeAspect="1"/>
              </p:cNvSpPr>
              <p:nvPr/>
            </p:nvSpPr>
            <p:spPr>
              <a:xfrm rot="6749930">
                <a:off x="9318133" y="4551569"/>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48" name="Rectangle 47">
                <a:extLst>
                  <a:ext uri="{FF2B5EF4-FFF2-40B4-BE49-F238E27FC236}">
                    <a16:creationId xmlns:a16="http://schemas.microsoft.com/office/drawing/2014/main" id="{DD52AEA3-BFD0-794F-0782-F680781F1A0D}"/>
                  </a:ext>
                </a:extLst>
              </p:cNvPr>
              <p:cNvSpPr/>
              <p:nvPr/>
            </p:nvSpPr>
            <p:spPr>
              <a:xfrm>
                <a:off x="9655817" y="4576096"/>
                <a:ext cx="1091111" cy="301192"/>
              </a:xfrm>
              <a:prstGeom prst="rect">
                <a:avLst/>
              </a:prstGeom>
              <a:noFill/>
              <a:ln>
                <a:noFill/>
              </a:ln>
            </p:spPr>
            <p:txBody>
              <a:bodyPr wrap="square" lIns="36000" tIns="36000" r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BUY/SELL CONTRACT MANAGEMENT</a:t>
                </a:r>
              </a:p>
            </p:txBody>
          </p:sp>
          <p:pic>
            <p:nvPicPr>
              <p:cNvPr id="49" name="Graphic 48">
                <a:extLst>
                  <a:ext uri="{FF2B5EF4-FFF2-40B4-BE49-F238E27FC236}">
                    <a16:creationId xmlns:a16="http://schemas.microsoft.com/office/drawing/2014/main" id="{31363B8B-DDB5-AFCD-4C2C-91573D1B8454}"/>
                  </a:ext>
                </a:extLst>
              </p:cNvPr>
              <p:cNvPicPr>
                <a:picLocks noChangeAspect="1"/>
              </p:cNvPicPr>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9406205" y="4634840"/>
                <a:ext cx="148151" cy="148151"/>
              </a:xfrm>
              <a:prstGeom prst="rect">
                <a:avLst/>
              </a:prstGeom>
            </p:spPr>
          </p:pic>
        </p:grpSp>
        <p:grpSp>
          <p:nvGrpSpPr>
            <p:cNvPr id="38" name="Group 37">
              <a:extLst>
                <a:ext uri="{FF2B5EF4-FFF2-40B4-BE49-F238E27FC236}">
                  <a16:creationId xmlns:a16="http://schemas.microsoft.com/office/drawing/2014/main" id="{09997892-F1F1-68FF-A0B0-FB532878CA52}"/>
                </a:ext>
              </a:extLst>
            </p:cNvPr>
            <p:cNvGrpSpPr/>
            <p:nvPr/>
          </p:nvGrpSpPr>
          <p:grpSpPr>
            <a:xfrm>
              <a:off x="8332040" y="1793577"/>
              <a:ext cx="1601292" cy="356176"/>
              <a:chOff x="7793762" y="1239983"/>
              <a:chExt cx="1601292" cy="356176"/>
            </a:xfrm>
          </p:grpSpPr>
          <p:sp>
            <p:nvSpPr>
              <p:cNvPr id="44" name="Freeform 7">
                <a:extLst>
                  <a:ext uri="{FF2B5EF4-FFF2-40B4-BE49-F238E27FC236}">
                    <a16:creationId xmlns:a16="http://schemas.microsoft.com/office/drawing/2014/main" id="{81999596-CDFB-F92C-E57C-DC6621027FEA}"/>
                  </a:ext>
                </a:extLst>
              </p:cNvPr>
              <p:cNvSpPr>
                <a:spLocks noChangeAspect="1"/>
              </p:cNvSpPr>
              <p:nvPr/>
            </p:nvSpPr>
            <p:spPr>
              <a:xfrm>
                <a:off x="7793762" y="1278914"/>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pic>
            <p:nvPicPr>
              <p:cNvPr id="45" name="Graphic 44">
                <a:extLst>
                  <a:ext uri="{FF2B5EF4-FFF2-40B4-BE49-F238E27FC236}">
                    <a16:creationId xmlns:a16="http://schemas.microsoft.com/office/drawing/2014/main" id="{9467DFBE-5FBE-08CE-56B9-E26F2894F1D4}"/>
                  </a:ext>
                </a:extLst>
              </p:cNvPr>
              <p:cNvPicPr>
                <a:picLocks noChangeAspect="1"/>
              </p:cNvPicPr>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882799" y="1348761"/>
                <a:ext cx="176385" cy="176385"/>
              </a:xfrm>
              <a:prstGeom prst="rect">
                <a:avLst/>
              </a:prstGeom>
            </p:spPr>
          </p:pic>
          <p:sp>
            <p:nvSpPr>
              <p:cNvPr id="46" name="Rectangle 45">
                <a:extLst>
                  <a:ext uri="{FF2B5EF4-FFF2-40B4-BE49-F238E27FC236}">
                    <a16:creationId xmlns:a16="http://schemas.microsoft.com/office/drawing/2014/main" id="{F7E0E5FE-1A44-40A2-F33E-C0832E7FA968}"/>
                  </a:ext>
                </a:extLst>
              </p:cNvPr>
              <p:cNvSpPr/>
              <p:nvPr/>
            </p:nvSpPr>
            <p:spPr>
              <a:xfrm>
                <a:off x="8198201" y="1239983"/>
                <a:ext cx="1196853" cy="301192"/>
              </a:xfrm>
              <a:prstGeom prst="rect">
                <a:avLst/>
              </a:prstGeom>
              <a:noFill/>
              <a:ln>
                <a:noFill/>
              </a:ln>
            </p:spPr>
            <p:txBody>
              <a:bodyPr wrap="square" lIns="36000" tIns="36000" rIns="36000" bIns="3600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FORECAST &amp; CAPACITY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COLLABORATION</a:t>
                </a:r>
              </a:p>
            </p:txBody>
          </p:sp>
        </p:grpSp>
        <p:grpSp>
          <p:nvGrpSpPr>
            <p:cNvPr id="39" name="Group 38">
              <a:extLst>
                <a:ext uri="{FF2B5EF4-FFF2-40B4-BE49-F238E27FC236}">
                  <a16:creationId xmlns:a16="http://schemas.microsoft.com/office/drawing/2014/main" id="{17642FCA-F939-A4CC-5E3B-1340C389895B}"/>
                </a:ext>
              </a:extLst>
            </p:cNvPr>
            <p:cNvGrpSpPr/>
            <p:nvPr/>
          </p:nvGrpSpPr>
          <p:grpSpPr>
            <a:xfrm>
              <a:off x="2550668" y="4453204"/>
              <a:ext cx="1188957" cy="409248"/>
              <a:chOff x="5327468" y="1455331"/>
              <a:chExt cx="1188957" cy="409248"/>
            </a:xfrm>
          </p:grpSpPr>
          <p:sp>
            <p:nvSpPr>
              <p:cNvPr id="41" name="Freeform 22">
                <a:extLst>
                  <a:ext uri="{FF2B5EF4-FFF2-40B4-BE49-F238E27FC236}">
                    <a16:creationId xmlns:a16="http://schemas.microsoft.com/office/drawing/2014/main" id="{AC83BF07-8022-FA68-D4F4-CF721DE7042C}"/>
                  </a:ext>
                </a:extLst>
              </p:cNvPr>
              <p:cNvSpPr>
                <a:spLocks noChangeAspect="1"/>
              </p:cNvSpPr>
              <p:nvPr/>
            </p:nvSpPr>
            <p:spPr>
              <a:xfrm rot="9449930">
                <a:off x="6203376" y="1467872"/>
                <a:ext cx="313049" cy="317245"/>
              </a:xfrm>
              <a:custGeom>
                <a:avLst/>
                <a:gdLst>
                  <a:gd name="connsiteX0" fmla="*/ 0 w 627856"/>
                  <a:gd name="connsiteY0" fmla="*/ 313928 h 627856"/>
                  <a:gd name="connsiteX1" fmla="*/ 313928 w 627856"/>
                  <a:gd name="connsiteY1" fmla="*/ 0 h 627856"/>
                  <a:gd name="connsiteX2" fmla="*/ 627856 w 627856"/>
                  <a:gd name="connsiteY2" fmla="*/ 313928 h 627856"/>
                  <a:gd name="connsiteX3" fmla="*/ 313928 w 627856"/>
                  <a:gd name="connsiteY3" fmla="*/ 627856 h 627856"/>
                  <a:gd name="connsiteX4" fmla="*/ 0 w 627856"/>
                  <a:gd name="connsiteY4" fmla="*/ 313928 h 627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56" h="627856">
                    <a:moveTo>
                      <a:pt x="0" y="313928"/>
                    </a:moveTo>
                    <a:cubicBezTo>
                      <a:pt x="0" y="140550"/>
                      <a:pt x="140550" y="0"/>
                      <a:pt x="313928" y="0"/>
                    </a:cubicBezTo>
                    <a:cubicBezTo>
                      <a:pt x="487306" y="0"/>
                      <a:pt x="627856" y="140550"/>
                      <a:pt x="627856" y="313928"/>
                    </a:cubicBezTo>
                    <a:cubicBezTo>
                      <a:pt x="627856" y="487306"/>
                      <a:pt x="487306" y="627856"/>
                      <a:pt x="313928" y="627856"/>
                    </a:cubicBezTo>
                    <a:cubicBezTo>
                      <a:pt x="140550" y="627856"/>
                      <a:pt x="0" y="487306"/>
                      <a:pt x="0" y="313928"/>
                    </a:cubicBezTo>
                    <a:close/>
                  </a:path>
                </a:pathLst>
              </a:custGeom>
              <a:solidFill>
                <a:srgbClr val="F5FAFD"/>
              </a:solidFill>
              <a:ln w="9525">
                <a:solidFill>
                  <a:srgbClr val="99D3E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61" tIns="206661" rIns="206661" bIns="206661" numCol="1" spcCol="1270" anchor="ctr" anchorCtr="0">
                <a:noAutofit/>
              </a:bodyPr>
              <a:lstStyle/>
              <a:p>
                <a:pPr marL="0" marR="0" lvl="0" indent="0" algn="ctr" defTabSz="2178050" rtl="0" eaLnBrk="1" fontAlgn="auto" latinLnBrk="0" hangingPunct="1">
                  <a:lnSpc>
                    <a:spcPct val="90000"/>
                  </a:lnSpc>
                  <a:spcBef>
                    <a:spcPct val="0"/>
                  </a:spcBef>
                  <a:spcAft>
                    <a:spcPct val="3500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Helvetica" pitchFamily="2" charset="0"/>
                  <a:ea typeface="+mn-ea"/>
                  <a:cs typeface="+mn-cs"/>
                </a:endParaRPr>
              </a:p>
            </p:txBody>
          </p:sp>
          <p:sp>
            <p:nvSpPr>
              <p:cNvPr id="42" name="Rectangle 41">
                <a:extLst>
                  <a:ext uri="{FF2B5EF4-FFF2-40B4-BE49-F238E27FC236}">
                    <a16:creationId xmlns:a16="http://schemas.microsoft.com/office/drawing/2014/main" id="{4C3C81EB-8D04-27BD-A19E-62C220A57BAA}"/>
                  </a:ext>
                </a:extLst>
              </p:cNvPr>
              <p:cNvSpPr/>
              <p:nvPr/>
            </p:nvSpPr>
            <p:spPr>
              <a:xfrm>
                <a:off x="5327468" y="1455331"/>
                <a:ext cx="756985" cy="409248"/>
              </a:xfrm>
              <a:prstGeom prst="rect">
                <a:avLst/>
              </a:prstGeom>
              <a:noFill/>
              <a:ln>
                <a:noFill/>
              </a:ln>
            </p:spPr>
            <p:txBody>
              <a:bodyPr wrap="square" lIns="36000" tIns="36000" rIns="36000" bIns="3600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DEMAND SENSING</a:t>
                </a:r>
                <a:b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br>
                <a:r>
                  <a:rPr kumimoji="0" lang="en-GB"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&amp; PLANNING</a:t>
                </a:r>
              </a:p>
            </p:txBody>
          </p:sp>
          <p:pic>
            <p:nvPicPr>
              <p:cNvPr id="43" name="Graphic 42">
                <a:extLst>
                  <a:ext uri="{FF2B5EF4-FFF2-40B4-BE49-F238E27FC236}">
                    <a16:creationId xmlns:a16="http://schemas.microsoft.com/office/drawing/2014/main" id="{DD8F5F1D-4654-2528-CD82-6CF4CE19DC93}"/>
                  </a:ext>
                </a:extLst>
              </p:cNvPr>
              <p:cNvPicPr>
                <a:picLocks noChangeAspect="1"/>
              </p:cNvPicPr>
              <p:nvPr/>
            </p:nvPicPr>
            <p:blipFill>
              <a:blip r:embed="rId35" cstate="email">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6260160" y="1533437"/>
                <a:ext cx="186115" cy="186115"/>
              </a:xfrm>
              <a:prstGeom prst="rect">
                <a:avLst/>
              </a:prstGeom>
            </p:spPr>
          </p:pic>
        </p:grpSp>
        <p:pic>
          <p:nvPicPr>
            <p:cNvPr id="40" name="Picture 39" descr="A blue and black logo&#10;&#10;Description automatically generated">
              <a:extLst>
                <a:ext uri="{FF2B5EF4-FFF2-40B4-BE49-F238E27FC236}">
                  <a16:creationId xmlns:a16="http://schemas.microsoft.com/office/drawing/2014/main" id="{C445C162-E897-CA28-3BB6-ABB4A11D112F}"/>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3896429" y="2832617"/>
              <a:ext cx="4093844" cy="784317"/>
            </a:xfrm>
            <a:prstGeom prst="rect">
              <a:avLst/>
            </a:prstGeom>
          </p:spPr>
        </p:pic>
      </p:grpSp>
      <p:sp>
        <p:nvSpPr>
          <p:cNvPr id="89" name="TextBox 88">
            <a:extLst>
              <a:ext uri="{FF2B5EF4-FFF2-40B4-BE49-F238E27FC236}">
                <a16:creationId xmlns:a16="http://schemas.microsoft.com/office/drawing/2014/main" id="{03704CB5-B212-1300-31D6-4F1DF3A0957A}"/>
              </a:ext>
            </a:extLst>
          </p:cNvPr>
          <p:cNvSpPr txBox="1"/>
          <p:nvPr/>
        </p:nvSpPr>
        <p:spPr>
          <a:xfrm>
            <a:off x="4446786" y="3774983"/>
            <a:ext cx="3318732" cy="261610"/>
          </a:xfrm>
          <a:prstGeom prst="rect">
            <a:avLst/>
          </a:prstGeom>
          <a:noFill/>
        </p:spPr>
        <p:txBody>
          <a:bodyPr wrap="square" lIns="91440" tIns="45720" rIns="91440" bIns="45720" rtlCol="0" anchor="t">
            <a:spAutoFit/>
          </a:bodyPr>
          <a:lstStyle/>
          <a:p>
            <a:r>
              <a:rPr lang="en-US" sz="1100" b="1" dirty="0"/>
              <a:t>AI-Powered, Low-Code Development Platform</a:t>
            </a:r>
            <a:endParaRPr lang="en-US" sz="1100" b="1" dirty="0">
              <a:cs typeface="Helvetica"/>
            </a:endParaRPr>
          </a:p>
        </p:txBody>
      </p:sp>
      <p:sp>
        <p:nvSpPr>
          <p:cNvPr id="90" name="Rounded Rectangle 138">
            <a:extLst>
              <a:ext uri="{FF2B5EF4-FFF2-40B4-BE49-F238E27FC236}">
                <a16:creationId xmlns:a16="http://schemas.microsoft.com/office/drawing/2014/main" id="{CDA992F8-2C0A-073C-9EA2-9FD65A3C0F91}"/>
              </a:ext>
            </a:extLst>
          </p:cNvPr>
          <p:cNvSpPr/>
          <p:nvPr/>
        </p:nvSpPr>
        <p:spPr>
          <a:xfrm>
            <a:off x="10456313" y="2974038"/>
            <a:ext cx="784932" cy="784932"/>
          </a:xfrm>
          <a:prstGeom prst="roundRect">
            <a:avLst/>
          </a:prstGeom>
          <a:solidFill>
            <a:schemeClr val="bg1"/>
          </a:solidFill>
          <a:ln w="12700">
            <a:solidFill>
              <a:srgbClr val="B31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Helvetica"/>
              <a:ea typeface="+mn-ea"/>
              <a:cs typeface="+mn-cs"/>
            </a:endParaRPr>
          </a:p>
        </p:txBody>
      </p:sp>
      <p:sp>
        <p:nvSpPr>
          <p:cNvPr id="91" name="Rectangle 90">
            <a:extLst>
              <a:ext uri="{FF2B5EF4-FFF2-40B4-BE49-F238E27FC236}">
                <a16:creationId xmlns:a16="http://schemas.microsoft.com/office/drawing/2014/main" id="{31DF3F83-C0B4-DBDD-25D2-9C172CE73155}"/>
              </a:ext>
            </a:extLst>
          </p:cNvPr>
          <p:cNvSpPr/>
          <p:nvPr/>
        </p:nvSpPr>
        <p:spPr>
          <a:xfrm>
            <a:off x="10669405" y="3480330"/>
            <a:ext cx="394818" cy="174264"/>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POWERED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BY AI</a:t>
            </a:r>
          </a:p>
        </p:txBody>
      </p:sp>
      <p:sp>
        <p:nvSpPr>
          <p:cNvPr id="92" name="Rounded Rectangle 143">
            <a:extLst>
              <a:ext uri="{FF2B5EF4-FFF2-40B4-BE49-F238E27FC236}">
                <a16:creationId xmlns:a16="http://schemas.microsoft.com/office/drawing/2014/main" id="{A8D0E546-310D-B3CE-CA74-CF220B6C24D8}"/>
              </a:ext>
            </a:extLst>
          </p:cNvPr>
          <p:cNvSpPr/>
          <p:nvPr/>
        </p:nvSpPr>
        <p:spPr>
          <a:xfrm>
            <a:off x="10468617" y="5282820"/>
            <a:ext cx="784932" cy="784932"/>
          </a:xfrm>
          <a:prstGeom prst="roundRect">
            <a:avLst/>
          </a:prstGeom>
          <a:solidFill>
            <a:schemeClr val="bg1"/>
          </a:solidFill>
          <a:ln w="12700">
            <a:solidFill>
              <a:srgbClr val="B31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Helvetica"/>
              <a:ea typeface="+mn-ea"/>
              <a:cs typeface="+mn-cs"/>
            </a:endParaRPr>
          </a:p>
        </p:txBody>
      </p:sp>
      <p:sp>
        <p:nvSpPr>
          <p:cNvPr id="93" name="Rectangle 92">
            <a:extLst>
              <a:ext uri="{FF2B5EF4-FFF2-40B4-BE49-F238E27FC236}">
                <a16:creationId xmlns:a16="http://schemas.microsoft.com/office/drawing/2014/main" id="{5BA1483F-3433-1CD4-5EE5-1692FE0BD6C9}"/>
              </a:ext>
            </a:extLst>
          </p:cNvPr>
          <p:cNvSpPr/>
          <p:nvPr/>
        </p:nvSpPr>
        <p:spPr>
          <a:xfrm>
            <a:off x="10579155" y="5780095"/>
            <a:ext cx="581891" cy="92333"/>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CLOUD</a:t>
            </a:r>
            <a:r>
              <a:rPr lang="en-CA" sz="600" b="1">
                <a:solidFill>
                  <a:prstClr val="black">
                    <a:lumMod val="75000"/>
                    <a:lumOff val="25000"/>
                  </a:prstClr>
                </a:solidFill>
                <a:latin typeface="Helvetica" pitchFamily="2" charset="0"/>
              </a:rPr>
              <a:t>-</a:t>
            </a:r>
            <a:r>
              <a:rPr kumimoji="0" lang="en-CA"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NATIVE</a:t>
            </a:r>
          </a:p>
        </p:txBody>
      </p:sp>
      <p:sp>
        <p:nvSpPr>
          <p:cNvPr id="94" name="Rounded Rectangle 147">
            <a:extLst>
              <a:ext uri="{FF2B5EF4-FFF2-40B4-BE49-F238E27FC236}">
                <a16:creationId xmlns:a16="http://schemas.microsoft.com/office/drawing/2014/main" id="{CFC43A5C-5BD8-891D-A3F2-EE83B15175AB}"/>
              </a:ext>
            </a:extLst>
          </p:cNvPr>
          <p:cNvSpPr/>
          <p:nvPr/>
        </p:nvSpPr>
        <p:spPr>
          <a:xfrm>
            <a:off x="10455503" y="4154654"/>
            <a:ext cx="784932" cy="784932"/>
          </a:xfrm>
          <a:prstGeom prst="roundRect">
            <a:avLst/>
          </a:prstGeom>
          <a:solidFill>
            <a:schemeClr val="bg1"/>
          </a:solidFill>
          <a:ln w="12700">
            <a:solidFill>
              <a:srgbClr val="B317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Helvetica"/>
              <a:ea typeface="+mn-ea"/>
              <a:cs typeface="+mn-cs"/>
            </a:endParaRPr>
          </a:p>
        </p:txBody>
      </p:sp>
      <p:sp>
        <p:nvSpPr>
          <p:cNvPr id="95" name="Rectangle 94">
            <a:extLst>
              <a:ext uri="{FF2B5EF4-FFF2-40B4-BE49-F238E27FC236}">
                <a16:creationId xmlns:a16="http://schemas.microsoft.com/office/drawing/2014/main" id="{0E482F32-07D0-1522-6870-C6A4F1C01184}"/>
              </a:ext>
            </a:extLst>
          </p:cNvPr>
          <p:cNvSpPr/>
          <p:nvPr/>
        </p:nvSpPr>
        <p:spPr>
          <a:xfrm>
            <a:off x="10652806" y="4707701"/>
            <a:ext cx="426400" cy="92333"/>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prstClr val="black">
                    <a:lumMod val="75000"/>
                    <a:lumOff val="25000"/>
                  </a:prstClr>
                </a:solidFill>
                <a:effectLst/>
                <a:uLnTx/>
                <a:uFillTx/>
                <a:latin typeface="Helvetica" pitchFamily="2" charset="0"/>
                <a:ea typeface="+mn-ea"/>
                <a:cs typeface="+mn-cs"/>
              </a:rPr>
              <a:t>LOW-CODE​</a:t>
            </a:r>
          </a:p>
        </p:txBody>
      </p:sp>
      <p:pic>
        <p:nvPicPr>
          <p:cNvPr id="96" name="Graphic 95">
            <a:extLst>
              <a:ext uri="{FF2B5EF4-FFF2-40B4-BE49-F238E27FC236}">
                <a16:creationId xmlns:a16="http://schemas.microsoft.com/office/drawing/2014/main" id="{9488C5B3-38BB-2626-0FC1-4664FF63917C}"/>
              </a:ext>
            </a:extLst>
          </p:cNvPr>
          <p:cNvPicPr>
            <a:picLocks noChangeAspect="1"/>
          </p:cNvPicPr>
          <p:nvPr/>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0674329" y="3092680"/>
            <a:ext cx="338390" cy="338390"/>
          </a:xfrm>
          <a:prstGeom prst="rect">
            <a:avLst/>
          </a:prstGeom>
        </p:spPr>
      </p:pic>
      <p:pic>
        <p:nvPicPr>
          <p:cNvPr id="97" name="Graphic 96">
            <a:extLst>
              <a:ext uri="{FF2B5EF4-FFF2-40B4-BE49-F238E27FC236}">
                <a16:creationId xmlns:a16="http://schemas.microsoft.com/office/drawing/2014/main" id="{760829F8-E127-F1EE-8DBC-9226EC1C2682}"/>
              </a:ext>
            </a:extLst>
          </p:cNvPr>
          <p:cNvPicPr>
            <a:picLocks noChangeAspect="1"/>
          </p:cNvPicPr>
          <p:nvPr/>
        </p:nvPicPr>
        <p:blipFill>
          <a:blip r:embed="rId40" cstate="email">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0731444" y="5477788"/>
            <a:ext cx="270590" cy="270590"/>
          </a:xfrm>
          <a:prstGeom prst="rect">
            <a:avLst/>
          </a:prstGeom>
        </p:spPr>
      </p:pic>
      <p:pic>
        <p:nvPicPr>
          <p:cNvPr id="98" name="Picture 2" descr="Code icon - Free download on Iconfinder">
            <a:extLst>
              <a:ext uri="{FF2B5EF4-FFF2-40B4-BE49-F238E27FC236}">
                <a16:creationId xmlns:a16="http://schemas.microsoft.com/office/drawing/2014/main" id="{F06C2DE5-0C9A-1809-9CD4-49F05278FB95}"/>
              </a:ext>
            </a:extLst>
          </p:cNvPr>
          <p:cNvPicPr>
            <a:picLocks noChangeAspect="1" noChangeArrowheads="1"/>
          </p:cNvPicPr>
          <p:nvPr/>
        </p:nvPicPr>
        <p:blipFill>
          <a:blip r:embed="rId42" cstate="email">
            <a:extLst>
              <a:ext uri="{28A0092B-C50C-407E-A947-70E740481C1C}">
                <a14:useLocalDpi xmlns:a14="http://schemas.microsoft.com/office/drawing/2010/main"/>
              </a:ext>
            </a:extLst>
          </a:blip>
          <a:srcRect/>
          <a:stretch>
            <a:fillRect/>
          </a:stretch>
        </p:blipFill>
        <p:spPr bwMode="auto">
          <a:xfrm>
            <a:off x="10695867" y="4324332"/>
            <a:ext cx="303948" cy="303948"/>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FF91935-FB2B-C838-34CA-A98ED321DEED}"/>
              </a:ext>
            </a:extLst>
          </p:cNvPr>
          <p:cNvSpPr txBox="1"/>
          <p:nvPr/>
        </p:nvSpPr>
        <p:spPr>
          <a:xfrm>
            <a:off x="413890" y="4692431"/>
            <a:ext cx="2801532" cy="1323439"/>
          </a:xfrm>
          <a:prstGeom prst="rect">
            <a:avLst/>
          </a:prstGeom>
          <a:noFill/>
        </p:spPr>
        <p:txBody>
          <a:bodyPr wrap="square" lIns="91440" tIns="45720" rIns="91440" bIns="45720" anchor="t">
            <a:spAutoFit/>
          </a:bodyPr>
          <a:lstStyle/>
          <a:p>
            <a:pPr>
              <a:defRPr/>
            </a:pPr>
            <a:br>
              <a:rPr lang="en-US" sz="1400" b="1" i="0" u="none" strike="noStrike" kern="1200" cap="none" spc="0" normalizeH="0" baseline="0" noProof="0">
                <a:ln>
                  <a:noFill/>
                </a:ln>
                <a:effectLst/>
                <a:uLnTx/>
                <a:uFillTx/>
                <a:latin typeface="Helvetica" pitchFamily="2" charset="0"/>
              </a:rPr>
            </a:br>
            <a:r>
              <a:rPr kumimoji="0" lang="en-US" sz="1400" b="1" i="0" u="none" strike="noStrike" kern="1200" cap="none" spc="0" normalizeH="0" baseline="0" noProof="0">
                <a:ln>
                  <a:noFill/>
                </a:ln>
                <a:solidFill>
                  <a:srgbClr val="331A92"/>
                </a:solidFill>
                <a:effectLst/>
                <a:uLnTx/>
                <a:uFillTx/>
                <a:latin typeface="Helvetica"/>
                <a:cs typeface="Helvetica"/>
              </a:rPr>
              <a:t>GEP SOFTWARE</a:t>
            </a:r>
            <a:r>
              <a:rPr lang="en-US" sz="1400" b="1">
                <a:solidFill>
                  <a:srgbClr val="331A92"/>
                </a:solidFill>
                <a:latin typeface="Helvetica"/>
                <a:cs typeface="Helvetica"/>
              </a:rPr>
              <a:t> </a:t>
            </a:r>
            <a:endParaRPr lang="en-US" sz="1400" b="1" i="0" u="none" strike="noStrike" kern="1200" cap="none" spc="0" normalizeH="0" baseline="0" noProof="0">
              <a:ln>
                <a:noFill/>
              </a:ln>
              <a:solidFill>
                <a:srgbClr val="331A92"/>
              </a:solidFill>
              <a:effectLst/>
              <a:uLnTx/>
              <a:uFillTx/>
              <a:latin typeface="Helvetica" pitchFamily="2" charset="0"/>
              <a:cs typeface="Helvetic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effectLst/>
                <a:uLnTx/>
                <a:uFillTx/>
                <a:latin typeface="Helvetica"/>
                <a:cs typeface="Helvetica"/>
              </a:rPr>
              <a:t>drives successful AI-first digital transformation programs at the world’s leading, most complex </a:t>
            </a:r>
            <a:br>
              <a:rPr lang="en-US" sz="1300" b="0" i="0" u="none" strike="noStrike" kern="1200" cap="none" spc="0" normalizeH="0" baseline="0" noProof="0">
                <a:ln>
                  <a:noFill/>
                </a:ln>
                <a:effectLst/>
                <a:uLnTx/>
                <a:uFillTx/>
                <a:latin typeface="Helvetica" pitchFamily="2" charset="0"/>
              </a:rPr>
            </a:br>
            <a:r>
              <a:rPr kumimoji="0" lang="en-US" sz="1300" b="0" i="0" u="none" strike="noStrike" kern="1200" cap="none" spc="0" normalizeH="0" baseline="0" noProof="0">
                <a:ln>
                  <a:noFill/>
                </a:ln>
                <a:effectLst/>
                <a:uLnTx/>
                <a:uFillTx/>
                <a:latin typeface="Helvetica"/>
                <a:cs typeface="Helvetica"/>
              </a:rPr>
              <a:t>and demanding enterprises</a:t>
            </a:r>
            <a:endParaRPr lang="en-US" sz="1300" b="0" i="0" u="none" strike="noStrike" kern="1200" cap="none" spc="0" normalizeH="0" baseline="0" noProof="0">
              <a:ln>
                <a:noFill/>
              </a:ln>
              <a:effectLst/>
              <a:uLnTx/>
              <a:uFillTx/>
              <a:latin typeface="Helvetica"/>
              <a:cs typeface="Helvetica"/>
            </a:endParaRPr>
          </a:p>
        </p:txBody>
      </p:sp>
      <p:sp>
        <p:nvSpPr>
          <p:cNvPr id="99" name="TextBox 98">
            <a:extLst>
              <a:ext uri="{FF2B5EF4-FFF2-40B4-BE49-F238E27FC236}">
                <a16:creationId xmlns:a16="http://schemas.microsoft.com/office/drawing/2014/main" id="{9BA4F776-0135-EC71-D25B-464CB1E0399E}"/>
              </a:ext>
            </a:extLst>
          </p:cNvPr>
          <p:cNvSpPr txBox="1"/>
          <p:nvPr/>
        </p:nvSpPr>
        <p:spPr>
          <a:xfrm rot="3051462">
            <a:off x="7370420" y="1899805"/>
            <a:ext cx="922606" cy="25391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bg1"/>
                </a:solidFill>
                <a:effectLst/>
                <a:uLnTx/>
                <a:uFillTx/>
                <a:latin typeface="Helvetica"/>
                <a:ea typeface="+mn-ea"/>
                <a:cs typeface="+mn-cs"/>
              </a:rPr>
              <a:t>PLAN</a:t>
            </a:r>
          </a:p>
        </p:txBody>
      </p:sp>
      <p:sp>
        <p:nvSpPr>
          <p:cNvPr id="101" name="Oval 100">
            <a:extLst>
              <a:ext uri="{FF2B5EF4-FFF2-40B4-BE49-F238E27FC236}">
                <a16:creationId xmlns:a16="http://schemas.microsoft.com/office/drawing/2014/main" id="{AEA818AF-076F-AE09-D626-B09984DFB446}"/>
              </a:ext>
            </a:extLst>
          </p:cNvPr>
          <p:cNvSpPr/>
          <p:nvPr/>
        </p:nvSpPr>
        <p:spPr>
          <a:xfrm rot="18480000">
            <a:off x="4661820" y="1859161"/>
            <a:ext cx="4278837" cy="427883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Dow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Helvetica"/>
                <a:ea typeface="+mn-ea"/>
                <a:cs typeface="+mn-cs"/>
              </a:rPr>
              <a:t>MAKE</a:t>
            </a:r>
          </a:p>
        </p:txBody>
      </p:sp>
    </p:spTree>
    <p:extLst>
      <p:ext uri="{BB962C8B-B14F-4D97-AF65-F5344CB8AC3E}">
        <p14:creationId xmlns:p14="http://schemas.microsoft.com/office/powerpoint/2010/main" val="262413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4E952-A370-3C9C-1F9E-607DE50C94F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4367167-EFCF-3E7C-E1C1-43EBB1A217C7}"/>
              </a:ext>
            </a:extLst>
          </p:cNvPr>
          <p:cNvSpPr>
            <a:spLocks noGrp="1"/>
          </p:cNvSpPr>
          <p:nvPr>
            <p:ph type="title"/>
          </p:nvPr>
        </p:nvSpPr>
        <p:spPr>
          <a:xfrm>
            <a:off x="214183" y="13663"/>
            <a:ext cx="10014337" cy="678316"/>
          </a:xfrm>
        </p:spPr>
        <p:txBody>
          <a:bodyPr/>
          <a:lstStyle/>
          <a:p>
            <a:r>
              <a:rPr lang="en-US" dirty="0"/>
              <a:t>GEP IS THE RIGHT PARTNER</a:t>
            </a:r>
          </a:p>
        </p:txBody>
      </p:sp>
      <p:grpSp>
        <p:nvGrpSpPr>
          <p:cNvPr id="5" name="Group 4">
            <a:extLst>
              <a:ext uri="{FF2B5EF4-FFF2-40B4-BE49-F238E27FC236}">
                <a16:creationId xmlns:a16="http://schemas.microsoft.com/office/drawing/2014/main" id="{E0EFF607-C16F-B935-0146-A6BE991C63C5}"/>
              </a:ext>
            </a:extLst>
          </p:cNvPr>
          <p:cNvGrpSpPr>
            <a:grpSpLocks/>
          </p:cNvGrpSpPr>
          <p:nvPr/>
        </p:nvGrpSpPr>
        <p:grpSpPr>
          <a:xfrm>
            <a:off x="816758" y="1916445"/>
            <a:ext cx="10522543" cy="4061591"/>
            <a:chOff x="798786" y="2023905"/>
            <a:chExt cx="10522543" cy="4061591"/>
          </a:xfrm>
        </p:grpSpPr>
        <p:pic>
          <p:nvPicPr>
            <p:cNvPr id="2" name="Picture 1">
              <a:extLst>
                <a:ext uri="{FF2B5EF4-FFF2-40B4-BE49-F238E27FC236}">
                  <a16:creationId xmlns:a16="http://schemas.microsoft.com/office/drawing/2014/main" id="{A15281A2-5385-ADB5-444A-646417B258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042893" y="2023905"/>
              <a:ext cx="6278436" cy="4061591"/>
            </a:xfrm>
            <a:prstGeom prst="roundRect">
              <a:avLst>
                <a:gd name="adj" fmla="val 3551"/>
              </a:avLst>
            </a:prstGeom>
          </p:spPr>
        </p:pic>
        <p:sp>
          <p:nvSpPr>
            <p:cNvPr id="4" name="Round Same-side Corner of Rectangle 3">
              <a:extLst>
                <a:ext uri="{FF2B5EF4-FFF2-40B4-BE49-F238E27FC236}">
                  <a16:creationId xmlns:a16="http://schemas.microsoft.com/office/drawing/2014/main" id="{EED01934-1099-C07D-5402-7D29A427DE96}"/>
                </a:ext>
              </a:extLst>
            </p:cNvPr>
            <p:cNvSpPr>
              <a:spLocks/>
            </p:cNvSpPr>
            <p:nvPr/>
          </p:nvSpPr>
          <p:spPr>
            <a:xfrm rot="16200000">
              <a:off x="1148744" y="1673947"/>
              <a:ext cx="4061590" cy="4761505"/>
            </a:xfrm>
            <a:prstGeom prst="round2SameRect">
              <a:avLst>
                <a:gd name="adj1" fmla="val 3250"/>
                <a:gd name="adj2" fmla="val 0"/>
              </a:avLst>
            </a:prstGeom>
            <a:gradFill flip="none" rotWithShape="1">
              <a:gsLst>
                <a:gs pos="0">
                  <a:srgbClr val="0070C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a:extLst>
                <a:ext uri="{FF2B5EF4-FFF2-40B4-BE49-F238E27FC236}">
                  <a16:creationId xmlns:a16="http://schemas.microsoft.com/office/drawing/2014/main" id="{CCEE449E-77DA-7793-EEDA-1D0EF1E8DCEF}"/>
                </a:ext>
              </a:extLst>
            </p:cNvPr>
            <p:cNvSpPr txBox="1">
              <a:spLocks/>
            </p:cNvSpPr>
            <p:nvPr/>
          </p:nvSpPr>
          <p:spPr>
            <a:xfrm>
              <a:off x="1087908" y="2592760"/>
              <a:ext cx="4315363" cy="2923877"/>
            </a:xfrm>
            <a:prstGeom prst="rect">
              <a:avLst/>
            </a:prstGeom>
            <a:noFill/>
          </p:spPr>
          <p:txBody>
            <a:bodyPr wrap="square">
              <a:spAutoFit/>
            </a:bodyPr>
            <a:lstStyle/>
            <a:p>
              <a: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MARKET-LEADING </a:t>
              </a:r>
              <a:b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br>
              <a: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AI-POWERED </a:t>
              </a:r>
            </a:p>
            <a:p>
              <a: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SOFTWARE</a:t>
              </a:r>
              <a:b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br>
              <a:endPar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endParaRPr>
            </a:p>
            <a:p>
              <a:r>
                <a:rPr kumimoji="0" lang="en-US" sz="2400"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Top-ranked by Gartner, </a:t>
              </a:r>
              <a:br>
                <a:rPr kumimoji="0" lang="en-US" sz="2400"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br>
              <a:r>
                <a:rPr kumimoji="0" lang="en-US" sz="2400"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Forrester, IDC, ISG, </a:t>
              </a:r>
              <a:br>
                <a:rPr kumimoji="0" lang="en-US" sz="2400"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br>
              <a:r>
                <a:rPr kumimoji="0" lang="en-US" sz="2400"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Spend Matters</a:t>
              </a:r>
            </a:p>
          </p:txBody>
        </p:sp>
      </p:grpSp>
      <p:grpSp>
        <p:nvGrpSpPr>
          <p:cNvPr id="12" name="Group 11">
            <a:extLst>
              <a:ext uri="{FF2B5EF4-FFF2-40B4-BE49-F238E27FC236}">
                <a16:creationId xmlns:a16="http://schemas.microsoft.com/office/drawing/2014/main" id="{0E544554-2B82-5A45-F8BC-DCDE009CE66C}"/>
              </a:ext>
            </a:extLst>
          </p:cNvPr>
          <p:cNvGrpSpPr>
            <a:grpSpLocks/>
          </p:cNvGrpSpPr>
          <p:nvPr/>
        </p:nvGrpSpPr>
        <p:grpSpPr>
          <a:xfrm>
            <a:off x="816758" y="1916445"/>
            <a:ext cx="10522543" cy="4061591"/>
            <a:chOff x="798786" y="2023905"/>
            <a:chExt cx="10522543" cy="4061591"/>
          </a:xfrm>
        </p:grpSpPr>
        <p:pic>
          <p:nvPicPr>
            <p:cNvPr id="13" name="Picture 12">
              <a:extLst>
                <a:ext uri="{FF2B5EF4-FFF2-40B4-BE49-F238E27FC236}">
                  <a16:creationId xmlns:a16="http://schemas.microsoft.com/office/drawing/2014/main" id="{FFE4F003-6F0C-E0A5-02FE-CD1FA505544D}"/>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042893" y="2023905"/>
              <a:ext cx="6278436" cy="4061591"/>
            </a:xfrm>
            <a:prstGeom prst="roundRect">
              <a:avLst>
                <a:gd name="adj" fmla="val 3551"/>
              </a:avLst>
            </a:prstGeom>
          </p:spPr>
        </p:pic>
        <p:sp>
          <p:nvSpPr>
            <p:cNvPr id="15" name="Round Same-side Corner of Rectangle 14">
              <a:extLst>
                <a:ext uri="{FF2B5EF4-FFF2-40B4-BE49-F238E27FC236}">
                  <a16:creationId xmlns:a16="http://schemas.microsoft.com/office/drawing/2014/main" id="{646767C6-926C-7F77-6806-3DFDC31547D9}"/>
                </a:ext>
              </a:extLst>
            </p:cNvPr>
            <p:cNvSpPr>
              <a:spLocks/>
            </p:cNvSpPr>
            <p:nvPr/>
          </p:nvSpPr>
          <p:spPr>
            <a:xfrm rot="16200000">
              <a:off x="1148744" y="1673947"/>
              <a:ext cx="4061590" cy="4761505"/>
            </a:xfrm>
            <a:prstGeom prst="round2SameRect">
              <a:avLst>
                <a:gd name="adj1" fmla="val 3250"/>
                <a:gd name="adj2" fmla="val 0"/>
              </a:avLst>
            </a:prstGeom>
            <a:gradFill flip="none" rotWithShape="1">
              <a:gsLst>
                <a:gs pos="0">
                  <a:srgbClr val="0070C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5">
              <a:extLst>
                <a:ext uri="{FF2B5EF4-FFF2-40B4-BE49-F238E27FC236}">
                  <a16:creationId xmlns:a16="http://schemas.microsoft.com/office/drawing/2014/main" id="{5002DD10-4778-D511-ABC3-565AC9212D12}"/>
                </a:ext>
              </a:extLst>
            </p:cNvPr>
            <p:cNvSpPr txBox="1">
              <a:spLocks/>
            </p:cNvSpPr>
            <p:nvPr/>
          </p:nvSpPr>
          <p:spPr>
            <a:xfrm>
              <a:off x="1087909" y="2592760"/>
              <a:ext cx="4226140" cy="2923877"/>
            </a:xfrm>
            <a:prstGeom prst="rect">
              <a:avLst/>
            </a:prstGeom>
            <a:noFill/>
          </p:spPr>
          <p:txBody>
            <a:bodyPr wrap="square">
              <a:spAutoFit/>
            </a:bodyPr>
            <a:lstStyle/>
            <a:p>
              <a: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DIGITAL TRANSFORMATION POWERHOUSE</a:t>
              </a:r>
              <a:b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br>
              <a:endPar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endParaRPr>
            </a:p>
            <a:p>
              <a:r>
                <a:rPr lang="en-US" sz="2400" dirty="0">
                  <a:solidFill>
                    <a:schemeClr val="bg1"/>
                  </a:solidFill>
                  <a:latin typeface="Helvetica"/>
                  <a:cs typeface="Arial" panose="020B0604020202020204" pitchFamily="34" charset="0"/>
                </a:rPr>
                <a:t>Pioneer in harnessing latest technologies — AI, analytics, low-/no-code, cloud, IoT</a:t>
              </a:r>
              <a:endParaRPr kumimoji="0" lang="en-US" sz="24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endParaRPr>
            </a:p>
          </p:txBody>
        </p:sp>
      </p:grpSp>
      <p:grpSp>
        <p:nvGrpSpPr>
          <p:cNvPr id="18" name="Group 17">
            <a:extLst>
              <a:ext uri="{FF2B5EF4-FFF2-40B4-BE49-F238E27FC236}">
                <a16:creationId xmlns:a16="http://schemas.microsoft.com/office/drawing/2014/main" id="{6DAA18EC-A722-3C81-15FE-E1AA721F4FAF}"/>
              </a:ext>
            </a:extLst>
          </p:cNvPr>
          <p:cNvGrpSpPr>
            <a:grpSpLocks/>
          </p:cNvGrpSpPr>
          <p:nvPr/>
        </p:nvGrpSpPr>
        <p:grpSpPr>
          <a:xfrm>
            <a:off x="816758" y="1916445"/>
            <a:ext cx="10522543" cy="4061591"/>
            <a:chOff x="798786" y="2023905"/>
            <a:chExt cx="10522543" cy="4061591"/>
          </a:xfrm>
        </p:grpSpPr>
        <p:pic>
          <p:nvPicPr>
            <p:cNvPr id="19" name="Picture 18">
              <a:extLst>
                <a:ext uri="{FF2B5EF4-FFF2-40B4-BE49-F238E27FC236}">
                  <a16:creationId xmlns:a16="http://schemas.microsoft.com/office/drawing/2014/main" id="{92F0E9A0-FC50-9F81-1DCB-00F9E6E19B02}"/>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5042893" y="2023905"/>
              <a:ext cx="6278436" cy="4061591"/>
            </a:xfrm>
            <a:prstGeom prst="roundRect">
              <a:avLst>
                <a:gd name="adj" fmla="val 3551"/>
              </a:avLst>
            </a:prstGeom>
          </p:spPr>
        </p:pic>
        <p:sp>
          <p:nvSpPr>
            <p:cNvPr id="20" name="Round Same-side Corner of Rectangle 19">
              <a:extLst>
                <a:ext uri="{FF2B5EF4-FFF2-40B4-BE49-F238E27FC236}">
                  <a16:creationId xmlns:a16="http://schemas.microsoft.com/office/drawing/2014/main" id="{80E7193A-B2F1-FDC4-52CF-C8FDCB05F3DB}"/>
                </a:ext>
              </a:extLst>
            </p:cNvPr>
            <p:cNvSpPr>
              <a:spLocks/>
            </p:cNvSpPr>
            <p:nvPr/>
          </p:nvSpPr>
          <p:spPr>
            <a:xfrm rot="16200000">
              <a:off x="1148744" y="1673947"/>
              <a:ext cx="4061590" cy="4761505"/>
            </a:xfrm>
            <a:prstGeom prst="round2SameRect">
              <a:avLst>
                <a:gd name="adj1" fmla="val 3250"/>
                <a:gd name="adj2" fmla="val 0"/>
              </a:avLst>
            </a:prstGeom>
            <a:gradFill flip="none" rotWithShape="1">
              <a:gsLst>
                <a:gs pos="0">
                  <a:srgbClr val="0070C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adroTexto 15">
              <a:extLst>
                <a:ext uri="{FF2B5EF4-FFF2-40B4-BE49-F238E27FC236}">
                  <a16:creationId xmlns:a16="http://schemas.microsoft.com/office/drawing/2014/main" id="{9605F845-5456-C63B-480A-0E9111688EEC}"/>
                </a:ext>
              </a:extLst>
            </p:cNvPr>
            <p:cNvSpPr txBox="1">
              <a:spLocks/>
            </p:cNvSpPr>
            <p:nvPr/>
          </p:nvSpPr>
          <p:spPr>
            <a:xfrm>
              <a:off x="1087908" y="2592760"/>
              <a:ext cx="4226141" cy="2923877"/>
            </a:xfrm>
            <a:prstGeom prst="rect">
              <a:avLst/>
            </a:prstGeom>
            <a:noFill/>
          </p:spPr>
          <p:txBody>
            <a:bodyPr wrap="square">
              <a:spAutoFit/>
            </a:bodyPr>
            <a:lstStyle/>
            <a:p>
              <a: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COMPREHENSIVE </a:t>
              </a:r>
              <a:b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br>
              <a: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PORTFOLIO </a:t>
              </a:r>
              <a:b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br>
              <a: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OF SOLUTIONS</a:t>
              </a:r>
              <a:br>
                <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br>
              <a:endParaRPr kumimoji="0" lang="en-US" sz="28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endParaRPr>
            </a:p>
            <a:p>
              <a:r>
                <a:rPr lang="en-US" sz="2400" dirty="0">
                  <a:solidFill>
                    <a:schemeClr val="bg1"/>
                  </a:solidFill>
                  <a:latin typeface="Helvetica"/>
                  <a:cs typeface="Arial" panose="020B0604020202020204" pitchFamily="34" charset="0"/>
                </a:rPr>
                <a:t>End-to-end, full-spectrum </a:t>
              </a:r>
              <a:br>
                <a:rPr lang="en-US" sz="2400" dirty="0">
                  <a:solidFill>
                    <a:schemeClr val="bg1"/>
                  </a:solidFill>
                  <a:latin typeface="Helvetica"/>
                  <a:cs typeface="Arial" panose="020B0604020202020204" pitchFamily="34" charset="0"/>
                </a:rPr>
              </a:br>
              <a:r>
                <a:rPr lang="en-US" sz="2400" dirty="0">
                  <a:solidFill>
                    <a:schemeClr val="bg1"/>
                  </a:solidFill>
                  <a:latin typeface="Helvetica"/>
                  <a:cs typeface="Arial" panose="020B0604020202020204" pitchFamily="34" charset="0"/>
                </a:rPr>
                <a:t>of solutions: software, </a:t>
              </a:r>
              <a:br>
                <a:rPr lang="en-US" sz="2400" dirty="0">
                  <a:solidFill>
                    <a:schemeClr val="bg1"/>
                  </a:solidFill>
                  <a:latin typeface="Helvetica"/>
                  <a:cs typeface="Arial" panose="020B0604020202020204" pitchFamily="34" charset="0"/>
                </a:rPr>
              </a:br>
              <a:r>
                <a:rPr lang="en-US" sz="2400" dirty="0">
                  <a:solidFill>
                    <a:schemeClr val="bg1"/>
                  </a:solidFill>
                  <a:latin typeface="Helvetica"/>
                  <a:cs typeface="Arial" panose="020B0604020202020204" pitchFamily="34" charset="0"/>
                </a:rPr>
                <a:t>strategy, managed services</a:t>
              </a:r>
              <a:endParaRPr kumimoji="0" lang="en-US" sz="24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endParaRPr>
            </a:p>
          </p:txBody>
        </p:sp>
      </p:grpSp>
      <p:sp>
        <p:nvSpPr>
          <p:cNvPr id="119" name="TextBox 13">
            <a:extLst>
              <a:ext uri="{FF2B5EF4-FFF2-40B4-BE49-F238E27FC236}">
                <a16:creationId xmlns:a16="http://schemas.microsoft.com/office/drawing/2014/main" id="{A4C5AC43-42E2-F9C9-AC0C-73148B0CA942}"/>
              </a:ext>
            </a:extLst>
          </p:cNvPr>
          <p:cNvSpPr txBox="1">
            <a:spLocks noGrp="1" noRot="1" noMove="1" noResize="1" noEditPoints="1" noAdjustHandles="1" noChangeArrowheads="1" noChangeShapeType="1"/>
          </p:cNvSpPr>
          <p:nvPr/>
        </p:nvSpPr>
        <p:spPr>
          <a:xfrm>
            <a:off x="1334495" y="926834"/>
            <a:ext cx="9595657" cy="892552"/>
          </a:xfrm>
          <a:prstGeom prst="rect">
            <a:avLst/>
          </a:prstGeom>
          <a:noFill/>
        </p:spPr>
        <p:txBody>
          <a:bodyPr wrap="square" lIns="91440" tIns="45720" rIns="91440" bIns="45720" rtlCol="0" anchor="t">
            <a:spAutoFit/>
          </a:bodyPr>
          <a:lstStyle/>
          <a:p>
            <a:pPr algn="ctr"/>
            <a:r>
              <a:rPr lang="en-US" sz="3200" b="1" dirty="0">
                <a:solidFill>
                  <a:srgbClr val="491896"/>
                </a:solidFill>
                <a:cs typeface="Arial Black" panose="020B0604020202020204" pitchFamily="34" charset="0"/>
              </a:rPr>
              <a:t>GEP IS A PIONEER AND LEADER </a:t>
            </a:r>
            <a:br>
              <a:rPr lang="en-US" sz="2000" b="1" dirty="0">
                <a:cs typeface="Arial Black" panose="020B0604020202020204" pitchFamily="34" charset="0"/>
              </a:rPr>
            </a:br>
            <a:r>
              <a:rPr lang="en-US" sz="2000" b="1" dirty="0">
                <a:solidFill>
                  <a:srgbClr val="130026"/>
                </a:solidFill>
                <a:cs typeface="Arial Black" panose="020B0604020202020204" pitchFamily="34" charset="0"/>
              </a:rPr>
              <a:t>AI-FIRST PROCUREMENT &amp; SUPPLY CHAIN SOLUTIONS</a:t>
            </a:r>
          </a:p>
        </p:txBody>
      </p:sp>
      <p:grpSp>
        <p:nvGrpSpPr>
          <p:cNvPr id="3" name="Group 2">
            <a:extLst>
              <a:ext uri="{FF2B5EF4-FFF2-40B4-BE49-F238E27FC236}">
                <a16:creationId xmlns:a16="http://schemas.microsoft.com/office/drawing/2014/main" id="{1C627437-394D-E440-C74F-22C99803956A}"/>
              </a:ext>
            </a:extLst>
          </p:cNvPr>
          <p:cNvGrpSpPr/>
          <p:nvPr/>
        </p:nvGrpSpPr>
        <p:grpSpPr>
          <a:xfrm>
            <a:off x="300039" y="1735971"/>
            <a:ext cx="11557000" cy="4516665"/>
            <a:chOff x="300039" y="1662545"/>
            <a:chExt cx="11557000" cy="4516665"/>
          </a:xfrm>
        </p:grpSpPr>
        <p:sp>
          <p:nvSpPr>
            <p:cNvPr id="6" name="Rectangle 5">
              <a:extLst>
                <a:ext uri="{FF2B5EF4-FFF2-40B4-BE49-F238E27FC236}">
                  <a16:creationId xmlns:a16="http://schemas.microsoft.com/office/drawing/2014/main" id="{A24D289F-2867-5710-105B-E774298FBAF2}"/>
                </a:ext>
              </a:extLst>
            </p:cNvPr>
            <p:cNvSpPr/>
            <p:nvPr/>
          </p:nvSpPr>
          <p:spPr>
            <a:xfrm>
              <a:off x="300039" y="1662545"/>
              <a:ext cx="11557000" cy="4516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90F9D28-D0EB-2C61-E6C0-F152EF859922}"/>
                </a:ext>
              </a:extLst>
            </p:cNvPr>
            <p:cNvGrpSpPr/>
            <p:nvPr/>
          </p:nvGrpSpPr>
          <p:grpSpPr>
            <a:xfrm>
              <a:off x="794117" y="1959429"/>
              <a:ext cx="3149940" cy="3270788"/>
              <a:chOff x="558012" y="2244437"/>
              <a:chExt cx="3149940" cy="3270788"/>
            </a:xfrm>
          </p:grpSpPr>
          <p:sp>
            <p:nvSpPr>
              <p:cNvPr id="65" name="Round Same-side Corner of Rectangle 64">
                <a:extLst>
                  <a:ext uri="{FF2B5EF4-FFF2-40B4-BE49-F238E27FC236}">
                    <a16:creationId xmlns:a16="http://schemas.microsoft.com/office/drawing/2014/main" id="{46BA6987-79B9-72B7-62DC-CE5F501B6C54}"/>
                  </a:ext>
                </a:extLst>
              </p:cNvPr>
              <p:cNvSpPr>
                <a:spLocks/>
              </p:cNvSpPr>
              <p:nvPr/>
            </p:nvSpPr>
            <p:spPr>
              <a:xfrm>
                <a:off x="558012" y="3477493"/>
                <a:ext cx="3149940" cy="2037732"/>
              </a:xfrm>
              <a:prstGeom prst="round2SameRect">
                <a:avLst>
                  <a:gd name="adj1" fmla="val 0"/>
                  <a:gd name="adj2" fmla="val 4662"/>
                </a:avLst>
              </a:prstGeom>
              <a:gradFill flip="none" rotWithShape="1">
                <a:gsLst>
                  <a:gs pos="0">
                    <a:srgbClr val="0070C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CuadroTexto 15">
                <a:extLst>
                  <a:ext uri="{FF2B5EF4-FFF2-40B4-BE49-F238E27FC236}">
                    <a16:creationId xmlns:a16="http://schemas.microsoft.com/office/drawing/2014/main" id="{38296E6D-A73C-98C9-8CA2-5D1B2605AC15}"/>
                  </a:ext>
                </a:extLst>
              </p:cNvPr>
              <p:cNvSpPr txBox="1">
                <a:spLocks/>
              </p:cNvSpPr>
              <p:nvPr/>
            </p:nvSpPr>
            <p:spPr>
              <a:xfrm>
                <a:off x="729781" y="4028799"/>
                <a:ext cx="2780818" cy="1107996"/>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t>MARKET-LEADING </a:t>
                </a:r>
                <a:b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br>
                <a: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t>AI-POWERED SOFTWARE</a:t>
                </a:r>
                <a:b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endParaRPr>
              </a:p>
              <a:p>
                <a:r>
                  <a:rPr kumimoji="0" lang="en-US" sz="1200" i="0" u="none" strike="noStrike" kern="1200" cap="none" spc="0" normalizeH="0" baseline="0" noProof="0" dirty="0">
                    <a:ln>
                      <a:noFill/>
                    </a:ln>
                    <a:solidFill>
                      <a:schemeClr val="bg1"/>
                    </a:solidFill>
                    <a:effectLst/>
                    <a:uLnTx/>
                    <a:uFillTx/>
                    <a:ea typeface="+mn-ea"/>
                    <a:cs typeface="Arial" panose="020B0604020202020204" pitchFamily="34" charset="0"/>
                  </a:rPr>
                  <a:t>Top-ranked by Gartner, Forrester, IDC, ISG, Spend Matters</a:t>
                </a:r>
              </a:p>
            </p:txBody>
          </p:sp>
          <p:pic>
            <p:nvPicPr>
              <p:cNvPr id="67" name="Picture 66">
                <a:extLst>
                  <a:ext uri="{FF2B5EF4-FFF2-40B4-BE49-F238E27FC236}">
                    <a16:creationId xmlns:a16="http://schemas.microsoft.com/office/drawing/2014/main" id="{0F3FD17C-F045-710A-9CF4-C1CB0C1451B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8012" y="2244437"/>
                <a:ext cx="3149940" cy="1688816"/>
              </a:xfrm>
              <a:prstGeom prst="roundRect">
                <a:avLst>
                  <a:gd name="adj" fmla="val 3551"/>
                </a:avLst>
              </a:prstGeom>
            </p:spPr>
          </p:pic>
        </p:grpSp>
        <p:grpSp>
          <p:nvGrpSpPr>
            <p:cNvPr id="9" name="Group 8">
              <a:extLst>
                <a:ext uri="{FF2B5EF4-FFF2-40B4-BE49-F238E27FC236}">
                  <a16:creationId xmlns:a16="http://schemas.microsoft.com/office/drawing/2014/main" id="{5890830B-8529-6B21-F66B-526BFB957C77}"/>
                </a:ext>
              </a:extLst>
            </p:cNvPr>
            <p:cNvGrpSpPr/>
            <p:nvPr/>
          </p:nvGrpSpPr>
          <p:grpSpPr>
            <a:xfrm>
              <a:off x="4521030" y="1959429"/>
              <a:ext cx="3149940" cy="3270788"/>
              <a:chOff x="4504619" y="2244437"/>
              <a:chExt cx="3149940" cy="3270788"/>
            </a:xfrm>
          </p:grpSpPr>
          <p:sp>
            <p:nvSpPr>
              <p:cNvPr id="62" name="Round Same-side Corner of Rectangle 61">
                <a:extLst>
                  <a:ext uri="{FF2B5EF4-FFF2-40B4-BE49-F238E27FC236}">
                    <a16:creationId xmlns:a16="http://schemas.microsoft.com/office/drawing/2014/main" id="{EB695724-981C-B145-AE37-DDFDB2A21855}"/>
                  </a:ext>
                </a:extLst>
              </p:cNvPr>
              <p:cNvSpPr>
                <a:spLocks/>
              </p:cNvSpPr>
              <p:nvPr/>
            </p:nvSpPr>
            <p:spPr>
              <a:xfrm>
                <a:off x="4504619" y="3477493"/>
                <a:ext cx="3149940" cy="2037732"/>
              </a:xfrm>
              <a:prstGeom prst="round2SameRect">
                <a:avLst>
                  <a:gd name="adj1" fmla="val 0"/>
                  <a:gd name="adj2" fmla="val 4079"/>
                </a:avLst>
              </a:prstGeom>
              <a:gradFill flip="none" rotWithShape="1">
                <a:gsLst>
                  <a:gs pos="0">
                    <a:srgbClr val="0070C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CuadroTexto 15">
                <a:extLst>
                  <a:ext uri="{FF2B5EF4-FFF2-40B4-BE49-F238E27FC236}">
                    <a16:creationId xmlns:a16="http://schemas.microsoft.com/office/drawing/2014/main" id="{D496958E-C613-8EEA-08AD-5253327EA29F}"/>
                  </a:ext>
                </a:extLst>
              </p:cNvPr>
              <p:cNvSpPr txBox="1">
                <a:spLocks/>
              </p:cNvSpPr>
              <p:nvPr/>
            </p:nvSpPr>
            <p:spPr>
              <a:xfrm>
                <a:off x="4649139" y="4028799"/>
                <a:ext cx="3005420" cy="1107996"/>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t>DIGITAL TRANSFORMATION POWERHOUSE</a:t>
                </a:r>
                <a:b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endParaRPr>
              </a:p>
              <a:p>
                <a:r>
                  <a:rPr lang="en-US" sz="1200" dirty="0">
                    <a:solidFill>
                      <a:schemeClr val="bg1"/>
                    </a:solidFill>
                    <a:cs typeface="Arial" panose="020B0604020202020204" pitchFamily="34" charset="0"/>
                  </a:rPr>
                  <a:t>Pioneer in harnessing latest technologies — AI, analytics, low-/no-code, cloud, IoT</a:t>
                </a:r>
                <a:endParaRPr kumimoji="0" lang="en-US" sz="1200" b="1" i="0" u="none" strike="noStrike" kern="1200" cap="none" spc="0" normalizeH="0" baseline="0" noProof="0" dirty="0">
                  <a:ln>
                    <a:noFill/>
                  </a:ln>
                  <a:solidFill>
                    <a:schemeClr val="bg1"/>
                  </a:solidFill>
                  <a:effectLst/>
                  <a:uLnTx/>
                  <a:uFillTx/>
                  <a:ea typeface="+mn-ea"/>
                  <a:cs typeface="Arial" panose="020B0604020202020204" pitchFamily="34" charset="0"/>
                </a:endParaRPr>
              </a:p>
            </p:txBody>
          </p:sp>
          <p:pic>
            <p:nvPicPr>
              <p:cNvPr id="64" name="Picture 63">
                <a:extLst>
                  <a:ext uri="{FF2B5EF4-FFF2-40B4-BE49-F238E27FC236}">
                    <a16:creationId xmlns:a16="http://schemas.microsoft.com/office/drawing/2014/main" id="{3F901D5E-4CB4-B35E-C833-2BD5B837B07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504619" y="2244437"/>
                <a:ext cx="3149940" cy="1688817"/>
              </a:xfrm>
              <a:prstGeom prst="roundRect">
                <a:avLst>
                  <a:gd name="adj" fmla="val 3551"/>
                </a:avLst>
              </a:prstGeom>
            </p:spPr>
          </p:pic>
        </p:grpSp>
        <p:grpSp>
          <p:nvGrpSpPr>
            <p:cNvPr id="10" name="Group 9">
              <a:extLst>
                <a:ext uri="{FF2B5EF4-FFF2-40B4-BE49-F238E27FC236}">
                  <a16:creationId xmlns:a16="http://schemas.microsoft.com/office/drawing/2014/main" id="{6B204261-5BBC-602B-1C8D-FB442E4BA0A0}"/>
                </a:ext>
              </a:extLst>
            </p:cNvPr>
            <p:cNvGrpSpPr/>
            <p:nvPr/>
          </p:nvGrpSpPr>
          <p:grpSpPr>
            <a:xfrm>
              <a:off x="8247944" y="1959429"/>
              <a:ext cx="3149940" cy="3272828"/>
              <a:chOff x="8451226" y="2244437"/>
              <a:chExt cx="3149940" cy="3272828"/>
            </a:xfrm>
          </p:grpSpPr>
          <p:sp>
            <p:nvSpPr>
              <p:cNvPr id="11" name="Round Same-side Corner of Rectangle 10">
                <a:extLst>
                  <a:ext uri="{FF2B5EF4-FFF2-40B4-BE49-F238E27FC236}">
                    <a16:creationId xmlns:a16="http://schemas.microsoft.com/office/drawing/2014/main" id="{A09F0058-8DCE-A4C2-C654-91C70F50E2EA}"/>
                  </a:ext>
                </a:extLst>
              </p:cNvPr>
              <p:cNvSpPr/>
              <p:nvPr/>
            </p:nvSpPr>
            <p:spPr>
              <a:xfrm>
                <a:off x="8451226" y="3479533"/>
                <a:ext cx="3149940" cy="2037732"/>
              </a:xfrm>
              <a:prstGeom prst="round2SameRect">
                <a:avLst>
                  <a:gd name="adj1" fmla="val 0"/>
                  <a:gd name="adj2" fmla="val 4662"/>
                </a:avLst>
              </a:prstGeom>
              <a:gradFill flip="none" rotWithShape="1">
                <a:gsLst>
                  <a:gs pos="0">
                    <a:srgbClr val="0070C0"/>
                  </a:gs>
                  <a:gs pos="100000">
                    <a:srgbClr val="7030A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CuadroTexto 15">
                <a:extLst>
                  <a:ext uri="{FF2B5EF4-FFF2-40B4-BE49-F238E27FC236}">
                    <a16:creationId xmlns:a16="http://schemas.microsoft.com/office/drawing/2014/main" id="{1E8A3F37-5564-64F8-D6E1-A66348A2C018}"/>
                  </a:ext>
                </a:extLst>
              </p:cNvPr>
              <p:cNvSpPr txBox="1"/>
              <p:nvPr/>
            </p:nvSpPr>
            <p:spPr>
              <a:xfrm>
                <a:off x="8614006" y="4028799"/>
                <a:ext cx="2827317" cy="1107996"/>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t>COMPREHENSIVE </a:t>
                </a:r>
                <a:b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br>
                <a: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t>PORTFOLIO OF SOLUTIONS</a:t>
                </a:r>
                <a:br>
                  <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rPr>
                </a:br>
                <a:endParaRPr kumimoji="0" lang="en-US" sz="1400" b="1" i="0" u="none" strike="noStrike" kern="1200" cap="none" spc="0" normalizeH="0" baseline="0" noProof="0" dirty="0">
                  <a:ln>
                    <a:noFill/>
                  </a:ln>
                  <a:solidFill>
                    <a:schemeClr val="bg1"/>
                  </a:solidFill>
                  <a:effectLst/>
                  <a:uLnTx/>
                  <a:uFillTx/>
                  <a:ea typeface="+mn-ea"/>
                  <a:cs typeface="Arial" panose="020B0604020202020204" pitchFamily="34" charset="0"/>
                </a:endParaRPr>
              </a:p>
              <a:p>
                <a:r>
                  <a:rPr lang="en-US" sz="1200" dirty="0">
                    <a:solidFill>
                      <a:schemeClr val="bg1"/>
                    </a:solidFill>
                    <a:cs typeface="Arial" panose="020B0604020202020204" pitchFamily="34" charset="0"/>
                  </a:rPr>
                  <a:t>End-to-end, full spectrum of solutions: software, strategy, managed services</a:t>
                </a:r>
                <a:endParaRPr kumimoji="0" lang="en-US" sz="1200" b="1" i="0" u="none" strike="noStrike" kern="1200" cap="none" spc="0" normalizeH="0" baseline="0" noProof="0" dirty="0">
                  <a:ln>
                    <a:noFill/>
                  </a:ln>
                  <a:solidFill>
                    <a:schemeClr val="bg1"/>
                  </a:solidFill>
                  <a:effectLst/>
                  <a:uLnTx/>
                  <a:uFillTx/>
                  <a:ea typeface="+mn-ea"/>
                  <a:cs typeface="Arial" panose="020B0604020202020204" pitchFamily="34" charset="0"/>
                </a:endParaRPr>
              </a:p>
            </p:txBody>
          </p:sp>
          <p:pic>
            <p:nvPicPr>
              <p:cNvPr id="34" name="Picture 33">
                <a:extLst>
                  <a:ext uri="{FF2B5EF4-FFF2-40B4-BE49-F238E27FC236}">
                    <a16:creationId xmlns:a16="http://schemas.microsoft.com/office/drawing/2014/main" id="{74A51647-9201-9AD6-911C-082FA4560DE7}"/>
                  </a:ext>
                </a:extLst>
              </p:cNvPr>
              <p:cNvPicPr/>
              <p:nvPr/>
            </p:nvPicPr>
            <p:blipFill rotWithShape="1">
              <a:blip r:embed="rId8" cstate="email">
                <a:extLst>
                  <a:ext uri="{28A0092B-C50C-407E-A947-70E740481C1C}">
                    <a14:useLocalDpi xmlns:a14="http://schemas.microsoft.com/office/drawing/2010/main"/>
                  </a:ext>
                </a:extLst>
              </a:blip>
              <a:srcRect/>
              <a:stretch/>
            </p:blipFill>
            <p:spPr>
              <a:xfrm>
                <a:off x="8451226" y="2244437"/>
                <a:ext cx="3149940" cy="1688817"/>
              </a:xfrm>
              <a:prstGeom prst="roundRect">
                <a:avLst>
                  <a:gd name="adj" fmla="val 3551"/>
                </a:avLst>
              </a:prstGeom>
            </p:spPr>
          </p:pic>
        </p:grpSp>
      </p:grpSp>
      <p:grpSp>
        <p:nvGrpSpPr>
          <p:cNvPr id="69" name="Group 68">
            <a:extLst>
              <a:ext uri="{FF2B5EF4-FFF2-40B4-BE49-F238E27FC236}">
                <a16:creationId xmlns:a16="http://schemas.microsoft.com/office/drawing/2014/main" id="{C5A4E48D-8582-133F-0FC5-BCCD096D3CBE}"/>
              </a:ext>
            </a:extLst>
          </p:cNvPr>
          <p:cNvGrpSpPr/>
          <p:nvPr/>
        </p:nvGrpSpPr>
        <p:grpSpPr>
          <a:xfrm>
            <a:off x="2853935" y="5679279"/>
            <a:ext cx="6484131" cy="610954"/>
            <a:chOff x="837658" y="5677994"/>
            <a:chExt cx="6484131" cy="610954"/>
          </a:xfrm>
        </p:grpSpPr>
        <p:sp>
          <p:nvSpPr>
            <p:cNvPr id="22" name="Rounded Rectangle 21">
              <a:extLst>
                <a:ext uri="{FF2B5EF4-FFF2-40B4-BE49-F238E27FC236}">
                  <a16:creationId xmlns:a16="http://schemas.microsoft.com/office/drawing/2014/main" id="{46BBB6C0-E429-2B1B-44AE-6DAD9004CB5A}"/>
                </a:ext>
              </a:extLst>
            </p:cNvPr>
            <p:cNvSpPr>
              <a:spLocks/>
            </p:cNvSpPr>
            <p:nvPr/>
          </p:nvSpPr>
          <p:spPr>
            <a:xfrm>
              <a:off x="3624598" y="5677994"/>
              <a:ext cx="3697191" cy="610954"/>
            </a:xfrm>
            <a:prstGeom prst="roundRect">
              <a:avLst>
                <a:gd name="adj" fmla="val 9611"/>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ounded Rectangle 69">
              <a:extLst>
                <a:ext uri="{FF2B5EF4-FFF2-40B4-BE49-F238E27FC236}">
                  <a16:creationId xmlns:a16="http://schemas.microsoft.com/office/drawing/2014/main" id="{9242643A-900E-2A55-EA96-06AA56990B93}"/>
                </a:ext>
              </a:extLst>
            </p:cNvPr>
            <p:cNvSpPr>
              <a:spLocks/>
            </p:cNvSpPr>
            <p:nvPr/>
          </p:nvSpPr>
          <p:spPr>
            <a:xfrm>
              <a:off x="837658" y="5677994"/>
              <a:ext cx="2864091" cy="610954"/>
            </a:xfrm>
            <a:prstGeom prst="roundRect">
              <a:avLst>
                <a:gd name="adj" fmla="val 9611"/>
              </a:avLst>
            </a:prstGeom>
            <a:solidFill>
              <a:srgbClr val="702F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1" name="TextBox 70">
              <a:extLst>
                <a:ext uri="{FF2B5EF4-FFF2-40B4-BE49-F238E27FC236}">
                  <a16:creationId xmlns:a16="http://schemas.microsoft.com/office/drawing/2014/main" id="{3329E49E-452F-BDD9-5539-8BF3BA2B316B}"/>
                </a:ext>
              </a:extLst>
            </p:cNvPr>
            <p:cNvSpPr txBox="1"/>
            <p:nvPr/>
          </p:nvSpPr>
          <p:spPr>
            <a:xfrm>
              <a:off x="965886" y="5728131"/>
              <a:ext cx="2692321" cy="523220"/>
            </a:xfrm>
            <a:prstGeom prst="rect">
              <a:avLst/>
            </a:prstGeom>
            <a:noFill/>
          </p:spPr>
          <p:txBody>
            <a:bodyPr wrap="square">
              <a:spAutoFit/>
            </a:bodyPr>
            <a:lstStyle/>
            <a:p>
              <a:r>
                <a:rPr kumimoji="0" lang="en-US" sz="14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PARTNERSHIP WITH </a:t>
              </a:r>
              <a:br>
                <a:rPr kumimoji="0" lang="en-US" sz="14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br>
              <a:r>
                <a:rPr kumimoji="0" lang="en-US" sz="1400" b="1" i="0" u="none" strike="noStrike" kern="1200" cap="none" spc="0" normalizeH="0" baseline="0" noProof="0" dirty="0">
                  <a:ln>
                    <a:noFill/>
                  </a:ln>
                  <a:solidFill>
                    <a:schemeClr val="bg1"/>
                  </a:solidFill>
                  <a:effectLst/>
                  <a:uLnTx/>
                  <a:uFillTx/>
                  <a:latin typeface="Helvetica"/>
                  <a:ea typeface="+mn-ea"/>
                  <a:cs typeface="Arial" panose="020B0604020202020204" pitchFamily="34" charset="0"/>
                </a:rPr>
                <a:t>WORLD ECONOMIC FORUM</a:t>
              </a:r>
              <a:endParaRPr lang="en-US" sz="1400" dirty="0">
                <a:solidFill>
                  <a:schemeClr val="bg1"/>
                </a:solidFill>
              </a:endParaRPr>
            </a:p>
          </p:txBody>
        </p:sp>
        <p:sp>
          <p:nvSpPr>
            <p:cNvPr id="72" name="TextBox 71">
              <a:extLst>
                <a:ext uri="{FF2B5EF4-FFF2-40B4-BE49-F238E27FC236}">
                  <a16:creationId xmlns:a16="http://schemas.microsoft.com/office/drawing/2014/main" id="{44B70072-7EE9-5747-803C-168700F1AE5A}"/>
                </a:ext>
              </a:extLst>
            </p:cNvPr>
            <p:cNvSpPr txBox="1"/>
            <p:nvPr/>
          </p:nvSpPr>
          <p:spPr>
            <a:xfrm>
              <a:off x="3764985" y="5707401"/>
              <a:ext cx="3556804" cy="523220"/>
            </a:xfrm>
            <a:prstGeom prst="rect">
              <a:avLst/>
            </a:prstGeom>
            <a:noFill/>
          </p:spPr>
          <p:txBody>
            <a:bodyPr wrap="square" rtlCol="0">
              <a:spAutoFit/>
            </a:bodyPr>
            <a:lstStyle/>
            <a:p>
              <a:r>
                <a:rPr kumimoji="0" lang="en-US" sz="1400" b="0" i="0" u="none" strike="noStrike" kern="1200" cap="none" spc="0" normalizeH="0" baseline="0" noProof="0" dirty="0">
                  <a:ln>
                    <a:noFill/>
                  </a:ln>
                  <a:solidFill>
                    <a:sysClr val="windowText" lastClr="000000"/>
                  </a:solidFill>
                  <a:effectLst/>
                  <a:uLnTx/>
                  <a:uFillTx/>
                  <a:latin typeface="Helvetica"/>
                  <a:ea typeface="+mn-ea"/>
                  <a:cs typeface="Arial" panose="020B0604020202020204" pitchFamily="34" charset="0"/>
                </a:rPr>
                <a:t>Guidance for businesses to acquire and </a:t>
              </a:r>
              <a:br>
                <a:rPr kumimoji="0" lang="en-US" sz="1400" b="0" i="0" u="none" strike="noStrike" kern="1200" cap="none" spc="0" normalizeH="0" baseline="0" noProof="0" dirty="0">
                  <a:ln>
                    <a:noFill/>
                  </a:ln>
                  <a:solidFill>
                    <a:sysClr val="windowText" lastClr="000000"/>
                  </a:solidFill>
                  <a:effectLst/>
                  <a:uLnTx/>
                  <a:uFillTx/>
                  <a:latin typeface="Helvetica"/>
                  <a:ea typeface="+mn-ea"/>
                  <a:cs typeface="Arial" panose="020B0604020202020204" pitchFamily="34" charset="0"/>
                </a:rPr>
              </a:br>
              <a:r>
                <a:rPr kumimoji="0" lang="en-US" sz="1400" b="0" i="0" u="none" strike="noStrike" kern="1200" cap="none" spc="0" normalizeH="0" baseline="0" noProof="0" dirty="0">
                  <a:ln>
                    <a:noFill/>
                  </a:ln>
                  <a:solidFill>
                    <a:sysClr val="windowText" lastClr="000000"/>
                  </a:solidFill>
                  <a:effectLst/>
                  <a:uLnTx/>
                  <a:uFillTx/>
                  <a:latin typeface="Helvetica"/>
                  <a:ea typeface="+mn-ea"/>
                  <a:cs typeface="Arial" panose="020B0604020202020204" pitchFamily="34" charset="0"/>
                </a:rPr>
                <a:t>adopt </a:t>
              </a:r>
              <a:r>
                <a:rPr kumimoji="0" lang="en-US" sz="1400" b="1" i="0" u="none" strike="noStrike" kern="1200" cap="none" spc="0" normalizeH="0" baseline="0" noProof="0" dirty="0">
                  <a:ln>
                    <a:noFill/>
                  </a:ln>
                  <a:solidFill>
                    <a:sysClr val="windowText" lastClr="000000"/>
                  </a:solidFill>
                  <a:effectLst/>
                  <a:uLnTx/>
                  <a:uFillTx/>
                  <a:latin typeface="Helvetica"/>
                  <a:ea typeface="+mn-ea"/>
                  <a:cs typeface="Arial" panose="020B0604020202020204" pitchFamily="34" charset="0"/>
                </a:rPr>
                <a:t>AI solutions responsibly</a:t>
              </a:r>
              <a:endParaRPr kumimoji="0" lang="en-US" sz="1400" b="0" i="0" u="none" strike="noStrike" kern="1200" cap="none" spc="0" normalizeH="0" baseline="0" noProof="0" dirty="0">
                <a:ln>
                  <a:noFill/>
                </a:ln>
                <a:solidFill>
                  <a:sysClr val="windowText" lastClr="000000"/>
                </a:solidFill>
                <a:effectLst/>
                <a:uLnTx/>
                <a:uFillTx/>
                <a:latin typeface="Helvetica"/>
                <a:ea typeface="+mn-ea"/>
                <a:cs typeface="Arial" panose="020B0604020202020204" pitchFamily="34" charset="0"/>
              </a:endParaRPr>
            </a:p>
          </p:txBody>
        </p:sp>
      </p:grpSp>
    </p:spTree>
    <p:extLst>
      <p:ext uri="{BB962C8B-B14F-4D97-AF65-F5344CB8AC3E}">
        <p14:creationId xmlns:p14="http://schemas.microsoft.com/office/powerpoint/2010/main" val="252865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2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22" presetClass="entr" presetSubtype="8"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wipe(left)">
                                      <p:cBhvr>
                                        <p:cTn id="2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D6BBA-95A9-1D99-000F-26A700F9CE8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050CAB2-1FDC-34CC-14BE-3B41CCA307D8}"/>
              </a:ext>
            </a:extLst>
          </p:cNvPr>
          <p:cNvSpPr>
            <a:spLocks noGrp="1"/>
          </p:cNvSpPr>
          <p:nvPr>
            <p:ph type="title"/>
          </p:nvPr>
        </p:nvSpPr>
        <p:spPr>
          <a:xfrm>
            <a:off x="214183" y="13663"/>
            <a:ext cx="10014337" cy="678316"/>
          </a:xfrm>
        </p:spPr>
        <p:txBody>
          <a:bodyPr/>
          <a:lstStyle/>
          <a:p>
            <a:r>
              <a:rPr lang="en-US" sz="1600"/>
              <a:t>EXPERTISE   |   EXPERIENCE   |   EXCELLENCE</a:t>
            </a:r>
            <a:endParaRPr lang="en-US" dirty="0"/>
          </a:p>
        </p:txBody>
      </p:sp>
      <p:sp>
        <p:nvSpPr>
          <p:cNvPr id="15" name="TextBox 14">
            <a:extLst>
              <a:ext uri="{FF2B5EF4-FFF2-40B4-BE49-F238E27FC236}">
                <a16:creationId xmlns:a16="http://schemas.microsoft.com/office/drawing/2014/main" id="{DDBC5CE8-F05C-5313-6FCE-567E229AE460}"/>
              </a:ext>
            </a:extLst>
          </p:cNvPr>
          <p:cNvSpPr txBox="1"/>
          <p:nvPr/>
        </p:nvSpPr>
        <p:spPr>
          <a:xfrm>
            <a:off x="300038" y="948824"/>
            <a:ext cx="115570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rgbClr val="7030A0"/>
                </a:solidFill>
                <a:effectLst/>
                <a:uLnTx/>
                <a:uFillTx/>
                <a:cs typeface="Arial Black" panose="020B0604020202020204" pitchFamily="34" charset="0"/>
              </a:rPr>
              <a:t>HUNDREDS OF MARKET-LEADING COMPANIES COUNT ON GEP </a:t>
            </a:r>
            <a:br>
              <a:rPr kumimoji="0" lang="en-US" sz="2000" b="1" i="0" u="none" strike="noStrike" kern="1200" cap="none" spc="0" normalizeH="0" baseline="0" noProof="0" dirty="0">
                <a:ln>
                  <a:noFill/>
                </a:ln>
                <a:solidFill>
                  <a:prstClr val="black">
                    <a:lumMod val="95000"/>
                    <a:lumOff val="5000"/>
                  </a:prstClr>
                </a:solidFill>
                <a:effectLst/>
                <a:uLnTx/>
                <a:uFillTx/>
                <a:ea typeface="+mn-ea"/>
                <a:cs typeface="+mn-cs"/>
              </a:rPr>
            </a:br>
            <a:r>
              <a:rPr kumimoji="0" lang="en-US" sz="2000" b="1" i="0" u="none" strike="noStrike" kern="1200" cap="none" spc="0" normalizeH="0" baseline="0" noProof="0" dirty="0">
                <a:ln>
                  <a:noFill/>
                </a:ln>
                <a:solidFill>
                  <a:prstClr val="black">
                    <a:lumMod val="95000"/>
                    <a:lumOff val="5000"/>
                  </a:prstClr>
                </a:solidFill>
                <a:effectLst/>
                <a:uLnTx/>
                <a:uFillTx/>
                <a:ea typeface="+mn-ea"/>
                <a:cs typeface="+mn-cs"/>
              </a:rPr>
              <a:t>TO BECOME MORE EFFICIENT, RESILIENT, SUSTAINABLE AND COMPETITIVE</a:t>
            </a:r>
          </a:p>
        </p:txBody>
      </p:sp>
      <p:grpSp>
        <p:nvGrpSpPr>
          <p:cNvPr id="16" name="Group 15">
            <a:extLst>
              <a:ext uri="{FF2B5EF4-FFF2-40B4-BE49-F238E27FC236}">
                <a16:creationId xmlns:a16="http://schemas.microsoft.com/office/drawing/2014/main" id="{D6DD6C22-9B7B-066F-22AB-A3B18CD2E4C9}"/>
              </a:ext>
            </a:extLst>
          </p:cNvPr>
          <p:cNvGrpSpPr/>
          <p:nvPr/>
        </p:nvGrpSpPr>
        <p:grpSpPr>
          <a:xfrm>
            <a:off x="4426498" y="1909730"/>
            <a:ext cx="3359532" cy="2173320"/>
            <a:chOff x="4426498" y="1909730"/>
            <a:chExt cx="3359532" cy="2173320"/>
          </a:xfrm>
        </p:grpSpPr>
        <p:pic>
          <p:nvPicPr>
            <p:cNvPr id="108" name="Picture 107">
              <a:extLst>
                <a:ext uri="{FF2B5EF4-FFF2-40B4-BE49-F238E27FC236}">
                  <a16:creationId xmlns:a16="http://schemas.microsoft.com/office/drawing/2014/main" id="{B40DAC86-CDEA-6B6F-3619-B899A5222FB0}"/>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426498" y="1909731"/>
              <a:ext cx="3359532" cy="2173319"/>
            </a:xfrm>
            <a:prstGeom prst="roundRect">
              <a:avLst>
                <a:gd name="adj" fmla="val 4688"/>
              </a:avLst>
            </a:prstGeom>
          </p:spPr>
        </p:pic>
        <p:sp>
          <p:nvSpPr>
            <p:cNvPr id="7" name="Rounded Rectangle 6">
              <a:extLst>
                <a:ext uri="{FF2B5EF4-FFF2-40B4-BE49-F238E27FC236}">
                  <a16:creationId xmlns:a16="http://schemas.microsoft.com/office/drawing/2014/main" id="{31D589EB-F310-D0A9-3CD6-D3F6AD123514}"/>
                </a:ext>
              </a:extLst>
            </p:cNvPr>
            <p:cNvSpPr/>
            <p:nvPr/>
          </p:nvSpPr>
          <p:spPr>
            <a:xfrm>
              <a:off x="4426498" y="1909730"/>
              <a:ext cx="3359532" cy="2173318"/>
            </a:xfrm>
            <a:prstGeom prst="roundRect">
              <a:avLst>
                <a:gd name="adj" fmla="val 4646"/>
              </a:avLst>
            </a:prstGeom>
            <a:gradFill>
              <a:gsLst>
                <a:gs pos="0">
                  <a:srgbClr val="7030A0">
                    <a:alpha val="87000"/>
                  </a:srgbClr>
                </a:gs>
                <a:gs pos="100000">
                  <a:srgbClr val="0070C0">
                    <a:alpha val="2900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373B1409-0367-4EFA-6238-1E7F641C8EC5}"/>
                </a:ext>
              </a:extLst>
            </p:cNvPr>
            <p:cNvSpPr txBox="1"/>
            <p:nvPr/>
          </p:nvSpPr>
          <p:spPr>
            <a:xfrm>
              <a:off x="4846380" y="2501511"/>
              <a:ext cx="2499240" cy="989758"/>
            </a:xfrm>
            <a:prstGeom prst="rect">
              <a:avLst/>
            </a:prstGeom>
            <a:noFill/>
          </p:spPr>
          <p:txBody>
            <a:bodyPr wrap="square">
              <a:spAutoFit/>
            </a:bodyPr>
            <a:lstStyle/>
            <a:p>
              <a:pPr algn="ctr">
                <a:lnSpc>
                  <a:spcPct val="80000"/>
                </a:lnSpc>
              </a:pPr>
              <a:r>
                <a:rPr kumimoji="0" lang="en-US" sz="4800" b="1" i="0" u="none" strike="noStrike" kern="1200" cap="none" spc="0" normalizeH="0" baseline="0" noProof="0" dirty="0">
                  <a:ln>
                    <a:noFill/>
                  </a:ln>
                  <a:solidFill>
                    <a:schemeClr val="bg1"/>
                  </a:solidFill>
                  <a:effectLst/>
                  <a:uLnTx/>
                  <a:uFillTx/>
                  <a:latin typeface="Helvetica"/>
                  <a:ea typeface="+mn-ea"/>
                  <a:cs typeface="+mn-cs"/>
                </a:rPr>
                <a:t>25+</a:t>
              </a:r>
              <a:br>
                <a:rPr kumimoji="0" lang="en-US" sz="4800" b="1" i="0" u="none" strike="noStrike" kern="1200" cap="none" spc="0" normalizeH="0" baseline="0" noProof="0" dirty="0">
                  <a:ln>
                    <a:noFill/>
                  </a:ln>
                  <a:solidFill>
                    <a:schemeClr val="bg1"/>
                  </a:solidFill>
                  <a:effectLst/>
                  <a:uLnTx/>
                  <a:uFillTx/>
                  <a:latin typeface="Helvetica"/>
                  <a:ea typeface="+mn-ea"/>
                  <a:cs typeface="+mn-cs"/>
                </a:rPr>
              </a:br>
              <a:r>
                <a:rPr kumimoji="0" lang="en-US" sz="2400" b="0" i="0" u="none" strike="noStrike" kern="1200" cap="none" spc="0" normalizeH="0" baseline="0" noProof="0" dirty="0">
                  <a:ln>
                    <a:noFill/>
                  </a:ln>
                  <a:solidFill>
                    <a:schemeClr val="bg1"/>
                  </a:solidFill>
                  <a:effectLst/>
                  <a:uLnTx/>
                  <a:uFillTx/>
                  <a:latin typeface="Helvetica"/>
                  <a:ea typeface="+mn-ea"/>
                  <a:cs typeface="+mn-cs"/>
                </a:rPr>
                <a:t>Years</a:t>
              </a:r>
            </a:p>
          </p:txBody>
        </p:sp>
      </p:grpSp>
      <p:grpSp>
        <p:nvGrpSpPr>
          <p:cNvPr id="14" name="Group 13">
            <a:extLst>
              <a:ext uri="{FF2B5EF4-FFF2-40B4-BE49-F238E27FC236}">
                <a16:creationId xmlns:a16="http://schemas.microsoft.com/office/drawing/2014/main" id="{09FEEC6A-EE9B-CB7D-E0C6-7F8CB1BA6C3D}"/>
              </a:ext>
            </a:extLst>
          </p:cNvPr>
          <p:cNvGrpSpPr/>
          <p:nvPr/>
        </p:nvGrpSpPr>
        <p:grpSpPr>
          <a:xfrm>
            <a:off x="958469" y="1909731"/>
            <a:ext cx="3359532" cy="2173319"/>
            <a:chOff x="958469" y="1909731"/>
            <a:chExt cx="3359532" cy="2173319"/>
          </a:xfrm>
        </p:grpSpPr>
        <p:pic>
          <p:nvPicPr>
            <p:cNvPr id="106" name="Picture 105" descr="A group of people having a discussion&#10;&#10;Description automatically generated">
              <a:extLst>
                <a:ext uri="{FF2B5EF4-FFF2-40B4-BE49-F238E27FC236}">
                  <a16:creationId xmlns:a16="http://schemas.microsoft.com/office/drawing/2014/main" id="{720C2CF7-8D6E-659C-32FE-5A87ACCEFB5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58469" y="1909731"/>
              <a:ext cx="3359532" cy="2173319"/>
            </a:xfrm>
            <a:prstGeom prst="roundRect">
              <a:avLst>
                <a:gd name="adj" fmla="val 4688"/>
              </a:avLst>
            </a:prstGeom>
          </p:spPr>
        </p:pic>
        <p:sp>
          <p:nvSpPr>
            <p:cNvPr id="9" name="Rounded Rectangle 8">
              <a:extLst>
                <a:ext uri="{FF2B5EF4-FFF2-40B4-BE49-F238E27FC236}">
                  <a16:creationId xmlns:a16="http://schemas.microsoft.com/office/drawing/2014/main" id="{91B11636-066E-148A-BBFE-C0DCEEC39D13}"/>
                </a:ext>
              </a:extLst>
            </p:cNvPr>
            <p:cNvSpPr/>
            <p:nvPr/>
          </p:nvSpPr>
          <p:spPr>
            <a:xfrm>
              <a:off x="959817" y="1913556"/>
              <a:ext cx="3358184" cy="2169492"/>
            </a:xfrm>
            <a:prstGeom prst="roundRect">
              <a:avLst>
                <a:gd name="adj" fmla="val 4646"/>
              </a:avLst>
            </a:prstGeom>
            <a:gradFill>
              <a:gsLst>
                <a:gs pos="0">
                  <a:srgbClr val="7030A0">
                    <a:alpha val="87000"/>
                  </a:srgbClr>
                </a:gs>
                <a:gs pos="100000">
                  <a:srgbClr val="0070C0">
                    <a:alpha val="2900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C15683D-5798-6EEE-DB68-12CBB6CC1917}"/>
                </a:ext>
              </a:extLst>
            </p:cNvPr>
            <p:cNvSpPr txBox="1"/>
            <p:nvPr/>
          </p:nvSpPr>
          <p:spPr>
            <a:xfrm>
              <a:off x="1332983" y="2501511"/>
              <a:ext cx="2503038" cy="989758"/>
            </a:xfrm>
            <a:prstGeom prst="rect">
              <a:avLst/>
            </a:prstGeom>
            <a:noFill/>
          </p:spPr>
          <p:txBody>
            <a:bodyPr wrap="square">
              <a:spAutoFit/>
            </a:bodyPr>
            <a:lstStyle/>
            <a:p>
              <a:pPr algn="ctr">
                <a:lnSpc>
                  <a:spcPct val="80000"/>
                </a:lnSpc>
              </a:pPr>
              <a:r>
                <a:rPr kumimoji="0" lang="en-US" sz="4800" b="1" i="0" u="none" strike="noStrike" kern="1200" cap="none" spc="0" normalizeH="0" baseline="0" noProof="0" dirty="0">
                  <a:ln>
                    <a:noFill/>
                  </a:ln>
                  <a:solidFill>
                    <a:schemeClr val="bg1"/>
                  </a:solidFill>
                  <a:effectLst/>
                  <a:uLnTx/>
                  <a:uFillTx/>
                  <a:latin typeface="Helvetica"/>
                  <a:ea typeface="+mn-ea"/>
                  <a:cs typeface="+mn-cs"/>
                </a:rPr>
                <a:t>1000+ </a:t>
              </a:r>
              <a:r>
                <a:rPr kumimoji="0" lang="en-US" sz="2400" b="0" i="0" u="none" strike="noStrike" kern="1200" cap="none" spc="0" normalizeH="0" baseline="0" noProof="0" dirty="0">
                  <a:ln>
                    <a:noFill/>
                  </a:ln>
                  <a:solidFill>
                    <a:schemeClr val="bg1"/>
                  </a:solidFill>
                  <a:effectLst/>
                  <a:uLnTx/>
                  <a:uFillTx/>
                  <a:latin typeface="Helvetica"/>
                  <a:ea typeface="+mn-ea"/>
                  <a:cs typeface="+mn-cs"/>
                </a:rPr>
                <a:t>Clients</a:t>
              </a:r>
            </a:p>
          </p:txBody>
        </p:sp>
      </p:grpSp>
      <p:grpSp>
        <p:nvGrpSpPr>
          <p:cNvPr id="19" name="Group 18">
            <a:extLst>
              <a:ext uri="{FF2B5EF4-FFF2-40B4-BE49-F238E27FC236}">
                <a16:creationId xmlns:a16="http://schemas.microsoft.com/office/drawing/2014/main" id="{C3BF4D1E-F906-818D-6ED1-E71E36EFA448}"/>
              </a:ext>
            </a:extLst>
          </p:cNvPr>
          <p:cNvGrpSpPr/>
          <p:nvPr/>
        </p:nvGrpSpPr>
        <p:grpSpPr>
          <a:xfrm>
            <a:off x="4426498" y="4195731"/>
            <a:ext cx="3359532" cy="2178341"/>
            <a:chOff x="4426498" y="4195731"/>
            <a:chExt cx="3359532" cy="2178341"/>
          </a:xfrm>
        </p:grpSpPr>
        <p:pic>
          <p:nvPicPr>
            <p:cNvPr id="111" name="Picture 110">
              <a:extLst>
                <a:ext uri="{FF2B5EF4-FFF2-40B4-BE49-F238E27FC236}">
                  <a16:creationId xmlns:a16="http://schemas.microsoft.com/office/drawing/2014/main" id="{1D1AFFEC-5FD2-7C60-07A6-085C204A5053}"/>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4426498" y="4195731"/>
              <a:ext cx="3359532" cy="2173319"/>
            </a:xfrm>
            <a:prstGeom prst="roundRect">
              <a:avLst>
                <a:gd name="adj" fmla="val 4688"/>
              </a:avLst>
            </a:prstGeom>
          </p:spPr>
        </p:pic>
        <p:sp>
          <p:nvSpPr>
            <p:cNvPr id="11" name="Rounded Rectangle 10">
              <a:extLst>
                <a:ext uri="{FF2B5EF4-FFF2-40B4-BE49-F238E27FC236}">
                  <a16:creationId xmlns:a16="http://schemas.microsoft.com/office/drawing/2014/main" id="{32F0287B-5C0E-25AF-9139-EFCBCADFA7BC}"/>
                </a:ext>
              </a:extLst>
            </p:cNvPr>
            <p:cNvSpPr/>
            <p:nvPr/>
          </p:nvSpPr>
          <p:spPr>
            <a:xfrm>
              <a:off x="4426498" y="4200754"/>
              <a:ext cx="3359532" cy="2173318"/>
            </a:xfrm>
            <a:prstGeom prst="roundRect">
              <a:avLst>
                <a:gd name="adj" fmla="val 4646"/>
              </a:avLst>
            </a:prstGeom>
            <a:gradFill>
              <a:gsLst>
                <a:gs pos="0">
                  <a:srgbClr val="7030A0">
                    <a:alpha val="87000"/>
                  </a:srgbClr>
                </a:gs>
                <a:gs pos="100000">
                  <a:srgbClr val="0070C0">
                    <a:alpha val="2900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6B368C30-9958-F3D3-2E55-6033F5B5F6F1}"/>
                </a:ext>
              </a:extLst>
            </p:cNvPr>
            <p:cNvSpPr txBox="1"/>
            <p:nvPr/>
          </p:nvSpPr>
          <p:spPr>
            <a:xfrm>
              <a:off x="4828918" y="4639778"/>
              <a:ext cx="2499240" cy="1285224"/>
            </a:xfrm>
            <a:prstGeom prst="rect">
              <a:avLst/>
            </a:prstGeom>
            <a:noFill/>
          </p:spPr>
          <p:txBody>
            <a:bodyPr wrap="square">
              <a:spAutoFit/>
            </a:bodyPr>
            <a:lstStyle/>
            <a:p>
              <a:pPr algn="ctr">
                <a:lnSpc>
                  <a:spcPct val="80000"/>
                </a:lnSpc>
              </a:pPr>
              <a:r>
                <a:rPr kumimoji="0" lang="en-US" sz="4800" b="1" i="0" u="none" strike="noStrike" kern="1200" cap="none" spc="0" normalizeH="0" baseline="0" noProof="0" dirty="0">
                  <a:ln>
                    <a:noFill/>
                  </a:ln>
                  <a:solidFill>
                    <a:schemeClr val="bg1"/>
                  </a:solidFill>
                  <a:effectLst/>
                  <a:uLnTx/>
                  <a:uFillTx/>
                  <a:latin typeface="Helvetica"/>
                  <a:ea typeface="+mn-ea"/>
                  <a:cs typeface="+mn-cs"/>
                </a:rPr>
                <a:t>30+ </a:t>
              </a:r>
              <a:r>
                <a:rPr kumimoji="0" lang="en-US" sz="2400" b="0" i="0" u="none" strike="noStrike" kern="1200" cap="none" spc="0" normalizeH="0" baseline="0" noProof="0" dirty="0">
                  <a:ln>
                    <a:noFill/>
                  </a:ln>
                  <a:solidFill>
                    <a:schemeClr val="bg1"/>
                  </a:solidFill>
                  <a:effectLst/>
                  <a:uLnTx/>
                  <a:uFillTx/>
                  <a:latin typeface="Helvetica"/>
                  <a:ea typeface="+mn-ea"/>
                  <a:cs typeface="+mn-cs"/>
                </a:rPr>
                <a:t>Industries </a:t>
              </a:r>
              <a:br>
                <a:rPr kumimoji="0" lang="en-US" sz="2400" b="0" i="0" u="none" strike="noStrike" kern="1200" cap="none" spc="0" normalizeH="0" baseline="0" noProof="0" dirty="0">
                  <a:ln>
                    <a:noFill/>
                  </a:ln>
                  <a:solidFill>
                    <a:schemeClr val="bg1"/>
                  </a:solidFill>
                  <a:effectLst/>
                  <a:uLnTx/>
                  <a:uFillTx/>
                  <a:latin typeface="Helvetica"/>
                  <a:ea typeface="+mn-ea"/>
                  <a:cs typeface="+mn-cs"/>
                </a:rPr>
              </a:br>
              <a:r>
                <a:rPr kumimoji="0" lang="en-US" sz="2400" b="0" i="0" u="none" strike="noStrike" kern="1200" cap="none" spc="0" normalizeH="0" baseline="0" noProof="0" dirty="0">
                  <a:ln>
                    <a:noFill/>
                  </a:ln>
                  <a:solidFill>
                    <a:schemeClr val="bg1"/>
                  </a:solidFill>
                  <a:effectLst/>
                  <a:uLnTx/>
                  <a:uFillTx/>
                  <a:latin typeface="Helvetica"/>
                  <a:ea typeface="+mn-ea"/>
                  <a:cs typeface="+mn-cs"/>
                </a:rPr>
                <a:t>and Verticals</a:t>
              </a:r>
            </a:p>
          </p:txBody>
        </p:sp>
      </p:grpSp>
      <p:grpSp>
        <p:nvGrpSpPr>
          <p:cNvPr id="18" name="Group 17">
            <a:extLst>
              <a:ext uri="{FF2B5EF4-FFF2-40B4-BE49-F238E27FC236}">
                <a16:creationId xmlns:a16="http://schemas.microsoft.com/office/drawing/2014/main" id="{09D23347-2059-31A3-1630-94F7A5FB01C6}"/>
              </a:ext>
            </a:extLst>
          </p:cNvPr>
          <p:cNvGrpSpPr/>
          <p:nvPr/>
        </p:nvGrpSpPr>
        <p:grpSpPr>
          <a:xfrm>
            <a:off x="958469" y="4195731"/>
            <a:ext cx="3360880" cy="2178341"/>
            <a:chOff x="958469" y="4195731"/>
            <a:chExt cx="3360880" cy="2178341"/>
          </a:xfrm>
        </p:grpSpPr>
        <p:pic>
          <p:nvPicPr>
            <p:cNvPr id="110" name="Picture 109">
              <a:extLst>
                <a:ext uri="{FF2B5EF4-FFF2-40B4-BE49-F238E27FC236}">
                  <a16:creationId xmlns:a16="http://schemas.microsoft.com/office/drawing/2014/main" id="{90840A79-EA38-C783-6396-008320251ED4}"/>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958469" y="4195731"/>
              <a:ext cx="3359532" cy="2173319"/>
            </a:xfrm>
            <a:prstGeom prst="roundRect">
              <a:avLst>
                <a:gd name="adj" fmla="val 4688"/>
              </a:avLst>
            </a:prstGeom>
          </p:spPr>
        </p:pic>
        <p:sp>
          <p:nvSpPr>
            <p:cNvPr id="12" name="Rounded Rectangle 11">
              <a:extLst>
                <a:ext uri="{FF2B5EF4-FFF2-40B4-BE49-F238E27FC236}">
                  <a16:creationId xmlns:a16="http://schemas.microsoft.com/office/drawing/2014/main" id="{6AB0CC63-1755-F2A7-BAC3-473A20611E92}"/>
                </a:ext>
              </a:extLst>
            </p:cNvPr>
            <p:cNvSpPr/>
            <p:nvPr/>
          </p:nvSpPr>
          <p:spPr>
            <a:xfrm>
              <a:off x="959817" y="4200754"/>
              <a:ext cx="3359532" cy="2173318"/>
            </a:xfrm>
            <a:prstGeom prst="roundRect">
              <a:avLst>
                <a:gd name="adj" fmla="val 4646"/>
              </a:avLst>
            </a:prstGeom>
            <a:gradFill>
              <a:gsLst>
                <a:gs pos="0">
                  <a:srgbClr val="7030A0">
                    <a:alpha val="87000"/>
                  </a:srgbClr>
                </a:gs>
                <a:gs pos="100000">
                  <a:srgbClr val="0070C0">
                    <a:alpha val="2900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9035D5DC-309E-5AD5-3D9A-DCA69ACEF9DF}"/>
                </a:ext>
              </a:extLst>
            </p:cNvPr>
            <p:cNvSpPr txBox="1"/>
            <p:nvPr/>
          </p:nvSpPr>
          <p:spPr>
            <a:xfrm>
              <a:off x="1231540" y="4787511"/>
              <a:ext cx="2705922" cy="989758"/>
            </a:xfrm>
            <a:prstGeom prst="rect">
              <a:avLst/>
            </a:prstGeom>
            <a:noFill/>
          </p:spPr>
          <p:txBody>
            <a:bodyPr wrap="square">
              <a:spAutoFit/>
            </a:bodyPr>
            <a:lstStyle/>
            <a:p>
              <a:pPr algn="ctr">
                <a:lnSpc>
                  <a:spcPct val="80000"/>
                </a:lnSpc>
              </a:pPr>
              <a:r>
                <a:rPr kumimoji="0" lang="en-US" sz="4800" b="1" i="0" u="none" strike="noStrike" kern="1200" cap="none" spc="0" normalizeH="0" baseline="0" noProof="0" dirty="0">
                  <a:ln>
                    <a:noFill/>
                  </a:ln>
                  <a:solidFill>
                    <a:schemeClr val="bg1"/>
                  </a:solidFill>
                  <a:effectLst/>
                  <a:uLnTx/>
                  <a:uFillTx/>
                  <a:latin typeface="Helvetica"/>
                  <a:ea typeface="+mn-ea"/>
                  <a:cs typeface="+mn-cs"/>
                </a:rPr>
                <a:t>6,000+ </a:t>
              </a:r>
              <a:r>
                <a:rPr kumimoji="0" lang="en-US" sz="2400" b="0" i="0" u="none" strike="noStrike" kern="1200" cap="none" spc="0" normalizeH="0" baseline="0" noProof="0" dirty="0">
                  <a:ln>
                    <a:noFill/>
                  </a:ln>
                  <a:solidFill>
                    <a:schemeClr val="bg1"/>
                  </a:solidFill>
                  <a:effectLst/>
                  <a:uLnTx/>
                  <a:uFillTx/>
                  <a:latin typeface="Helvetica"/>
                  <a:ea typeface="+mn-ea"/>
                  <a:cs typeface="+mn-cs"/>
                </a:rPr>
                <a:t>Employees</a:t>
              </a:r>
            </a:p>
          </p:txBody>
        </p:sp>
      </p:grpSp>
      <p:grpSp>
        <p:nvGrpSpPr>
          <p:cNvPr id="20" name="Group 19">
            <a:extLst>
              <a:ext uri="{FF2B5EF4-FFF2-40B4-BE49-F238E27FC236}">
                <a16:creationId xmlns:a16="http://schemas.microsoft.com/office/drawing/2014/main" id="{7ABE99A0-3E2D-7264-3FAA-900E0FBD8411}"/>
              </a:ext>
            </a:extLst>
          </p:cNvPr>
          <p:cNvGrpSpPr/>
          <p:nvPr/>
        </p:nvGrpSpPr>
        <p:grpSpPr>
          <a:xfrm>
            <a:off x="7872225" y="4195731"/>
            <a:ext cx="3360390" cy="2178341"/>
            <a:chOff x="7872225" y="4195731"/>
            <a:chExt cx="3360390" cy="2178341"/>
          </a:xfrm>
        </p:grpSpPr>
        <p:pic>
          <p:nvPicPr>
            <p:cNvPr id="112" name="Picture 111">
              <a:extLst>
                <a:ext uri="{FF2B5EF4-FFF2-40B4-BE49-F238E27FC236}">
                  <a16:creationId xmlns:a16="http://schemas.microsoft.com/office/drawing/2014/main" id="{415D0D91-D85C-5CC7-FB61-5FCF71CDF3B9}"/>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7872225" y="4195731"/>
              <a:ext cx="3359532" cy="2173319"/>
            </a:xfrm>
            <a:prstGeom prst="roundRect">
              <a:avLst>
                <a:gd name="adj" fmla="val 4688"/>
              </a:avLst>
            </a:prstGeom>
          </p:spPr>
        </p:pic>
        <p:sp>
          <p:nvSpPr>
            <p:cNvPr id="13" name="Rounded Rectangle 12">
              <a:extLst>
                <a:ext uri="{FF2B5EF4-FFF2-40B4-BE49-F238E27FC236}">
                  <a16:creationId xmlns:a16="http://schemas.microsoft.com/office/drawing/2014/main" id="{7FA97A44-6C16-C0E4-BDA6-5C6013B52716}"/>
                </a:ext>
              </a:extLst>
            </p:cNvPr>
            <p:cNvSpPr/>
            <p:nvPr/>
          </p:nvSpPr>
          <p:spPr>
            <a:xfrm>
              <a:off x="7873083" y="4200754"/>
              <a:ext cx="3359532" cy="2173318"/>
            </a:xfrm>
            <a:prstGeom prst="roundRect">
              <a:avLst>
                <a:gd name="adj" fmla="val 4646"/>
              </a:avLst>
            </a:prstGeom>
            <a:gradFill>
              <a:gsLst>
                <a:gs pos="0">
                  <a:srgbClr val="7030A0">
                    <a:alpha val="87000"/>
                  </a:srgbClr>
                </a:gs>
                <a:gs pos="100000">
                  <a:srgbClr val="0070C0">
                    <a:alpha val="2900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C70BE573-939E-0FDB-C558-CC2714236211}"/>
                </a:ext>
              </a:extLst>
            </p:cNvPr>
            <p:cNvSpPr txBox="1"/>
            <p:nvPr/>
          </p:nvSpPr>
          <p:spPr>
            <a:xfrm>
              <a:off x="8242951" y="4787511"/>
              <a:ext cx="2499240" cy="989758"/>
            </a:xfrm>
            <a:prstGeom prst="rect">
              <a:avLst/>
            </a:prstGeom>
            <a:noFill/>
          </p:spPr>
          <p:txBody>
            <a:bodyPr wrap="square">
              <a:spAutoFit/>
            </a:bodyPr>
            <a:lstStyle/>
            <a:p>
              <a:pPr algn="ctr">
                <a:lnSpc>
                  <a:spcPct val="80000"/>
                </a:lnSpc>
              </a:pPr>
              <a:r>
                <a:rPr kumimoji="0" lang="en-US" sz="4800" b="1" i="0" u="none" strike="noStrike" kern="1200" cap="none" spc="0" normalizeH="0" baseline="0" noProof="0">
                  <a:ln>
                    <a:noFill/>
                  </a:ln>
                  <a:solidFill>
                    <a:schemeClr val="bg1"/>
                  </a:solidFill>
                  <a:effectLst/>
                  <a:uLnTx/>
                  <a:uFillTx/>
                  <a:latin typeface="Helvetica"/>
                  <a:ea typeface="+mn-ea"/>
                  <a:cs typeface="+mn-cs"/>
                </a:rPr>
                <a:t>120+ </a:t>
              </a:r>
              <a:r>
                <a:rPr kumimoji="0" lang="en-US" sz="2400" b="0" i="0" u="none" strike="noStrike" kern="1200" cap="none" spc="0" normalizeH="0" baseline="0" noProof="0">
                  <a:ln>
                    <a:noFill/>
                  </a:ln>
                  <a:solidFill>
                    <a:schemeClr val="bg1"/>
                  </a:solidFill>
                  <a:effectLst/>
                  <a:uLnTx/>
                  <a:uFillTx/>
                  <a:latin typeface="Helvetica"/>
                  <a:ea typeface="+mn-ea"/>
                  <a:cs typeface="+mn-cs"/>
                </a:rPr>
                <a:t>Countries</a:t>
              </a:r>
            </a:p>
          </p:txBody>
        </p:sp>
      </p:grpSp>
      <p:grpSp>
        <p:nvGrpSpPr>
          <p:cNvPr id="17" name="Group 16">
            <a:extLst>
              <a:ext uri="{FF2B5EF4-FFF2-40B4-BE49-F238E27FC236}">
                <a16:creationId xmlns:a16="http://schemas.microsoft.com/office/drawing/2014/main" id="{51916BA8-B3D4-FB54-D1D2-9D099CC01CCD}"/>
              </a:ext>
            </a:extLst>
          </p:cNvPr>
          <p:cNvGrpSpPr/>
          <p:nvPr/>
        </p:nvGrpSpPr>
        <p:grpSpPr>
          <a:xfrm>
            <a:off x="7872225" y="1909730"/>
            <a:ext cx="3360390" cy="2173320"/>
            <a:chOff x="7872225" y="1909730"/>
            <a:chExt cx="3360390" cy="2173320"/>
          </a:xfrm>
        </p:grpSpPr>
        <p:pic>
          <p:nvPicPr>
            <p:cNvPr id="109" name="Picture 108">
              <a:extLst>
                <a:ext uri="{FF2B5EF4-FFF2-40B4-BE49-F238E27FC236}">
                  <a16:creationId xmlns:a16="http://schemas.microsoft.com/office/drawing/2014/main" id="{36105BB8-6893-21F2-52FD-B98038C35214}"/>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7872225" y="1909731"/>
              <a:ext cx="3359532" cy="2173319"/>
            </a:xfrm>
            <a:prstGeom prst="roundRect">
              <a:avLst>
                <a:gd name="adj" fmla="val 4688"/>
              </a:avLst>
            </a:prstGeom>
          </p:spPr>
        </p:pic>
        <p:sp>
          <p:nvSpPr>
            <p:cNvPr id="10" name="Rounded Rectangle 9">
              <a:extLst>
                <a:ext uri="{FF2B5EF4-FFF2-40B4-BE49-F238E27FC236}">
                  <a16:creationId xmlns:a16="http://schemas.microsoft.com/office/drawing/2014/main" id="{570F42F1-4D30-95B8-CD33-4E78C14089AF}"/>
                </a:ext>
              </a:extLst>
            </p:cNvPr>
            <p:cNvSpPr/>
            <p:nvPr/>
          </p:nvSpPr>
          <p:spPr>
            <a:xfrm>
              <a:off x="7873083" y="1909730"/>
              <a:ext cx="3359532" cy="2173318"/>
            </a:xfrm>
            <a:prstGeom prst="roundRect">
              <a:avLst>
                <a:gd name="adj" fmla="val 4646"/>
              </a:avLst>
            </a:prstGeom>
            <a:gradFill>
              <a:gsLst>
                <a:gs pos="0">
                  <a:srgbClr val="7030A0">
                    <a:alpha val="87000"/>
                  </a:srgbClr>
                </a:gs>
                <a:gs pos="100000">
                  <a:srgbClr val="0070C0">
                    <a:alpha val="29000"/>
                  </a:srgbClr>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9FE0230-1077-E182-7123-4E6AE2250742}"/>
                </a:ext>
              </a:extLst>
            </p:cNvPr>
            <p:cNvSpPr txBox="1"/>
            <p:nvPr/>
          </p:nvSpPr>
          <p:spPr>
            <a:xfrm>
              <a:off x="8150119" y="2353778"/>
              <a:ext cx="2767456" cy="1274195"/>
            </a:xfrm>
            <a:prstGeom prst="rect">
              <a:avLst/>
            </a:prstGeom>
            <a:noFill/>
          </p:spPr>
          <p:txBody>
            <a:bodyPr wrap="square">
              <a:spAutoFit/>
            </a:bodyPr>
            <a:lstStyle/>
            <a:p>
              <a:pPr algn="ctr">
                <a:lnSpc>
                  <a:spcPct val="80000"/>
                </a:lnSpc>
              </a:pPr>
              <a:r>
                <a:rPr lang="en-US" sz="4800" b="1" dirty="0">
                  <a:solidFill>
                    <a:schemeClr val="bg1"/>
                  </a:solidFill>
                  <a:latin typeface="Helvetica"/>
                </a:rPr>
                <a:t>$</a:t>
              </a:r>
              <a:r>
                <a:rPr kumimoji="0" lang="en-US" sz="4800" b="1" i="0" u="none" strike="noStrike" kern="1200" cap="none" spc="0" normalizeH="0" baseline="0" noProof="0" dirty="0">
                  <a:ln>
                    <a:noFill/>
                  </a:ln>
                  <a:solidFill>
                    <a:schemeClr val="bg1"/>
                  </a:solidFill>
                  <a:effectLst/>
                  <a:uLnTx/>
                  <a:uFillTx/>
                  <a:latin typeface="Helvetica"/>
                  <a:ea typeface="+mn-ea"/>
                  <a:cs typeface="+mn-cs"/>
                </a:rPr>
                <a:t>450+ </a:t>
              </a:r>
              <a:br>
                <a:rPr kumimoji="0" lang="en-US" sz="4800" b="1" i="0" u="none" strike="noStrike" kern="1200" cap="none" spc="0" normalizeH="0" baseline="0" noProof="0" dirty="0">
                  <a:ln>
                    <a:noFill/>
                  </a:ln>
                  <a:solidFill>
                    <a:schemeClr val="bg1"/>
                  </a:solidFill>
                  <a:effectLst/>
                  <a:uLnTx/>
                  <a:uFillTx/>
                  <a:latin typeface="Helvetica"/>
                  <a:ea typeface="+mn-ea"/>
                  <a:cs typeface="+mn-cs"/>
                </a:rPr>
              </a:br>
              <a:r>
                <a:rPr kumimoji="0" lang="en-US" sz="2400" i="0" u="none" strike="noStrike" kern="1200" cap="none" spc="0" normalizeH="0" baseline="0" noProof="0" dirty="0">
                  <a:ln>
                    <a:noFill/>
                  </a:ln>
                  <a:solidFill>
                    <a:schemeClr val="bg1"/>
                  </a:solidFill>
                  <a:effectLst/>
                  <a:uLnTx/>
                  <a:uFillTx/>
                  <a:latin typeface="Helvetica"/>
                  <a:ea typeface="+mn-ea"/>
                  <a:cs typeface="+mn-cs"/>
                </a:rPr>
                <a:t>Billion </a:t>
              </a:r>
              <a:br>
                <a:rPr kumimoji="0" lang="en-US" sz="2400" i="0" u="none" strike="noStrike" kern="1200" cap="none" spc="0" normalizeH="0" baseline="0" noProof="0" dirty="0">
                  <a:ln>
                    <a:noFill/>
                  </a:ln>
                  <a:solidFill>
                    <a:schemeClr val="bg1"/>
                  </a:solidFill>
                  <a:effectLst/>
                  <a:uLnTx/>
                  <a:uFillTx/>
                  <a:latin typeface="Helvetica"/>
                  <a:ea typeface="+mn-ea"/>
                  <a:cs typeface="+mn-cs"/>
                </a:rPr>
              </a:br>
              <a:r>
                <a:rPr kumimoji="0" lang="en-US" sz="2400" i="0" u="none" strike="noStrike" kern="1200" cap="none" spc="0" normalizeH="0" baseline="0" noProof="0" dirty="0">
                  <a:ln>
                    <a:noFill/>
                  </a:ln>
                  <a:solidFill>
                    <a:schemeClr val="bg1"/>
                  </a:solidFill>
                  <a:effectLst/>
                  <a:uLnTx/>
                  <a:uFillTx/>
                  <a:latin typeface="Helvetica"/>
                  <a:ea typeface="+mn-ea"/>
                  <a:cs typeface="+mn-cs"/>
                </a:rPr>
                <a:t>Spend Managed</a:t>
              </a:r>
            </a:p>
          </p:txBody>
        </p:sp>
      </p:grpSp>
    </p:spTree>
    <p:extLst>
      <p:ext uri="{BB962C8B-B14F-4D97-AF65-F5344CB8AC3E}">
        <p14:creationId xmlns:p14="http://schemas.microsoft.com/office/powerpoint/2010/main" val="94090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anim calcmode="lin" valueType="num">
                                      <p:cBhvr>
                                        <p:cTn id="26" dur="500" fill="hold"/>
                                        <p:tgtEl>
                                          <p:spTgt spid="18"/>
                                        </p:tgtEl>
                                        <p:attrNameLst>
                                          <p:attrName>ppt_x</p:attrName>
                                        </p:attrNameLst>
                                      </p:cBhvr>
                                      <p:tavLst>
                                        <p:tav tm="0">
                                          <p:val>
                                            <p:strVal val="#ppt_x"/>
                                          </p:val>
                                        </p:tav>
                                        <p:tav tm="100000">
                                          <p:val>
                                            <p:strVal val="#ppt_x"/>
                                          </p:val>
                                        </p:tav>
                                      </p:tavLst>
                                    </p:anim>
                                    <p:anim calcmode="lin" valueType="num">
                                      <p:cBhvr>
                                        <p:cTn id="27" dur="5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anim calcmode="lin" valueType="num">
                                      <p:cBhvr>
                                        <p:cTn id="32" dur="500" fill="hold"/>
                                        <p:tgtEl>
                                          <p:spTgt spid="19"/>
                                        </p:tgtEl>
                                        <p:attrNameLst>
                                          <p:attrName>ppt_x</p:attrName>
                                        </p:attrNameLst>
                                      </p:cBhvr>
                                      <p:tavLst>
                                        <p:tav tm="0">
                                          <p:val>
                                            <p:strVal val="#ppt_x"/>
                                          </p:val>
                                        </p:tav>
                                        <p:tav tm="100000">
                                          <p:val>
                                            <p:strVal val="#ppt_x"/>
                                          </p:val>
                                        </p:tav>
                                      </p:tavLst>
                                    </p:anim>
                                    <p:anim calcmode="lin" valueType="num">
                                      <p:cBhvr>
                                        <p:cTn id="33" dur="500" fill="hold"/>
                                        <p:tgtEl>
                                          <p:spTgt spid="19"/>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anim calcmode="lin" valueType="num">
                                      <p:cBhvr>
                                        <p:cTn id="38" dur="500" fill="hold"/>
                                        <p:tgtEl>
                                          <p:spTgt spid="20"/>
                                        </p:tgtEl>
                                        <p:attrNameLst>
                                          <p:attrName>ppt_x</p:attrName>
                                        </p:attrNameLst>
                                      </p:cBhvr>
                                      <p:tavLst>
                                        <p:tav tm="0">
                                          <p:val>
                                            <p:strVal val="#ppt_x"/>
                                          </p:val>
                                        </p:tav>
                                        <p:tav tm="100000">
                                          <p:val>
                                            <p:strVal val="#ppt_x"/>
                                          </p:val>
                                        </p:tav>
                                      </p:tavLst>
                                    </p:anim>
                                    <p:anim calcmode="lin" valueType="num">
                                      <p:cBhvr>
                                        <p:cTn id="3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71161-AA0A-79A5-BEA5-89A046B70F2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623E962-FB96-70CA-697D-69D0105016AA}"/>
              </a:ext>
            </a:extLst>
          </p:cNvPr>
          <p:cNvSpPr>
            <a:spLocks noGrp="1"/>
          </p:cNvSpPr>
          <p:nvPr>
            <p:ph type="title"/>
          </p:nvPr>
        </p:nvSpPr>
        <p:spPr/>
        <p:txBody>
          <a:bodyPr/>
          <a:lstStyle/>
          <a:p>
            <a:r>
              <a:rPr lang="en-US" sz="1600"/>
              <a:t>UNMATCHED INDUSTRY EXPERTISE AND EXPERIENCE</a:t>
            </a:r>
            <a:endParaRPr lang="es-MX"/>
          </a:p>
        </p:txBody>
      </p:sp>
      <p:sp>
        <p:nvSpPr>
          <p:cNvPr id="3" name="Rectangle 1">
            <a:extLst>
              <a:ext uri="{FF2B5EF4-FFF2-40B4-BE49-F238E27FC236}">
                <a16:creationId xmlns:a16="http://schemas.microsoft.com/office/drawing/2014/main" id="{57A399F8-4551-11D3-5E6E-62A4E8AEC738}"/>
              </a:ext>
            </a:extLst>
          </p:cNvPr>
          <p:cNvSpPr/>
          <p:nvPr/>
        </p:nvSpPr>
        <p:spPr>
          <a:xfrm>
            <a:off x="268937" y="987967"/>
            <a:ext cx="115570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rgbClr val="491896"/>
                </a:solidFill>
                <a:effectLst/>
                <a:uLnTx/>
                <a:uFillTx/>
                <a:cs typeface="Arial Black" panose="020B0604020202020204" pitchFamily="34" charset="0"/>
              </a:rPr>
              <a:t>GEP HAS DEEP EXPERTISE AND EXTENSIVE EXPERIENCE WORKING WITH  </a:t>
            </a:r>
            <a:br>
              <a:rPr kumimoji="0" lang="en-US" b="1" i="0" u="none" strike="noStrike" kern="1200" cap="none" spc="0" normalizeH="0" baseline="0" noProof="0" dirty="0">
                <a:ln>
                  <a:noFill/>
                </a:ln>
                <a:solidFill>
                  <a:srgbClr val="491896"/>
                </a:solidFill>
                <a:effectLst/>
                <a:uLnTx/>
                <a:uFillTx/>
                <a:ea typeface="+mn-ea"/>
                <a:cs typeface="+mn-cs"/>
              </a:rPr>
            </a:br>
            <a:r>
              <a:rPr kumimoji="0" lang="en-US" b="1" i="0" u="none" strike="noStrike" kern="1200" cap="none" spc="0" normalizeH="0" baseline="0" noProof="0" dirty="0">
                <a:ln>
                  <a:noFill/>
                </a:ln>
                <a:effectLst/>
                <a:uLnTx/>
                <a:uFillTx/>
                <a:ea typeface="+mn-ea"/>
                <a:cs typeface="+mn-cs"/>
              </a:rPr>
              <a:t>THE WORLD’S BEST COMPANIES ACROSS A WIDE RANGE OF INDUSTRIES AND SECTORS*</a:t>
            </a:r>
            <a:endParaRPr kumimoji="0" lang="en-GB" b="1" i="0" u="none" strike="noStrike" kern="1200" cap="none" spc="0" normalizeH="0" baseline="0" noProof="0" dirty="0">
              <a:ln>
                <a:noFill/>
              </a:ln>
              <a:effectLst/>
              <a:uLnTx/>
              <a:uFillTx/>
              <a:ea typeface="+mn-ea"/>
              <a:cs typeface="+mn-cs"/>
            </a:endParaRPr>
          </a:p>
        </p:txBody>
      </p:sp>
      <p:sp>
        <p:nvSpPr>
          <p:cNvPr id="29" name="Round Same-side Corner of Rectangle 28">
            <a:extLst>
              <a:ext uri="{FF2B5EF4-FFF2-40B4-BE49-F238E27FC236}">
                <a16:creationId xmlns:a16="http://schemas.microsoft.com/office/drawing/2014/main" id="{1D6091A9-1B81-7862-09AF-6B06A7CCB8A2}"/>
              </a:ext>
            </a:extLst>
          </p:cNvPr>
          <p:cNvSpPr/>
          <p:nvPr/>
        </p:nvSpPr>
        <p:spPr>
          <a:xfrm>
            <a:off x="615026" y="3207763"/>
            <a:ext cx="1550985" cy="684089"/>
          </a:xfrm>
          <a:prstGeom prst="round2SameRect">
            <a:avLst>
              <a:gd name="adj1" fmla="val 0"/>
              <a:gd name="adj2" fmla="val 5596"/>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chemeClr val="bg1"/>
                </a:solidFill>
              </a:rPr>
              <a:t>CPG</a:t>
            </a:r>
            <a:br>
              <a:rPr lang="en-US" sz="900"/>
            </a:br>
            <a:r>
              <a:rPr lang="en-US" sz="900" b="0">
                <a:solidFill>
                  <a:schemeClr val="bg1"/>
                </a:solidFill>
              </a:rPr>
              <a:t>Unilever, General Mills, Kellogg’s, L’Oreal</a:t>
            </a:r>
          </a:p>
        </p:txBody>
      </p:sp>
      <p:pic>
        <p:nvPicPr>
          <p:cNvPr id="5" name="Picture 4" descr="A shelf of beverages in a store&#10;&#10;Description automatically generated">
            <a:extLst>
              <a:ext uri="{FF2B5EF4-FFF2-40B4-BE49-F238E27FC236}">
                <a16:creationId xmlns:a16="http://schemas.microsoft.com/office/drawing/2014/main" id="{4CD76404-487C-BB4B-7979-B9BB2CCB45D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4880" y="1976211"/>
            <a:ext cx="1551131" cy="1254880"/>
          </a:xfrm>
          <a:prstGeom prst="round2SameRect">
            <a:avLst>
              <a:gd name="adj1" fmla="val 3668"/>
              <a:gd name="adj2" fmla="val 0"/>
            </a:avLst>
          </a:prstGeom>
        </p:spPr>
      </p:pic>
      <p:sp>
        <p:nvSpPr>
          <p:cNvPr id="30" name="Round Same-side Corner of Rectangle 29">
            <a:extLst>
              <a:ext uri="{FF2B5EF4-FFF2-40B4-BE49-F238E27FC236}">
                <a16:creationId xmlns:a16="http://schemas.microsoft.com/office/drawing/2014/main" id="{CAC14A63-9EB3-C2E6-79D8-35F16CFABC65}"/>
              </a:ext>
            </a:extLst>
          </p:cNvPr>
          <p:cNvSpPr/>
          <p:nvPr/>
        </p:nvSpPr>
        <p:spPr>
          <a:xfrm>
            <a:off x="2456743" y="3207763"/>
            <a:ext cx="1550984" cy="684089"/>
          </a:xfrm>
          <a:prstGeom prst="round2SameRect">
            <a:avLst>
              <a:gd name="adj1" fmla="val 0"/>
              <a:gd name="adj2" fmla="val 6027"/>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chemeClr val="bg1"/>
                </a:solidFill>
              </a:rPr>
              <a:t>FOOD &amp; BEVERAGE </a:t>
            </a:r>
            <a:br>
              <a:rPr lang="en-US" sz="900" b="1"/>
            </a:br>
            <a:r>
              <a:rPr lang="en-US" sz="900">
                <a:solidFill>
                  <a:schemeClr val="bg1"/>
                </a:solidFill>
              </a:rPr>
              <a:t>McDonald’s, Costa Coffee, Coca Cola</a:t>
            </a:r>
            <a:endParaRPr lang="en-US" sz="900">
              <a:solidFill>
                <a:schemeClr val="bg1"/>
              </a:solidFill>
              <a:cs typeface="Helvetica"/>
            </a:endParaRPr>
          </a:p>
        </p:txBody>
      </p:sp>
      <p:pic>
        <p:nvPicPr>
          <p:cNvPr id="6" name="Picture 5">
            <a:extLst>
              <a:ext uri="{FF2B5EF4-FFF2-40B4-BE49-F238E27FC236}">
                <a16:creationId xmlns:a16="http://schemas.microsoft.com/office/drawing/2014/main" id="{0C41E773-A4E3-676F-16C3-1C83086513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456669" y="1976211"/>
            <a:ext cx="1551131" cy="1254880"/>
          </a:xfrm>
          <a:prstGeom prst="round2SameRect">
            <a:avLst>
              <a:gd name="adj1" fmla="val 3668"/>
              <a:gd name="adj2" fmla="val 0"/>
            </a:avLst>
          </a:prstGeom>
        </p:spPr>
      </p:pic>
      <p:sp>
        <p:nvSpPr>
          <p:cNvPr id="31" name="Round Same-side Corner of Rectangle 30">
            <a:extLst>
              <a:ext uri="{FF2B5EF4-FFF2-40B4-BE49-F238E27FC236}">
                <a16:creationId xmlns:a16="http://schemas.microsoft.com/office/drawing/2014/main" id="{937A5EF5-65F1-4715-9B38-1022CC574D96}"/>
              </a:ext>
            </a:extLst>
          </p:cNvPr>
          <p:cNvSpPr/>
          <p:nvPr/>
        </p:nvSpPr>
        <p:spPr>
          <a:xfrm>
            <a:off x="4314082" y="3207763"/>
            <a:ext cx="1550986" cy="684089"/>
          </a:xfrm>
          <a:prstGeom prst="round2SameRect">
            <a:avLst>
              <a:gd name="adj1" fmla="val 0"/>
              <a:gd name="adj2" fmla="val 6027"/>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chemeClr val="bg1"/>
                </a:solidFill>
              </a:rPr>
              <a:t>RETAIL</a:t>
            </a:r>
            <a:br>
              <a:rPr lang="en-US" sz="900"/>
            </a:br>
            <a:r>
              <a:rPr lang="en-US" sz="900">
                <a:solidFill>
                  <a:schemeClr val="bg1"/>
                </a:solidFill>
              </a:rPr>
              <a:t>Macy’s, Walmart, Tesco, Whole Foods</a:t>
            </a:r>
            <a:endParaRPr lang="en-US" sz="900">
              <a:solidFill>
                <a:schemeClr val="bg1"/>
              </a:solidFill>
              <a:cs typeface="Helvetica"/>
            </a:endParaRPr>
          </a:p>
        </p:txBody>
      </p:sp>
      <p:pic>
        <p:nvPicPr>
          <p:cNvPr id="7" name="Picture 6">
            <a:extLst>
              <a:ext uri="{FF2B5EF4-FFF2-40B4-BE49-F238E27FC236}">
                <a16:creationId xmlns:a16="http://schemas.microsoft.com/office/drawing/2014/main" id="{892C52FD-F4B3-1447-E6DF-E49E7C8BD993}"/>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314009" y="1976211"/>
            <a:ext cx="1551131" cy="1254880"/>
          </a:xfrm>
          <a:prstGeom prst="round2SameRect">
            <a:avLst>
              <a:gd name="adj1" fmla="val 3668"/>
              <a:gd name="adj2" fmla="val 0"/>
            </a:avLst>
          </a:prstGeom>
        </p:spPr>
      </p:pic>
      <p:sp>
        <p:nvSpPr>
          <p:cNvPr id="54" name="Round Same-side Corner of Rectangle 53">
            <a:extLst>
              <a:ext uri="{FF2B5EF4-FFF2-40B4-BE49-F238E27FC236}">
                <a16:creationId xmlns:a16="http://schemas.microsoft.com/office/drawing/2014/main" id="{25916136-1EF2-D658-123E-5D0003307A35}"/>
              </a:ext>
            </a:extLst>
          </p:cNvPr>
          <p:cNvSpPr/>
          <p:nvPr/>
        </p:nvSpPr>
        <p:spPr>
          <a:xfrm>
            <a:off x="6186900" y="3207763"/>
            <a:ext cx="1551131" cy="684089"/>
          </a:xfrm>
          <a:prstGeom prst="round2SameRect">
            <a:avLst>
              <a:gd name="adj1" fmla="val 0"/>
              <a:gd name="adj2" fmla="val 6888"/>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dirty="0">
                <a:solidFill>
                  <a:schemeClr val="bg1"/>
                </a:solidFill>
              </a:rPr>
              <a:t>PHARMA &amp; LIFE SCIENCES</a:t>
            </a:r>
            <a:br>
              <a:rPr lang="en-US" sz="900" b="1" dirty="0"/>
            </a:br>
            <a:r>
              <a:rPr lang="en-US" sz="900" dirty="0">
                <a:solidFill>
                  <a:schemeClr val="bg1"/>
                </a:solidFill>
              </a:rPr>
              <a:t>Bayer, Roche, Biogen, Johnson &amp; Johnson</a:t>
            </a:r>
            <a:endParaRPr lang="en-US" sz="900" dirty="0">
              <a:solidFill>
                <a:schemeClr val="bg1"/>
              </a:solidFill>
              <a:cs typeface="Helvetica"/>
            </a:endParaRPr>
          </a:p>
        </p:txBody>
      </p:sp>
      <p:pic>
        <p:nvPicPr>
          <p:cNvPr id="12" name="Picture 11">
            <a:extLst>
              <a:ext uri="{FF2B5EF4-FFF2-40B4-BE49-F238E27FC236}">
                <a16:creationId xmlns:a16="http://schemas.microsoft.com/office/drawing/2014/main" id="{3EF72F5F-F2E1-D52A-AA55-285358DAD2D2}"/>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6186900" y="1976211"/>
            <a:ext cx="1551131" cy="1254880"/>
          </a:xfrm>
          <a:prstGeom prst="round2SameRect">
            <a:avLst>
              <a:gd name="adj1" fmla="val 3668"/>
              <a:gd name="adj2" fmla="val 0"/>
            </a:avLst>
          </a:prstGeom>
        </p:spPr>
      </p:pic>
      <p:sp>
        <p:nvSpPr>
          <p:cNvPr id="55" name="Round Same-side Corner of Rectangle 54">
            <a:extLst>
              <a:ext uri="{FF2B5EF4-FFF2-40B4-BE49-F238E27FC236}">
                <a16:creationId xmlns:a16="http://schemas.microsoft.com/office/drawing/2014/main" id="{6A1EB100-F949-A15A-45F2-7D33314D4EBA}"/>
              </a:ext>
            </a:extLst>
          </p:cNvPr>
          <p:cNvSpPr/>
          <p:nvPr/>
        </p:nvSpPr>
        <p:spPr>
          <a:xfrm>
            <a:off x="8075342" y="3207763"/>
            <a:ext cx="1551131" cy="684089"/>
          </a:xfrm>
          <a:prstGeom prst="round2SameRect">
            <a:avLst>
              <a:gd name="adj1" fmla="val 0"/>
              <a:gd name="adj2" fmla="val 8179"/>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dirty="0">
                <a:solidFill>
                  <a:schemeClr val="bg1"/>
                </a:solidFill>
              </a:rPr>
              <a:t>AUTOMOTIVE</a:t>
            </a:r>
            <a:br>
              <a:rPr lang="en-US" sz="900" dirty="0"/>
            </a:br>
            <a:r>
              <a:rPr lang="en-US" sz="900" dirty="0">
                <a:solidFill>
                  <a:schemeClr val="bg1"/>
                </a:solidFill>
              </a:rPr>
              <a:t>Honda, Caterpillar, </a:t>
            </a:r>
            <a:br>
              <a:rPr lang="en-US" sz="900" dirty="0">
                <a:solidFill>
                  <a:schemeClr val="bg1"/>
                </a:solidFill>
              </a:rPr>
            </a:br>
            <a:r>
              <a:rPr lang="en-US" sz="900" dirty="0">
                <a:solidFill>
                  <a:schemeClr val="bg1"/>
                </a:solidFill>
              </a:rPr>
              <a:t>John Deere</a:t>
            </a:r>
            <a:endParaRPr lang="en-US" sz="900" dirty="0">
              <a:solidFill>
                <a:schemeClr val="bg1"/>
              </a:solidFill>
              <a:cs typeface="Helvetica"/>
            </a:endParaRPr>
          </a:p>
        </p:txBody>
      </p:sp>
      <p:pic>
        <p:nvPicPr>
          <p:cNvPr id="13" name="Picture 12">
            <a:extLst>
              <a:ext uri="{FF2B5EF4-FFF2-40B4-BE49-F238E27FC236}">
                <a16:creationId xmlns:a16="http://schemas.microsoft.com/office/drawing/2014/main" id="{87B422CC-284E-CEF7-DD46-D4DF5745976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8075342" y="1976211"/>
            <a:ext cx="1551131" cy="1254880"/>
          </a:xfrm>
          <a:prstGeom prst="round2SameRect">
            <a:avLst>
              <a:gd name="adj1" fmla="val 3668"/>
              <a:gd name="adj2" fmla="val 0"/>
            </a:avLst>
          </a:prstGeom>
        </p:spPr>
      </p:pic>
      <p:sp>
        <p:nvSpPr>
          <p:cNvPr id="74" name="Round Same-side Corner of Rectangle 73">
            <a:extLst>
              <a:ext uri="{FF2B5EF4-FFF2-40B4-BE49-F238E27FC236}">
                <a16:creationId xmlns:a16="http://schemas.microsoft.com/office/drawing/2014/main" id="{91FDA088-45CA-7948-4147-84C084C1B916}"/>
              </a:ext>
            </a:extLst>
          </p:cNvPr>
          <p:cNvSpPr/>
          <p:nvPr/>
        </p:nvSpPr>
        <p:spPr>
          <a:xfrm>
            <a:off x="9948307" y="3207763"/>
            <a:ext cx="1550985" cy="684089"/>
          </a:xfrm>
          <a:prstGeom prst="round2SameRect">
            <a:avLst>
              <a:gd name="adj1" fmla="val 0"/>
              <a:gd name="adj2" fmla="val 8179"/>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dirty="0">
                <a:solidFill>
                  <a:schemeClr val="bg1"/>
                </a:solidFill>
              </a:rPr>
              <a:t>CHEMICALS</a:t>
            </a:r>
            <a:br>
              <a:rPr lang="en-US" sz="900" b="1" dirty="0"/>
            </a:br>
            <a:r>
              <a:rPr lang="en-US" sz="900" b="0" dirty="0"/>
              <a:t>Dow, Ecolab,</a:t>
            </a:r>
            <a:br>
              <a:rPr lang="en-US" sz="900" b="0" dirty="0"/>
            </a:br>
            <a:r>
              <a:rPr lang="en-US" sz="900" b="0" dirty="0"/>
              <a:t>Johnson Matthey</a:t>
            </a:r>
            <a:endParaRPr lang="en-US" sz="900" dirty="0">
              <a:solidFill>
                <a:schemeClr val="bg1"/>
              </a:solidFill>
              <a:cs typeface="Helvetica"/>
            </a:endParaRPr>
          </a:p>
        </p:txBody>
      </p:sp>
      <p:pic>
        <p:nvPicPr>
          <p:cNvPr id="14" name="Picture 13">
            <a:extLst>
              <a:ext uri="{FF2B5EF4-FFF2-40B4-BE49-F238E27FC236}">
                <a16:creationId xmlns:a16="http://schemas.microsoft.com/office/drawing/2014/main" id="{5C8649C3-B328-B254-2180-1F228A8BE918}"/>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9948234" y="1976211"/>
            <a:ext cx="1551131" cy="1254880"/>
          </a:xfrm>
          <a:prstGeom prst="round2SameRect">
            <a:avLst>
              <a:gd name="adj1" fmla="val 3668"/>
              <a:gd name="adj2" fmla="val 0"/>
            </a:avLst>
          </a:prstGeom>
        </p:spPr>
      </p:pic>
      <p:sp>
        <p:nvSpPr>
          <p:cNvPr id="79" name="Round Same-side Corner of Rectangle 78">
            <a:extLst>
              <a:ext uri="{FF2B5EF4-FFF2-40B4-BE49-F238E27FC236}">
                <a16:creationId xmlns:a16="http://schemas.microsoft.com/office/drawing/2014/main" id="{26D74BCC-A678-34EC-E604-0E8D482A08F2}"/>
              </a:ext>
            </a:extLst>
          </p:cNvPr>
          <p:cNvSpPr/>
          <p:nvPr/>
        </p:nvSpPr>
        <p:spPr>
          <a:xfrm>
            <a:off x="1471059" y="5511689"/>
            <a:ext cx="1550985" cy="684089"/>
          </a:xfrm>
          <a:prstGeom prst="round2SameRect">
            <a:avLst>
              <a:gd name="adj1" fmla="val 0"/>
              <a:gd name="adj2" fmla="val 8179"/>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chemeClr val="bg1"/>
                </a:solidFill>
              </a:rPr>
              <a:t>OIL &amp; GAS</a:t>
            </a:r>
            <a:br>
              <a:rPr lang="en-US" sz="900"/>
            </a:br>
            <a:r>
              <a:rPr lang="en-US" sz="900" b="0">
                <a:solidFill>
                  <a:schemeClr val="bg1"/>
                </a:solidFill>
              </a:rPr>
              <a:t>ExxonMobil, Chevron, </a:t>
            </a:r>
            <a:br>
              <a:rPr lang="en-US" sz="900" b="0"/>
            </a:br>
            <a:r>
              <a:rPr lang="en-US" sz="900" b="0">
                <a:solidFill>
                  <a:schemeClr val="bg1"/>
                </a:solidFill>
              </a:rPr>
              <a:t>Brunei Shell</a:t>
            </a:r>
            <a:endParaRPr lang="en-US" sz="900" b="0">
              <a:solidFill>
                <a:schemeClr val="bg1"/>
              </a:solidFill>
              <a:cs typeface="Helvetica"/>
            </a:endParaRPr>
          </a:p>
        </p:txBody>
      </p:sp>
      <p:pic>
        <p:nvPicPr>
          <p:cNvPr id="15" name="Picture 14">
            <a:extLst>
              <a:ext uri="{FF2B5EF4-FFF2-40B4-BE49-F238E27FC236}">
                <a16:creationId xmlns:a16="http://schemas.microsoft.com/office/drawing/2014/main" id="{25D73BAB-895F-BF52-D9CE-98EBA8205BA7}"/>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1475492" y="4284482"/>
            <a:ext cx="1551131" cy="1254880"/>
          </a:xfrm>
          <a:prstGeom prst="round2SameRect">
            <a:avLst>
              <a:gd name="adj1" fmla="val 3668"/>
              <a:gd name="adj2" fmla="val 0"/>
            </a:avLst>
          </a:prstGeom>
        </p:spPr>
      </p:pic>
      <p:sp>
        <p:nvSpPr>
          <p:cNvPr id="80" name="Round Same-side Corner of Rectangle 79">
            <a:extLst>
              <a:ext uri="{FF2B5EF4-FFF2-40B4-BE49-F238E27FC236}">
                <a16:creationId xmlns:a16="http://schemas.microsoft.com/office/drawing/2014/main" id="{D31EAF4B-79D8-9C9D-FB55-07D4E8B1E90F}"/>
              </a:ext>
            </a:extLst>
          </p:cNvPr>
          <p:cNvSpPr/>
          <p:nvPr/>
        </p:nvSpPr>
        <p:spPr>
          <a:xfrm>
            <a:off x="3347833" y="5511689"/>
            <a:ext cx="1550986" cy="684089"/>
          </a:xfrm>
          <a:prstGeom prst="round2SameRect">
            <a:avLst>
              <a:gd name="adj1" fmla="val 0"/>
              <a:gd name="adj2" fmla="val 6027"/>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chemeClr val="bg1"/>
                </a:solidFill>
              </a:rPr>
              <a:t>BANKING &amp; FINANCIAL SERVICES</a:t>
            </a:r>
            <a:br>
              <a:rPr lang="en-US" sz="900" b="1"/>
            </a:br>
            <a:r>
              <a:rPr lang="en-US" sz="900" b="0">
                <a:solidFill>
                  <a:schemeClr val="bg1"/>
                </a:solidFill>
              </a:rPr>
              <a:t>Bank of America, </a:t>
            </a:r>
            <a:br>
              <a:rPr lang="en-US" sz="900" b="0"/>
            </a:br>
            <a:r>
              <a:rPr lang="en-US" sz="900" b="0">
                <a:solidFill>
                  <a:schemeClr val="bg1"/>
                </a:solidFill>
              </a:rPr>
              <a:t>Citigroup, MetLife</a:t>
            </a:r>
            <a:r>
              <a:rPr lang="en-US" sz="900">
                <a:solidFill>
                  <a:schemeClr val="bg1"/>
                </a:solidFill>
              </a:rPr>
              <a:t> </a:t>
            </a:r>
            <a:endParaRPr lang="en-US" sz="900" b="0">
              <a:solidFill>
                <a:schemeClr val="bg1"/>
              </a:solidFill>
              <a:cs typeface="Helvetica"/>
            </a:endParaRPr>
          </a:p>
        </p:txBody>
      </p:sp>
      <p:pic>
        <p:nvPicPr>
          <p:cNvPr id="16" name="Picture 15">
            <a:extLst>
              <a:ext uri="{FF2B5EF4-FFF2-40B4-BE49-F238E27FC236}">
                <a16:creationId xmlns:a16="http://schemas.microsoft.com/office/drawing/2014/main" id="{7FDBC9F7-3F76-2464-F8CD-BBB22F990CC7}"/>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3346815" y="4284482"/>
            <a:ext cx="1551131" cy="1254880"/>
          </a:xfrm>
          <a:prstGeom prst="round2SameRect">
            <a:avLst>
              <a:gd name="adj1" fmla="val 3668"/>
              <a:gd name="adj2" fmla="val 0"/>
            </a:avLst>
          </a:prstGeom>
        </p:spPr>
      </p:pic>
      <p:sp>
        <p:nvSpPr>
          <p:cNvPr id="81" name="Round Same-side Corner of Rectangle 80">
            <a:extLst>
              <a:ext uri="{FF2B5EF4-FFF2-40B4-BE49-F238E27FC236}">
                <a16:creationId xmlns:a16="http://schemas.microsoft.com/office/drawing/2014/main" id="{50968874-68B9-1A6F-CAD3-E6F8D9EFB024}"/>
              </a:ext>
            </a:extLst>
          </p:cNvPr>
          <p:cNvSpPr/>
          <p:nvPr/>
        </p:nvSpPr>
        <p:spPr>
          <a:xfrm>
            <a:off x="5234562" y="5511689"/>
            <a:ext cx="1551131" cy="684089"/>
          </a:xfrm>
          <a:prstGeom prst="round2SameRect">
            <a:avLst>
              <a:gd name="adj1" fmla="val 0"/>
              <a:gd name="adj2" fmla="val 5166"/>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chemeClr val="bg1"/>
                </a:solidFill>
              </a:rPr>
              <a:t>TELECOM, MEDIA </a:t>
            </a:r>
            <a:br>
              <a:rPr lang="en-US" sz="900" b="1">
                <a:solidFill>
                  <a:schemeClr val="bg1"/>
                </a:solidFill>
              </a:rPr>
            </a:br>
            <a:r>
              <a:rPr lang="en-US" sz="900" b="1">
                <a:solidFill>
                  <a:schemeClr val="bg1"/>
                </a:solidFill>
              </a:rPr>
              <a:t>&amp; TECHNOLOGY</a:t>
            </a:r>
            <a:br>
              <a:rPr lang="en-US" sz="900"/>
            </a:br>
            <a:r>
              <a:rPr lang="en-US" sz="900" b="0">
                <a:solidFill>
                  <a:schemeClr val="bg1"/>
                </a:solidFill>
              </a:rPr>
              <a:t>Google, AT&amp;T, Intel, HPE</a:t>
            </a:r>
            <a:endParaRPr lang="en-US" sz="900" b="0">
              <a:solidFill>
                <a:schemeClr val="bg1"/>
              </a:solidFill>
              <a:cs typeface="Helvetica"/>
            </a:endParaRPr>
          </a:p>
        </p:txBody>
      </p:sp>
      <p:pic>
        <p:nvPicPr>
          <p:cNvPr id="17" name="Picture 16">
            <a:extLst>
              <a:ext uri="{FF2B5EF4-FFF2-40B4-BE49-F238E27FC236}">
                <a16:creationId xmlns:a16="http://schemas.microsoft.com/office/drawing/2014/main" id="{C6F99270-40FE-31D9-45EF-1253C499F646}"/>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5234773" y="4284482"/>
            <a:ext cx="1551131" cy="1254880"/>
          </a:xfrm>
          <a:prstGeom prst="round2SameRect">
            <a:avLst>
              <a:gd name="adj1" fmla="val 3668"/>
              <a:gd name="adj2" fmla="val 0"/>
            </a:avLst>
          </a:prstGeom>
        </p:spPr>
      </p:pic>
      <p:sp>
        <p:nvSpPr>
          <p:cNvPr id="82" name="Round Same-side Corner of Rectangle 81">
            <a:extLst>
              <a:ext uri="{FF2B5EF4-FFF2-40B4-BE49-F238E27FC236}">
                <a16:creationId xmlns:a16="http://schemas.microsoft.com/office/drawing/2014/main" id="{A75153FB-9AF0-9C0C-A2BB-404AB28A49BB}"/>
              </a:ext>
            </a:extLst>
          </p:cNvPr>
          <p:cNvSpPr/>
          <p:nvPr/>
        </p:nvSpPr>
        <p:spPr>
          <a:xfrm>
            <a:off x="7137198" y="5511689"/>
            <a:ext cx="1551131" cy="684089"/>
          </a:xfrm>
          <a:prstGeom prst="round2SameRect">
            <a:avLst>
              <a:gd name="adj1" fmla="val 0"/>
              <a:gd name="adj2" fmla="val 6027"/>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chemeClr val="bg1"/>
                </a:solidFill>
              </a:rPr>
              <a:t>MANUFACTURING</a:t>
            </a:r>
            <a:br>
              <a:rPr lang="en-US" sz="900" b="1"/>
            </a:br>
            <a:r>
              <a:rPr lang="en-US" sz="900">
                <a:solidFill>
                  <a:schemeClr val="bg1"/>
                </a:solidFill>
              </a:rPr>
              <a:t>Otis Elevator, Signify, Johnson Controls</a:t>
            </a:r>
            <a:endParaRPr lang="en-US" sz="900">
              <a:solidFill>
                <a:schemeClr val="bg1"/>
              </a:solidFill>
              <a:cs typeface="Helvetica"/>
            </a:endParaRPr>
          </a:p>
        </p:txBody>
      </p:sp>
      <p:pic>
        <p:nvPicPr>
          <p:cNvPr id="18" name="Picture 17">
            <a:extLst>
              <a:ext uri="{FF2B5EF4-FFF2-40B4-BE49-F238E27FC236}">
                <a16:creationId xmlns:a16="http://schemas.microsoft.com/office/drawing/2014/main" id="{6F4ED128-F22C-29BE-7F07-518BE0CF72D9}"/>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7131697" y="4284482"/>
            <a:ext cx="1551131" cy="1254880"/>
          </a:xfrm>
          <a:prstGeom prst="round2SameRect">
            <a:avLst>
              <a:gd name="adj1" fmla="val 3668"/>
              <a:gd name="adj2" fmla="val 0"/>
            </a:avLst>
          </a:prstGeom>
        </p:spPr>
      </p:pic>
      <p:sp>
        <p:nvSpPr>
          <p:cNvPr id="84" name="Round Same-side Corner of Rectangle 83">
            <a:extLst>
              <a:ext uri="{FF2B5EF4-FFF2-40B4-BE49-F238E27FC236}">
                <a16:creationId xmlns:a16="http://schemas.microsoft.com/office/drawing/2014/main" id="{5603C83E-419A-4808-A7FE-4D8AD8596241}"/>
              </a:ext>
            </a:extLst>
          </p:cNvPr>
          <p:cNvSpPr/>
          <p:nvPr/>
        </p:nvSpPr>
        <p:spPr>
          <a:xfrm>
            <a:off x="9026346" y="5511689"/>
            <a:ext cx="1550985" cy="684089"/>
          </a:xfrm>
          <a:prstGeom prst="round2SameRect">
            <a:avLst>
              <a:gd name="adj1" fmla="val 0"/>
              <a:gd name="adj2" fmla="val 5596"/>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chemeClr val="bg1"/>
                </a:solidFill>
              </a:rPr>
              <a:t>ENERGY &amp; UTILITIES</a:t>
            </a:r>
            <a:br>
              <a:rPr lang="en-US" sz="900" b="1"/>
            </a:br>
            <a:r>
              <a:rPr lang="en-US" sz="900">
                <a:solidFill>
                  <a:schemeClr val="bg1"/>
                </a:solidFill>
              </a:rPr>
              <a:t>Xcel Energy, Ameren, Ontario Power </a:t>
            </a:r>
            <a:endParaRPr lang="en-US" sz="900">
              <a:solidFill>
                <a:schemeClr val="bg1"/>
              </a:solidFill>
              <a:cs typeface="Helvetica"/>
            </a:endParaRPr>
          </a:p>
        </p:txBody>
      </p:sp>
      <p:pic>
        <p:nvPicPr>
          <p:cNvPr id="20" name="Picture 19">
            <a:extLst>
              <a:ext uri="{FF2B5EF4-FFF2-40B4-BE49-F238E27FC236}">
                <a16:creationId xmlns:a16="http://schemas.microsoft.com/office/drawing/2014/main" id="{DF56939A-BBAB-7926-D986-1E7B9B5784EF}"/>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9022076" y="4284482"/>
            <a:ext cx="1551131" cy="1254880"/>
          </a:xfrm>
          <a:prstGeom prst="round2SameRect">
            <a:avLst>
              <a:gd name="adj1" fmla="val 3668"/>
              <a:gd name="adj2" fmla="val 0"/>
            </a:avLst>
          </a:prstGeom>
        </p:spPr>
      </p:pic>
    </p:spTree>
    <p:extLst>
      <p:ext uri="{BB962C8B-B14F-4D97-AF65-F5344CB8AC3E}">
        <p14:creationId xmlns:p14="http://schemas.microsoft.com/office/powerpoint/2010/main" val="306860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4EEE2-3678-B668-33A6-D0F8DBA67DA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CB0DE7-976F-CB67-A61C-C550F4463CAD}"/>
              </a:ext>
            </a:extLst>
          </p:cNvPr>
          <p:cNvSpPr>
            <a:spLocks noGrp="1"/>
          </p:cNvSpPr>
          <p:nvPr>
            <p:ph type="title"/>
          </p:nvPr>
        </p:nvSpPr>
        <p:spPr/>
        <p:txBody>
          <a:bodyPr/>
          <a:lstStyle/>
          <a:p>
            <a:r>
              <a:rPr lang="en-US">
                <a:effectLst/>
              </a:rPr>
              <a:t>RESULTS DELIVERED</a:t>
            </a:r>
            <a:endParaRPr lang="es-MX"/>
          </a:p>
        </p:txBody>
      </p:sp>
      <p:grpSp>
        <p:nvGrpSpPr>
          <p:cNvPr id="29" name="Group 28">
            <a:extLst>
              <a:ext uri="{FF2B5EF4-FFF2-40B4-BE49-F238E27FC236}">
                <a16:creationId xmlns:a16="http://schemas.microsoft.com/office/drawing/2014/main" id="{515720FA-EAE5-FADF-48BB-123BD85D9D4E}"/>
              </a:ext>
            </a:extLst>
          </p:cNvPr>
          <p:cNvGrpSpPr/>
          <p:nvPr/>
        </p:nvGrpSpPr>
        <p:grpSpPr>
          <a:xfrm>
            <a:off x="2244272" y="881348"/>
            <a:ext cx="1850361" cy="5486402"/>
            <a:chOff x="2244272" y="881348"/>
            <a:chExt cx="1850361" cy="5486402"/>
          </a:xfrm>
        </p:grpSpPr>
        <p:sp>
          <p:nvSpPr>
            <p:cNvPr id="8" name="Round Same-side Corner of Rectangle 7">
              <a:extLst>
                <a:ext uri="{FF2B5EF4-FFF2-40B4-BE49-F238E27FC236}">
                  <a16:creationId xmlns:a16="http://schemas.microsoft.com/office/drawing/2014/main" id="{F3146695-2795-C8D1-2002-FE722C672306}"/>
                </a:ext>
              </a:extLst>
            </p:cNvPr>
            <p:cNvSpPr/>
            <p:nvPr/>
          </p:nvSpPr>
          <p:spPr>
            <a:xfrm>
              <a:off x="2247959" y="881348"/>
              <a:ext cx="1844360" cy="1451843"/>
            </a:xfrm>
            <a:prstGeom prst="round2SameRect">
              <a:avLst>
                <a:gd name="adj1" fmla="val 7142"/>
                <a:gd name="adj2" fmla="val 0"/>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Helvetica"/>
                <a:ea typeface="+mn-ea"/>
                <a:cs typeface="+mn-cs"/>
              </a:endParaRPr>
            </a:p>
          </p:txBody>
        </p:sp>
        <p:sp>
          <p:nvSpPr>
            <p:cNvPr id="12" name="Rectangle 2">
              <a:extLst>
                <a:ext uri="{FF2B5EF4-FFF2-40B4-BE49-F238E27FC236}">
                  <a16:creationId xmlns:a16="http://schemas.microsoft.com/office/drawing/2014/main" id="{0B8BB5FE-D4C9-EA74-8DED-B85207152089}"/>
                </a:ext>
              </a:extLst>
            </p:cNvPr>
            <p:cNvSpPr/>
            <p:nvPr/>
          </p:nvSpPr>
          <p:spPr>
            <a:xfrm>
              <a:off x="2244272" y="2610998"/>
              <a:ext cx="1850361" cy="3756752"/>
            </a:xfrm>
            <a:prstGeom prst="roundRect">
              <a:avLst>
                <a:gd name="adj" fmla="val 475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sp>
          <p:nvSpPr>
            <p:cNvPr id="22" name="Rectangle 60">
              <a:extLst>
                <a:ext uri="{FF2B5EF4-FFF2-40B4-BE49-F238E27FC236}">
                  <a16:creationId xmlns:a16="http://schemas.microsoft.com/office/drawing/2014/main" id="{E9733B43-12CF-2AD0-EFDC-BE0358E9E719}"/>
                </a:ext>
              </a:extLst>
            </p:cNvPr>
            <p:cNvSpPr/>
            <p:nvPr/>
          </p:nvSpPr>
          <p:spPr>
            <a:xfrm>
              <a:off x="2351178" y="1106728"/>
              <a:ext cx="1626169" cy="738664"/>
            </a:xfrm>
            <a:prstGeom prst="rect">
              <a:avLst/>
            </a:prstGeom>
          </p:spPr>
          <p:txBody>
            <a:bodyPr wrap="square" lIns="0" tIns="0" rIns="36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t>PROCUREMENT TRANSFORMATION FOR A CHEMICALS COMPANY</a:t>
              </a:r>
            </a:p>
          </p:txBody>
        </p:sp>
        <p:sp>
          <p:nvSpPr>
            <p:cNvPr id="33" name="Rectangle 61">
              <a:extLst>
                <a:ext uri="{FF2B5EF4-FFF2-40B4-BE49-F238E27FC236}">
                  <a16:creationId xmlns:a16="http://schemas.microsoft.com/office/drawing/2014/main" id="{0C0DFCDE-4B3B-4B18-DC2A-B63122067BCA}"/>
                </a:ext>
              </a:extLst>
            </p:cNvPr>
            <p:cNvSpPr/>
            <p:nvPr/>
          </p:nvSpPr>
          <p:spPr bwMode="auto">
            <a:xfrm>
              <a:off x="2351178" y="3722103"/>
              <a:ext cx="1662592" cy="2315314"/>
            </a:xfrm>
            <a:prstGeom prst="rect">
              <a:avLst/>
            </a:prstGeom>
            <a:noFill/>
            <a:ln w="9525">
              <a:noFill/>
              <a:miter lim="800000"/>
              <a:headEnd/>
              <a:tailEnd/>
            </a:ln>
          </p:spPr>
          <p:txBody>
            <a:bodyPr wrap="square" lIns="0" tIns="0" rIns="0" bIns="0" rtlCol="0" anchor="t">
              <a:spAutoFit/>
            </a:bodyPr>
            <a:lstStyle/>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$20+ Billion </a:t>
              </a:r>
              <a:br>
                <a:rPr kumimoji="0" lang="en-US" sz="1400" b="1" i="0" u="none" strike="noStrike" kern="1200" cap="none" spc="0" normalizeH="0" baseline="0" noProof="0" dirty="0">
                  <a:ln>
                    <a:noFill/>
                  </a:ln>
                  <a:solidFill>
                    <a:srgbClr val="7030A0"/>
                  </a:solidFill>
                  <a:effectLst/>
                  <a:uLnTx/>
                  <a:uFillTx/>
                  <a:latin typeface="Helvetica" pitchFamily="2" charset="0"/>
                  <a:ea typeface="+mn-ea"/>
                  <a:cs typeface="+mn-cs"/>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spend impacted across 80+ countries</a:t>
              </a:r>
              <a:b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b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endParaRPr kumimoji="0" lang="en-US" sz="9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40+% </a:t>
              </a:r>
              <a:br>
                <a:rPr kumimoji="0" lang="en-US" sz="2400" b="1"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US" sz="1200" b="1" i="0" u="none" strike="noStrike" kern="1200" cap="none" spc="0" normalizeH="0" baseline="0" noProof="0" dirty="0" err="1">
                  <a:ln>
                    <a:noFill/>
                  </a:ln>
                  <a:solidFill>
                    <a:prstClr val="black"/>
                  </a:solidFill>
                  <a:effectLst/>
                  <a:uLnTx/>
                  <a:uFillTx/>
                  <a:latin typeface="Helvetica" pitchFamily="2" charset="0"/>
                  <a:ea typeface="+mn-ea"/>
                  <a:cs typeface="+mn-cs"/>
                </a:rPr>
                <a:t>opex</a:t>
              </a: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 reduction</a:t>
              </a: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endParaRPr kumimoji="0" lang="en-US" sz="20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$1+ Billion</a:t>
              </a:r>
              <a:br>
                <a:rPr kumimoji="0" lang="en-US" sz="2000" b="1"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annual procurement savings</a:t>
              </a:r>
              <a:endParaRPr kumimoji="0" lang="en-US" sz="8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171450" marR="0" lvl="0" indent="-171450" algn="l" defTabSz="914400" rtl="0" eaLnBrk="1" fontAlgn="auto" latinLnBrk="0" hangingPunct="1">
                <a:lnSpc>
                  <a:spcPts val="1400"/>
                </a:lnSpc>
                <a:spcBef>
                  <a:spcPts val="0"/>
                </a:spcBef>
                <a:spcAft>
                  <a:spcPts val="0"/>
                </a:spcAft>
                <a:buClr>
                  <a:prstClr val="black"/>
                </a:buClr>
                <a:buSzTx/>
                <a:buFont typeface="Wingdings" pitchFamily="2" charset="2"/>
                <a:buChar char="ü"/>
                <a:tabLst/>
                <a:defRPr/>
              </a:pPr>
              <a:endParaRPr kumimoji="0" lang="en-US" sz="9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pic>
          <p:nvPicPr>
            <p:cNvPr id="5" name="Picture 4" descr="A group of beakers with liquid in them&#10;&#10;Description automatically generated">
              <a:extLst>
                <a:ext uri="{FF2B5EF4-FFF2-40B4-BE49-F238E27FC236}">
                  <a16:creationId xmlns:a16="http://schemas.microsoft.com/office/drawing/2014/main" id="{45F36A3F-39B5-667D-0072-A09EF44267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46554" y="2256875"/>
              <a:ext cx="1848079" cy="1231137"/>
            </a:xfrm>
            <a:prstGeom prst="rect">
              <a:avLst/>
            </a:prstGeom>
          </p:spPr>
        </p:pic>
      </p:grpSp>
      <p:grpSp>
        <p:nvGrpSpPr>
          <p:cNvPr id="30" name="Group 29">
            <a:extLst>
              <a:ext uri="{FF2B5EF4-FFF2-40B4-BE49-F238E27FC236}">
                <a16:creationId xmlns:a16="http://schemas.microsoft.com/office/drawing/2014/main" id="{00A70676-0B46-D693-5F59-5D6BBB79131C}"/>
              </a:ext>
            </a:extLst>
          </p:cNvPr>
          <p:cNvGrpSpPr/>
          <p:nvPr/>
        </p:nvGrpSpPr>
        <p:grpSpPr>
          <a:xfrm>
            <a:off x="300038" y="881348"/>
            <a:ext cx="1850361" cy="5486402"/>
            <a:chOff x="300038" y="881348"/>
            <a:chExt cx="1850361" cy="5486402"/>
          </a:xfrm>
        </p:grpSpPr>
        <p:sp>
          <p:nvSpPr>
            <p:cNvPr id="4" name="Round Same-side Corner of Rectangle 3">
              <a:extLst>
                <a:ext uri="{FF2B5EF4-FFF2-40B4-BE49-F238E27FC236}">
                  <a16:creationId xmlns:a16="http://schemas.microsoft.com/office/drawing/2014/main" id="{9884B952-D456-73E8-523E-E4DC4FF27A9B}"/>
                </a:ext>
              </a:extLst>
            </p:cNvPr>
            <p:cNvSpPr/>
            <p:nvPr/>
          </p:nvSpPr>
          <p:spPr>
            <a:xfrm>
              <a:off x="306037" y="881348"/>
              <a:ext cx="1844360" cy="1451843"/>
            </a:xfrm>
            <a:prstGeom prst="round2SameRect">
              <a:avLst>
                <a:gd name="adj1" fmla="val 7142"/>
                <a:gd name="adj2" fmla="val 0"/>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Helvetica"/>
                <a:ea typeface="+mn-ea"/>
                <a:cs typeface="+mn-cs"/>
              </a:endParaRPr>
            </a:p>
          </p:txBody>
        </p:sp>
        <p:sp>
          <p:nvSpPr>
            <p:cNvPr id="3" name="Rectangle 2">
              <a:extLst>
                <a:ext uri="{FF2B5EF4-FFF2-40B4-BE49-F238E27FC236}">
                  <a16:creationId xmlns:a16="http://schemas.microsoft.com/office/drawing/2014/main" id="{BD6D70EE-4FC8-4432-E77E-E5DF47FEAE79}"/>
                </a:ext>
              </a:extLst>
            </p:cNvPr>
            <p:cNvSpPr/>
            <p:nvPr/>
          </p:nvSpPr>
          <p:spPr>
            <a:xfrm>
              <a:off x="300038" y="2610998"/>
              <a:ext cx="1850361" cy="3756752"/>
            </a:xfrm>
            <a:prstGeom prst="roundRect">
              <a:avLst>
                <a:gd name="adj" fmla="val 475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sp>
          <p:nvSpPr>
            <p:cNvPr id="10" name="Rectangle 38">
              <a:extLst>
                <a:ext uri="{FF2B5EF4-FFF2-40B4-BE49-F238E27FC236}">
                  <a16:creationId xmlns:a16="http://schemas.microsoft.com/office/drawing/2014/main" id="{8C228631-1C26-A02E-40A1-6C593473E068}"/>
                </a:ext>
              </a:extLst>
            </p:cNvPr>
            <p:cNvSpPr/>
            <p:nvPr/>
          </p:nvSpPr>
          <p:spPr>
            <a:xfrm>
              <a:off x="422160" y="1104952"/>
              <a:ext cx="1606787" cy="738664"/>
            </a:xfrm>
            <a:prstGeom prst="rect">
              <a:avLst/>
            </a:prstGeom>
          </p:spPr>
          <p:txBody>
            <a:bodyPr wrap="square" lIns="0" tIns="0" rIns="36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t>SUPPLY CHAIN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t>FOR A PHARMA COMPANY</a:t>
              </a:r>
            </a:p>
          </p:txBody>
        </p:sp>
        <p:sp>
          <p:nvSpPr>
            <p:cNvPr id="11" name="Rectangle 39">
              <a:extLst>
                <a:ext uri="{FF2B5EF4-FFF2-40B4-BE49-F238E27FC236}">
                  <a16:creationId xmlns:a16="http://schemas.microsoft.com/office/drawing/2014/main" id="{27A1ECC2-858B-50DE-FA1F-C2EC65289B24}"/>
                </a:ext>
              </a:extLst>
            </p:cNvPr>
            <p:cNvSpPr/>
            <p:nvPr/>
          </p:nvSpPr>
          <p:spPr bwMode="auto">
            <a:xfrm>
              <a:off x="390095" y="3722103"/>
              <a:ext cx="1638516" cy="2333972"/>
            </a:xfrm>
            <a:prstGeom prst="rect">
              <a:avLst/>
            </a:prstGeom>
            <a:noFill/>
            <a:ln w="9525">
              <a:noFill/>
              <a:miter lim="800000"/>
              <a:headEnd/>
              <a:tailEnd/>
            </a:ln>
          </p:spPr>
          <p:txBody>
            <a:bodyPr wrap="square" lIns="0" tIns="0" rIns="0" bIns="0" rtlCol="0" anchor="t">
              <a:spAutoFit/>
            </a:bodyPr>
            <a:lstStyle/>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$200 Million</a:t>
              </a:r>
              <a:br>
                <a:rPr kumimoji="0" lang="en-US" sz="20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t>reduction in </a:t>
              </a:r>
              <a:b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t>working capital</a:t>
              </a: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br>
                <a:rPr kumimoji="0" lang="en-US" sz="14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br>
                <a:rPr kumimoji="0" lang="en-US" sz="14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9% </a:t>
              </a:r>
              <a:br>
                <a:rPr kumimoji="0" lang="en-US" sz="28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t>reduction in overall supply chain costs</a:t>
              </a:r>
              <a:br>
                <a:rPr kumimoji="0" lang="en-US" sz="14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br>
                <a:rPr kumimoji="0" lang="en-US" sz="20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5% </a:t>
              </a:r>
              <a:br>
                <a:rPr kumimoji="0" lang="en-US" sz="24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t>savings on </a:t>
              </a:r>
              <a:b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t>gross margin</a:t>
              </a: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endParaRPr>
            </a:p>
          </p:txBody>
        </p:sp>
        <p:pic>
          <p:nvPicPr>
            <p:cNvPr id="7" name="Picture 6" descr="A pile of blue and white pills&#10;&#10;Description automatically generated">
              <a:extLst>
                <a:ext uri="{FF2B5EF4-FFF2-40B4-BE49-F238E27FC236}">
                  <a16:creationId xmlns:a16="http://schemas.microsoft.com/office/drawing/2014/main" id="{96BCCE0F-1A15-67BD-496E-CD3D495E41D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04574" y="2273637"/>
              <a:ext cx="1845825" cy="1235840"/>
            </a:xfrm>
            <a:prstGeom prst="rect">
              <a:avLst/>
            </a:prstGeom>
          </p:spPr>
        </p:pic>
      </p:grpSp>
      <p:grpSp>
        <p:nvGrpSpPr>
          <p:cNvPr id="32" name="Group 31">
            <a:extLst>
              <a:ext uri="{FF2B5EF4-FFF2-40B4-BE49-F238E27FC236}">
                <a16:creationId xmlns:a16="http://schemas.microsoft.com/office/drawing/2014/main" id="{53A978C2-9199-AC17-97FB-410DB8950C44}"/>
              </a:ext>
            </a:extLst>
          </p:cNvPr>
          <p:cNvGrpSpPr/>
          <p:nvPr/>
        </p:nvGrpSpPr>
        <p:grpSpPr>
          <a:xfrm>
            <a:off x="4191064" y="881348"/>
            <a:ext cx="1851299" cy="5486402"/>
            <a:chOff x="6131802" y="881348"/>
            <a:chExt cx="1851299" cy="5486402"/>
          </a:xfrm>
        </p:grpSpPr>
        <p:sp>
          <p:nvSpPr>
            <p:cNvPr id="18" name="Round Same-side Corner of Rectangle 17">
              <a:extLst>
                <a:ext uri="{FF2B5EF4-FFF2-40B4-BE49-F238E27FC236}">
                  <a16:creationId xmlns:a16="http://schemas.microsoft.com/office/drawing/2014/main" id="{607C1B6B-9C58-0756-DE3E-46DF5B0F40BF}"/>
                </a:ext>
              </a:extLst>
            </p:cNvPr>
            <p:cNvSpPr/>
            <p:nvPr/>
          </p:nvSpPr>
          <p:spPr>
            <a:xfrm>
              <a:off x="6131802" y="881348"/>
              <a:ext cx="1844360" cy="1451843"/>
            </a:xfrm>
            <a:prstGeom prst="round2SameRect">
              <a:avLst>
                <a:gd name="adj1" fmla="val 7142"/>
                <a:gd name="adj2" fmla="val 0"/>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Helvetica"/>
                <a:ea typeface="+mn-ea"/>
                <a:cs typeface="+mn-cs"/>
              </a:endParaRPr>
            </a:p>
          </p:txBody>
        </p:sp>
        <p:sp>
          <p:nvSpPr>
            <p:cNvPr id="14" name="Rectangle 2">
              <a:extLst>
                <a:ext uri="{FF2B5EF4-FFF2-40B4-BE49-F238E27FC236}">
                  <a16:creationId xmlns:a16="http://schemas.microsoft.com/office/drawing/2014/main" id="{DB730647-35B8-016B-E6C0-C557EB4C34E7}"/>
                </a:ext>
              </a:extLst>
            </p:cNvPr>
            <p:cNvSpPr/>
            <p:nvPr/>
          </p:nvSpPr>
          <p:spPr>
            <a:xfrm>
              <a:off x="6132740" y="2610998"/>
              <a:ext cx="1850361" cy="3756752"/>
            </a:xfrm>
            <a:prstGeom prst="roundRect">
              <a:avLst>
                <a:gd name="adj" fmla="val 475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sp>
          <p:nvSpPr>
            <p:cNvPr id="23" name="Rectangle 62">
              <a:extLst>
                <a:ext uri="{FF2B5EF4-FFF2-40B4-BE49-F238E27FC236}">
                  <a16:creationId xmlns:a16="http://schemas.microsoft.com/office/drawing/2014/main" id="{54F6B0D0-5208-3E4D-8E34-4946EC83F0B3}"/>
                </a:ext>
              </a:extLst>
            </p:cNvPr>
            <p:cNvSpPr/>
            <p:nvPr/>
          </p:nvSpPr>
          <p:spPr>
            <a:xfrm>
              <a:off x="6276823" y="1107996"/>
              <a:ext cx="1580222" cy="738664"/>
            </a:xfrm>
            <a:prstGeom prst="rect">
              <a:avLst/>
            </a:prstGeom>
          </p:spPr>
          <p:txBody>
            <a:bodyPr wrap="square" lIns="0" tIns="0" rIns="36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t>SOURCE-TO-PAY SOFTWARE FOR </a:t>
              </a:r>
              <a:b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t>AN ENGINEERING COMPANY</a:t>
              </a:r>
            </a:p>
          </p:txBody>
        </p:sp>
        <p:sp>
          <p:nvSpPr>
            <p:cNvPr id="34" name="Rectangle 64">
              <a:extLst>
                <a:ext uri="{FF2B5EF4-FFF2-40B4-BE49-F238E27FC236}">
                  <a16:creationId xmlns:a16="http://schemas.microsoft.com/office/drawing/2014/main" id="{446BDB36-C152-5DD2-8CBE-878B26BDDF70}"/>
                </a:ext>
              </a:extLst>
            </p:cNvPr>
            <p:cNvSpPr/>
            <p:nvPr/>
          </p:nvSpPr>
          <p:spPr bwMode="auto">
            <a:xfrm>
              <a:off x="6249539" y="3722103"/>
              <a:ext cx="1607506" cy="2333972"/>
            </a:xfrm>
            <a:prstGeom prst="rect">
              <a:avLst/>
            </a:prstGeom>
            <a:noFill/>
            <a:ln w="9525">
              <a:noFill/>
              <a:miter lim="800000"/>
              <a:headEnd/>
              <a:tailEnd/>
            </a:ln>
          </p:spPr>
          <p:txBody>
            <a:bodyPr wrap="square" lIns="0" tIns="0" rIns="0" bIns="0" rtlCol="0" anchor="t">
              <a:spAutoFit/>
            </a:bodyPr>
            <a:lstStyle/>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$7 Billion </a:t>
              </a:r>
              <a:br>
                <a:rPr kumimoji="0" lang="en-US" sz="2000" b="1" i="0" u="none" strike="noStrike" kern="1200" cap="none" spc="0" normalizeH="0" baseline="0" noProof="0" dirty="0">
                  <a:ln>
                    <a:noFill/>
                  </a:ln>
                  <a:solidFill>
                    <a:prstClr val="black"/>
                  </a:solidFill>
                  <a:effectLst/>
                  <a:uLnTx/>
                  <a:uFillTx/>
                  <a:latin typeface="Helvetica"/>
                  <a:ea typeface="+mn-ea"/>
                  <a:cs typeface="Arial"/>
                </a:rPr>
              </a:br>
              <a:r>
                <a:rPr kumimoji="0" lang="en-US" sz="1200" b="1" i="0" u="none" strike="noStrike" kern="1200" cap="none" spc="0" normalizeH="0" baseline="0" noProof="0" dirty="0">
                  <a:ln>
                    <a:noFill/>
                  </a:ln>
                  <a:solidFill>
                    <a:prstClr val="black"/>
                  </a:solidFill>
                  <a:effectLst/>
                  <a:uLnTx/>
                  <a:uFillTx/>
                  <a:latin typeface="Helvetica"/>
                  <a:ea typeface="+mn-ea"/>
                  <a:cs typeface="Arial"/>
                </a:rPr>
                <a:t>of spend impacted</a:t>
              </a:r>
              <a:br>
                <a:rPr kumimoji="0" lang="en-US" sz="1400" b="1" i="0" u="none" strike="noStrike" kern="1200" cap="none" spc="0" normalizeH="0" baseline="0" noProof="0" dirty="0">
                  <a:ln>
                    <a:noFill/>
                  </a:ln>
                  <a:solidFill>
                    <a:prstClr val="black"/>
                  </a:solidFill>
                  <a:effectLst/>
                  <a:uLnTx/>
                  <a:uFillTx/>
                  <a:latin typeface="Helvetica"/>
                  <a:ea typeface="+mn-ea"/>
                  <a:cs typeface="Arial"/>
                </a:rPr>
              </a:br>
              <a:endParaRPr kumimoji="0" lang="en-US" sz="1400" b="1" i="0" u="none" strike="noStrike" kern="1200" cap="none" spc="0" normalizeH="0" baseline="0" noProof="0" dirty="0">
                <a:ln>
                  <a:noFill/>
                </a:ln>
                <a:solidFill>
                  <a:prstClr val="black"/>
                </a:solidFill>
                <a:effectLst/>
                <a:uLnTx/>
                <a:uFillTx/>
                <a:latin typeface="Helvetica"/>
                <a:ea typeface="+mn-ea"/>
                <a:cs typeface="Arial"/>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br>
                <a:rPr kumimoji="0" lang="en-US" sz="9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20% </a:t>
              </a:r>
              <a:br>
                <a:rPr kumimoji="0" lang="en-US" sz="2000" b="1" i="0" u="none" strike="noStrike" kern="1200" cap="none" spc="0" normalizeH="0" baseline="0" noProof="0" dirty="0">
                  <a:ln>
                    <a:noFill/>
                  </a:ln>
                  <a:solidFill>
                    <a:prstClr val="black"/>
                  </a:solidFill>
                  <a:effectLst/>
                  <a:uLnTx/>
                  <a:uFillTx/>
                  <a:latin typeface="Helvetica"/>
                  <a:ea typeface="+mn-ea"/>
                  <a:cs typeface="Arial"/>
                </a:rPr>
              </a:br>
              <a:r>
                <a:rPr kumimoji="0" lang="en-US" sz="1200" b="1" i="0" u="none" strike="noStrike" kern="1200" cap="none" spc="0" normalizeH="0" baseline="0" noProof="0" dirty="0">
                  <a:ln>
                    <a:noFill/>
                  </a:ln>
                  <a:solidFill>
                    <a:prstClr val="black"/>
                  </a:solidFill>
                  <a:effectLst/>
                  <a:uLnTx/>
                  <a:uFillTx/>
                  <a:latin typeface="Helvetica"/>
                  <a:ea typeface="+mn-ea"/>
                  <a:cs typeface="Arial"/>
                </a:rPr>
                <a:t>reduction in transaction cycle times</a:t>
              </a: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endParaRPr kumimoji="0" lang="en-US" sz="1400" b="1" i="0" u="none" strike="noStrike" kern="1200" cap="none" spc="0" normalizeH="0" baseline="0" noProof="0" dirty="0">
                <a:ln>
                  <a:noFill/>
                </a:ln>
                <a:solidFill>
                  <a:prstClr val="black"/>
                </a:solidFill>
                <a:effectLst/>
                <a:uLnTx/>
                <a:uFillTx/>
                <a:latin typeface="Helvetica"/>
                <a:ea typeface="+mn-ea"/>
                <a:cs typeface="Arial"/>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br>
                <a:rPr kumimoji="0" lang="en-US" sz="2000" b="1" i="0" u="none" strike="noStrike" kern="1200" cap="none" spc="0" normalizeH="0" baseline="0" noProof="0" dirty="0">
                  <a:ln>
                    <a:noFill/>
                  </a:ln>
                  <a:solidFill>
                    <a:prstClr val="black"/>
                  </a:solidFill>
                  <a:effectLst/>
                  <a:uLnTx/>
                  <a:uFillTx/>
                  <a:latin typeface="Helvetica"/>
                  <a:ea typeface="+mn-ea"/>
                  <a:cs typeface="Arial"/>
                </a:rPr>
              </a:b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7%</a:t>
              </a: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t>P&amp;L savings on </a:t>
              </a:r>
              <a:b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t>total spend </a:t>
              </a:r>
            </a:p>
          </p:txBody>
        </p:sp>
        <p:pic>
          <p:nvPicPr>
            <p:cNvPr id="9" name="Picture 8" descr="A person using a grinder&#10;&#10;Description automatically generated">
              <a:extLst>
                <a:ext uri="{FF2B5EF4-FFF2-40B4-BE49-F238E27FC236}">
                  <a16:creationId xmlns:a16="http://schemas.microsoft.com/office/drawing/2014/main" id="{3E561266-AE90-3A41-F0F3-A04B17E1AC5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32739" y="2273637"/>
              <a:ext cx="1850361" cy="1207693"/>
            </a:xfrm>
            <a:prstGeom prst="rect">
              <a:avLst/>
            </a:prstGeom>
          </p:spPr>
        </p:pic>
      </p:grpSp>
      <p:grpSp>
        <p:nvGrpSpPr>
          <p:cNvPr id="6" name="Group 5">
            <a:extLst>
              <a:ext uri="{FF2B5EF4-FFF2-40B4-BE49-F238E27FC236}">
                <a16:creationId xmlns:a16="http://schemas.microsoft.com/office/drawing/2014/main" id="{96D650C4-B92C-BF1E-5572-908CA15B4CA2}"/>
              </a:ext>
            </a:extLst>
          </p:cNvPr>
          <p:cNvGrpSpPr/>
          <p:nvPr/>
        </p:nvGrpSpPr>
        <p:grpSpPr>
          <a:xfrm>
            <a:off x="6128197" y="881348"/>
            <a:ext cx="2104212" cy="5486402"/>
            <a:chOff x="4188504" y="881348"/>
            <a:chExt cx="2104212" cy="5486402"/>
          </a:xfrm>
        </p:grpSpPr>
        <p:sp>
          <p:nvSpPr>
            <p:cNvPr id="16" name="Round Same-side Corner of Rectangle 15">
              <a:extLst>
                <a:ext uri="{FF2B5EF4-FFF2-40B4-BE49-F238E27FC236}">
                  <a16:creationId xmlns:a16="http://schemas.microsoft.com/office/drawing/2014/main" id="{48E60BA5-E7FE-F0D3-6987-2B286EB856D3}"/>
                </a:ext>
              </a:extLst>
            </p:cNvPr>
            <p:cNvSpPr/>
            <p:nvPr/>
          </p:nvSpPr>
          <p:spPr>
            <a:xfrm>
              <a:off x="4189880" y="881348"/>
              <a:ext cx="1844360" cy="1451843"/>
            </a:xfrm>
            <a:prstGeom prst="round2SameRect">
              <a:avLst>
                <a:gd name="adj1" fmla="val 7142"/>
                <a:gd name="adj2" fmla="val 0"/>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Helvetica"/>
                <a:ea typeface="+mn-ea"/>
                <a:cs typeface="+mn-cs"/>
              </a:endParaRPr>
            </a:p>
          </p:txBody>
        </p:sp>
        <p:sp>
          <p:nvSpPr>
            <p:cNvPr id="13" name="Rectangle 2">
              <a:extLst>
                <a:ext uri="{FF2B5EF4-FFF2-40B4-BE49-F238E27FC236}">
                  <a16:creationId xmlns:a16="http://schemas.microsoft.com/office/drawing/2014/main" id="{C86F522E-A91F-1969-8D45-F9A3109FF463}"/>
                </a:ext>
              </a:extLst>
            </p:cNvPr>
            <p:cNvSpPr/>
            <p:nvPr/>
          </p:nvSpPr>
          <p:spPr>
            <a:xfrm>
              <a:off x="4188506" y="2610998"/>
              <a:ext cx="1850361" cy="3756752"/>
            </a:xfrm>
            <a:prstGeom prst="roundRect">
              <a:avLst>
                <a:gd name="adj" fmla="val 475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sp>
          <p:nvSpPr>
            <p:cNvPr id="21" name="Rectangle 51">
              <a:extLst>
                <a:ext uri="{FF2B5EF4-FFF2-40B4-BE49-F238E27FC236}">
                  <a16:creationId xmlns:a16="http://schemas.microsoft.com/office/drawing/2014/main" id="{60938647-3749-4E7D-D80A-C7CC7D6B375B}"/>
                </a:ext>
              </a:extLst>
            </p:cNvPr>
            <p:cNvSpPr/>
            <p:nvPr/>
          </p:nvSpPr>
          <p:spPr>
            <a:xfrm>
              <a:off x="4291592" y="1104952"/>
              <a:ext cx="2001124" cy="738664"/>
            </a:xfrm>
            <a:prstGeom prst="rect">
              <a:avLst/>
            </a:prstGeom>
          </p:spPr>
          <p:txBody>
            <a:bodyPr wrap="square" lIns="0" tIns="0" rIns="36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t>SUPPLY CHAIN </a:t>
              </a:r>
              <a:b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t>PLANNING &amp; COLLABORATION </a:t>
              </a:r>
              <a:b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t>FOR MANUFACTURER</a:t>
              </a:r>
            </a:p>
          </p:txBody>
        </p:sp>
        <p:sp>
          <p:nvSpPr>
            <p:cNvPr id="31" name="Rectangle 53">
              <a:extLst>
                <a:ext uri="{FF2B5EF4-FFF2-40B4-BE49-F238E27FC236}">
                  <a16:creationId xmlns:a16="http://schemas.microsoft.com/office/drawing/2014/main" id="{0AA3DC73-E6FA-11CC-18CD-4E7B78FF4957}"/>
                </a:ext>
              </a:extLst>
            </p:cNvPr>
            <p:cNvSpPr/>
            <p:nvPr/>
          </p:nvSpPr>
          <p:spPr bwMode="auto">
            <a:xfrm>
              <a:off x="4301244" y="3722103"/>
              <a:ext cx="1669453" cy="1974900"/>
            </a:xfrm>
            <a:prstGeom prst="rect">
              <a:avLst/>
            </a:prstGeom>
            <a:noFill/>
            <a:ln w="9525">
              <a:noFill/>
              <a:miter lim="800000"/>
              <a:headEnd/>
              <a:tailEnd/>
            </a:ln>
          </p:spPr>
          <p:txBody>
            <a:bodyPr wrap="square" lIns="0" tIns="0" rIns="0" bIns="0" rtlCol="0" anchor="t">
              <a:spAutoFit/>
            </a:bodyPr>
            <a:lstStyle/>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30% </a:t>
              </a:r>
              <a:br>
                <a:rPr kumimoji="0" lang="en-US" sz="2000" b="1"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reduction in time taken to resolve supplier issues</a:t>
              </a: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endParaRPr kumimoji="0" lang="en-US" sz="20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endParaRPr kumimoji="0" lang="en-US" sz="20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4% </a:t>
              </a:r>
              <a:br>
                <a:rPr kumimoji="0" lang="en-US" sz="2000" b="1"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increase in revenue with timely and accurate delivery </a:t>
              </a:r>
              <a:b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of orders</a:t>
              </a: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pic>
          <p:nvPicPr>
            <p:cNvPr id="17" name="Picture 16" descr="A group of robotic arms in a factory&#10;&#10;Description automatically generated">
              <a:extLst>
                <a:ext uri="{FF2B5EF4-FFF2-40B4-BE49-F238E27FC236}">
                  <a16:creationId xmlns:a16="http://schemas.microsoft.com/office/drawing/2014/main" id="{260BFBFE-BC9E-E0EA-28A3-26DD7917DED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88504" y="2254525"/>
              <a:ext cx="1850361" cy="1226806"/>
            </a:xfrm>
            <a:prstGeom prst="rect">
              <a:avLst/>
            </a:prstGeom>
          </p:spPr>
        </p:pic>
      </p:grpSp>
      <p:grpSp>
        <p:nvGrpSpPr>
          <p:cNvPr id="37" name="Group 36">
            <a:extLst>
              <a:ext uri="{FF2B5EF4-FFF2-40B4-BE49-F238E27FC236}">
                <a16:creationId xmlns:a16="http://schemas.microsoft.com/office/drawing/2014/main" id="{18C636E8-B5BA-AD91-2F31-A889091D03AF}"/>
              </a:ext>
            </a:extLst>
          </p:cNvPr>
          <p:cNvGrpSpPr/>
          <p:nvPr/>
        </p:nvGrpSpPr>
        <p:grpSpPr>
          <a:xfrm>
            <a:off x="8076972" y="881348"/>
            <a:ext cx="1850539" cy="5486402"/>
            <a:chOff x="8076972" y="881348"/>
            <a:chExt cx="1850539" cy="5486402"/>
          </a:xfrm>
        </p:grpSpPr>
        <p:sp>
          <p:nvSpPr>
            <p:cNvPr id="25" name="Round Same-side Corner of Rectangle 24">
              <a:extLst>
                <a:ext uri="{FF2B5EF4-FFF2-40B4-BE49-F238E27FC236}">
                  <a16:creationId xmlns:a16="http://schemas.microsoft.com/office/drawing/2014/main" id="{CBC25F25-BC82-A80A-A7CA-5DC2F3BA8FA2}"/>
                </a:ext>
              </a:extLst>
            </p:cNvPr>
            <p:cNvSpPr/>
            <p:nvPr/>
          </p:nvSpPr>
          <p:spPr>
            <a:xfrm>
              <a:off x="8083151" y="881348"/>
              <a:ext cx="1844360" cy="1451843"/>
            </a:xfrm>
            <a:prstGeom prst="round2SameRect">
              <a:avLst>
                <a:gd name="adj1" fmla="val 7142"/>
                <a:gd name="adj2" fmla="val 0"/>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Helvetica"/>
                <a:ea typeface="+mn-ea"/>
                <a:cs typeface="+mn-cs"/>
              </a:endParaRPr>
            </a:p>
          </p:txBody>
        </p:sp>
        <p:sp>
          <p:nvSpPr>
            <p:cNvPr id="15" name="Rectangle 2">
              <a:extLst>
                <a:ext uri="{FF2B5EF4-FFF2-40B4-BE49-F238E27FC236}">
                  <a16:creationId xmlns:a16="http://schemas.microsoft.com/office/drawing/2014/main" id="{C1D105CE-FAF7-C2C0-2917-F86793E63CCE}"/>
                </a:ext>
              </a:extLst>
            </p:cNvPr>
            <p:cNvSpPr/>
            <p:nvPr/>
          </p:nvSpPr>
          <p:spPr>
            <a:xfrm>
              <a:off x="8076974" y="2610998"/>
              <a:ext cx="1850361" cy="3756752"/>
            </a:xfrm>
            <a:prstGeom prst="roundRect">
              <a:avLst>
                <a:gd name="adj" fmla="val 475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sp>
          <p:nvSpPr>
            <p:cNvPr id="24" name="Rectangle 65">
              <a:extLst>
                <a:ext uri="{FF2B5EF4-FFF2-40B4-BE49-F238E27FC236}">
                  <a16:creationId xmlns:a16="http://schemas.microsoft.com/office/drawing/2014/main" id="{83B199BB-8FB9-455B-8119-3655E2BFA12C}"/>
                </a:ext>
              </a:extLst>
            </p:cNvPr>
            <p:cNvSpPr/>
            <p:nvPr/>
          </p:nvSpPr>
          <p:spPr>
            <a:xfrm>
              <a:off x="8243392" y="1115269"/>
              <a:ext cx="1539489" cy="738664"/>
            </a:xfrm>
            <a:prstGeom prst="rect">
              <a:avLst/>
            </a:prstGeom>
          </p:spPr>
          <p:txBody>
            <a:bodyPr wrap="square" lIns="0" tIns="0" rIns="3600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a:ea typeface="+mn-ea"/>
                  <a:cs typeface="Arial"/>
                </a:rPr>
                <a:t>DIRECT (RAW) MATERIALS SOURCING FOR A CPG COMPANY</a:t>
              </a:r>
            </a:p>
          </p:txBody>
        </p:sp>
        <p:sp>
          <p:nvSpPr>
            <p:cNvPr id="35" name="Rectangle 67">
              <a:extLst>
                <a:ext uri="{FF2B5EF4-FFF2-40B4-BE49-F238E27FC236}">
                  <a16:creationId xmlns:a16="http://schemas.microsoft.com/office/drawing/2014/main" id="{81010458-2A1C-18DB-E9B4-441AC43FA295}"/>
                </a:ext>
              </a:extLst>
            </p:cNvPr>
            <p:cNvSpPr/>
            <p:nvPr/>
          </p:nvSpPr>
          <p:spPr bwMode="auto">
            <a:xfrm>
              <a:off x="8202798" y="3722103"/>
              <a:ext cx="1620679" cy="1615827"/>
            </a:xfrm>
            <a:prstGeom prst="rect">
              <a:avLst/>
            </a:prstGeom>
            <a:noFill/>
            <a:ln w="9525">
              <a:noFill/>
              <a:miter lim="800000"/>
              <a:headEnd/>
              <a:tailEnd/>
            </a:ln>
          </p:spPr>
          <p:txBody>
            <a:bodyPr wrap="square" lIns="0" tIns="0" rIns="0" bIns="0" rtlCol="0" anchor="t">
              <a:spAutoFit/>
            </a:bodyPr>
            <a:lstStyle/>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$300 Million </a:t>
              </a:r>
              <a:br>
                <a:rPr kumimoji="0" lang="en-US" sz="20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in savings on direct spend over a period of three years</a:t>
              </a: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endParaRPr kumimoji="0" lang="en-IN"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endParaRPr kumimoji="0" lang="en-US" sz="20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20%</a:t>
              </a:r>
              <a:br>
                <a:rPr kumimoji="0" lang="en-US" sz="2000" b="1" i="0" u="none" strike="noStrike" kern="1200" cap="none" spc="0" normalizeH="0" baseline="0" noProof="0" dirty="0">
                  <a:ln>
                    <a:noFill/>
                  </a:ln>
                  <a:solidFill>
                    <a:prstClr val="black"/>
                  </a:solidFill>
                  <a:effectLst/>
                  <a:uLnTx/>
                  <a:uFillTx/>
                  <a:latin typeface="Helvetica" pitchFamily="2" charset="0"/>
                  <a:ea typeface="+mn-ea"/>
                  <a:cs typeface="Arial" panose="020B0604020202020204" pitchFamily="34" charset="0"/>
                </a:rPr>
              </a:b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savings on a key spend category </a:t>
              </a: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p:txBody>
        </p:sp>
        <p:pic>
          <p:nvPicPr>
            <p:cNvPr id="20" name="Picture 19" descr="A group of food products on a table&#10;&#10;Description automatically generated">
              <a:extLst>
                <a:ext uri="{FF2B5EF4-FFF2-40B4-BE49-F238E27FC236}">
                  <a16:creationId xmlns:a16="http://schemas.microsoft.com/office/drawing/2014/main" id="{26B9C659-C2EE-A107-C76C-C0D3DAA6D27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076972" y="2250870"/>
              <a:ext cx="1848079" cy="1233534"/>
            </a:xfrm>
            <a:prstGeom prst="rect">
              <a:avLst/>
            </a:prstGeom>
          </p:spPr>
        </p:pic>
      </p:grpSp>
      <p:grpSp>
        <p:nvGrpSpPr>
          <p:cNvPr id="38" name="Group 37">
            <a:extLst>
              <a:ext uri="{FF2B5EF4-FFF2-40B4-BE49-F238E27FC236}">
                <a16:creationId xmlns:a16="http://schemas.microsoft.com/office/drawing/2014/main" id="{0C27558C-5ACC-EF85-B488-75F6DD3D2782}"/>
              </a:ext>
            </a:extLst>
          </p:cNvPr>
          <p:cNvGrpSpPr/>
          <p:nvPr/>
        </p:nvGrpSpPr>
        <p:grpSpPr>
          <a:xfrm>
            <a:off x="10015646" y="881348"/>
            <a:ext cx="1855922" cy="5486401"/>
            <a:chOff x="10015646" y="881348"/>
            <a:chExt cx="1855922" cy="5486401"/>
          </a:xfrm>
        </p:grpSpPr>
        <p:sp>
          <p:nvSpPr>
            <p:cNvPr id="27" name="Round Same-side Corner of Rectangle 26">
              <a:extLst>
                <a:ext uri="{FF2B5EF4-FFF2-40B4-BE49-F238E27FC236}">
                  <a16:creationId xmlns:a16="http://schemas.microsoft.com/office/drawing/2014/main" id="{D9701E84-376E-B462-B222-DF56F6F292A7}"/>
                </a:ext>
              </a:extLst>
            </p:cNvPr>
            <p:cNvSpPr/>
            <p:nvPr/>
          </p:nvSpPr>
          <p:spPr>
            <a:xfrm>
              <a:off x="10015646" y="881348"/>
              <a:ext cx="1844360" cy="1451843"/>
            </a:xfrm>
            <a:prstGeom prst="round2SameRect">
              <a:avLst>
                <a:gd name="adj1" fmla="val 7142"/>
                <a:gd name="adj2" fmla="val 0"/>
              </a:avLst>
            </a:prstGeom>
            <a:gradFill flip="none" rotWithShape="1">
              <a:gsLst>
                <a:gs pos="0">
                  <a:schemeClr val="accent5">
                    <a:lumMod val="50000"/>
                  </a:schemeClr>
                </a:gs>
                <a:gs pos="98000">
                  <a:srgbClr val="861CA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Helvetica"/>
                <a:ea typeface="+mn-ea"/>
                <a:cs typeface="+mn-cs"/>
              </a:endParaRPr>
            </a:p>
          </p:txBody>
        </p:sp>
        <p:sp>
          <p:nvSpPr>
            <p:cNvPr id="19" name="Rectangle 2">
              <a:extLst>
                <a:ext uri="{FF2B5EF4-FFF2-40B4-BE49-F238E27FC236}">
                  <a16:creationId xmlns:a16="http://schemas.microsoft.com/office/drawing/2014/main" id="{05BBB288-57B1-CD12-7C4E-F5E81F42CBAB}"/>
                </a:ext>
              </a:extLst>
            </p:cNvPr>
            <p:cNvSpPr/>
            <p:nvPr/>
          </p:nvSpPr>
          <p:spPr>
            <a:xfrm>
              <a:off x="10021207" y="2610996"/>
              <a:ext cx="1850361" cy="3756753"/>
            </a:xfrm>
            <a:prstGeom prst="roundRect">
              <a:avLst>
                <a:gd name="adj" fmla="val 475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a:ea typeface="+mn-ea"/>
                <a:cs typeface="+mn-cs"/>
              </a:endParaRPr>
            </a:p>
          </p:txBody>
        </p:sp>
        <p:sp>
          <p:nvSpPr>
            <p:cNvPr id="28" name="Rectangle 55">
              <a:extLst>
                <a:ext uri="{FF2B5EF4-FFF2-40B4-BE49-F238E27FC236}">
                  <a16:creationId xmlns:a16="http://schemas.microsoft.com/office/drawing/2014/main" id="{9B8D1997-C227-FDA2-B5DD-33A8020726F9}"/>
                </a:ext>
              </a:extLst>
            </p:cNvPr>
            <p:cNvSpPr/>
            <p:nvPr/>
          </p:nvSpPr>
          <p:spPr>
            <a:xfrm>
              <a:off x="10122933" y="1115269"/>
              <a:ext cx="1646907" cy="738664"/>
            </a:xfrm>
            <a:prstGeom prst="rect">
              <a:avLst/>
            </a:prstGeom>
          </p:spPr>
          <p:txBody>
            <a:bodyPr wrap="square" lIns="0" tIns="0" rIns="36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 pitchFamily="2" charset="0"/>
                  <a:ea typeface="+mn-ea"/>
                  <a:cs typeface="Arial" panose="020B0604020202020204" pitchFamily="34" charset="0"/>
                </a:rPr>
                <a:t>SCOPE 3 EMISSIONS REDUCTION FOR A GLOBAL MANUFACTURER</a:t>
              </a:r>
            </a:p>
          </p:txBody>
        </p:sp>
        <p:sp>
          <p:nvSpPr>
            <p:cNvPr id="36" name="Rectangle 57">
              <a:extLst>
                <a:ext uri="{FF2B5EF4-FFF2-40B4-BE49-F238E27FC236}">
                  <a16:creationId xmlns:a16="http://schemas.microsoft.com/office/drawing/2014/main" id="{874168EF-DBB3-351D-F0EA-CC6D74E757CC}"/>
                </a:ext>
              </a:extLst>
            </p:cNvPr>
            <p:cNvSpPr/>
            <p:nvPr/>
          </p:nvSpPr>
          <p:spPr bwMode="auto">
            <a:xfrm>
              <a:off x="10189275" y="3722103"/>
              <a:ext cx="1492770" cy="1795363"/>
            </a:xfrm>
            <a:prstGeom prst="rect">
              <a:avLst/>
            </a:prstGeom>
            <a:noFill/>
            <a:ln w="9525">
              <a:noFill/>
              <a:miter lim="800000"/>
              <a:headEnd/>
              <a:tailEnd/>
            </a:ln>
          </p:spPr>
          <p:txBody>
            <a:bodyPr wrap="square" lIns="0" tIns="0" rIns="0" bIns="0" rtlCol="0" anchor="t">
              <a:spAutoFit/>
            </a:bodyPr>
            <a:lstStyle/>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36%</a:t>
              </a: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lang="en-US" sz="1200" b="1" dirty="0">
                  <a:solidFill>
                    <a:prstClr val="black"/>
                  </a:solidFill>
                  <a:latin typeface="Helvetica" pitchFamily="2" charset="0"/>
                </a:rPr>
                <a:t>r</a:t>
              </a:r>
              <a:r>
                <a:rPr kumimoji="0" lang="en-US" sz="1200" b="1" i="0" u="none" strike="noStrike" kern="1200" cap="none" spc="0" normalizeH="0" baseline="0" noProof="0" dirty="0" err="1">
                  <a:ln>
                    <a:noFill/>
                  </a:ln>
                  <a:solidFill>
                    <a:prstClr val="black"/>
                  </a:solidFill>
                  <a:effectLst/>
                  <a:uLnTx/>
                  <a:uFillTx/>
                  <a:latin typeface="Helvetica" pitchFamily="2" charset="0"/>
                  <a:ea typeface="+mn-ea"/>
                  <a:cs typeface="+mn-cs"/>
                </a:rPr>
                <a:t>eduction</a:t>
              </a: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 in overall logistics-driven emissions</a:t>
              </a:r>
              <a:br>
                <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rPr>
              </a:br>
              <a:endParaRPr kumimoji="0" lang="en-US" sz="14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endParaRPr kumimoji="0" lang="en-US" sz="900" b="1"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kumimoji="0" lang="en-US" sz="2000" b="1" i="0" u="none" strike="noStrike" kern="1200" cap="none" spc="0" normalizeH="0" baseline="0" noProof="0" dirty="0">
                  <a:ln>
                    <a:noFill/>
                  </a:ln>
                  <a:solidFill>
                    <a:srgbClr val="7030A0"/>
                  </a:solidFill>
                  <a:effectLst/>
                  <a:uLnTx/>
                  <a:uFillTx/>
                  <a:latin typeface="Helvetica" pitchFamily="2" charset="0"/>
                  <a:ea typeface="+mn-ea"/>
                  <a:cs typeface="+mn-cs"/>
                </a:rPr>
                <a:t>14%</a:t>
              </a:r>
              <a:endParaRPr kumimoji="0" lang="en-US" sz="900" b="1" i="0" u="none" strike="noStrike" kern="1200" cap="none" spc="0" normalizeH="0" baseline="0" noProof="0" dirty="0">
                <a:ln>
                  <a:noFill/>
                </a:ln>
                <a:solidFill>
                  <a:srgbClr val="7030A0"/>
                </a:solidFill>
                <a:effectLst/>
                <a:uLnTx/>
                <a:uFillTx/>
                <a:latin typeface="Helvetica" pitchFamily="2" charset="0"/>
                <a:ea typeface="+mn-ea"/>
                <a:cs typeface="+mn-cs"/>
              </a:endParaRPr>
            </a:p>
            <a:p>
              <a:pPr marL="0" marR="0" lvl="0" indent="0" algn="l" defTabSz="914400" rtl="0" eaLnBrk="1" fontAlgn="auto" latinLnBrk="0" hangingPunct="1">
                <a:lnSpc>
                  <a:spcPts val="1400"/>
                </a:lnSpc>
                <a:spcBef>
                  <a:spcPts val="0"/>
                </a:spcBef>
                <a:spcAft>
                  <a:spcPts val="0"/>
                </a:spcAft>
                <a:buClr>
                  <a:prstClr val="black"/>
                </a:buClr>
                <a:buSzTx/>
                <a:buFontTx/>
                <a:buNone/>
                <a:tabLst/>
                <a:defRPr/>
              </a:pPr>
              <a:r>
                <a:rPr lang="en-US" sz="1200" b="1" dirty="0">
                  <a:solidFill>
                    <a:prstClr val="black"/>
                  </a:solidFill>
                  <a:latin typeface="Helvetica" pitchFamily="2" charset="0"/>
                </a:rPr>
                <a:t>t</a:t>
              </a:r>
              <a:r>
                <a:rPr kumimoji="0" lang="en-US" sz="1200" b="1" i="0" u="none" strike="noStrike" kern="1200" cap="none" spc="0" normalizeH="0" baseline="0" noProof="0" dirty="0" err="1">
                  <a:ln>
                    <a:noFill/>
                  </a:ln>
                  <a:solidFill>
                    <a:prstClr val="black"/>
                  </a:solidFill>
                  <a:effectLst/>
                  <a:uLnTx/>
                  <a:uFillTx/>
                  <a:latin typeface="Helvetica" pitchFamily="2" charset="0"/>
                  <a:ea typeface="+mn-ea"/>
                  <a:cs typeface="+mn-cs"/>
                </a:rPr>
                <a:t>otal</a:t>
              </a:r>
              <a:r>
                <a:rPr kumimoji="0" lang="en-US" sz="1200" b="1" i="0" u="none" strike="noStrike" kern="1200" cap="none" spc="0" normalizeH="0" baseline="0" noProof="0" dirty="0">
                  <a:ln>
                    <a:noFill/>
                  </a:ln>
                  <a:solidFill>
                    <a:prstClr val="black"/>
                  </a:solidFill>
                  <a:effectLst/>
                  <a:uLnTx/>
                  <a:uFillTx/>
                  <a:latin typeface="Helvetica" pitchFamily="2" charset="0"/>
                  <a:ea typeface="+mn-ea"/>
                  <a:cs typeface="+mn-cs"/>
                </a:rPr>
                <a:t> value of ownership (TVO) cost reduction</a:t>
              </a:r>
            </a:p>
          </p:txBody>
        </p:sp>
        <p:pic>
          <p:nvPicPr>
            <p:cNvPr id="26" name="Picture 25" descr="Robots spraying a car body&#10;&#10;Description automatically generated">
              <a:extLst>
                <a:ext uri="{FF2B5EF4-FFF2-40B4-BE49-F238E27FC236}">
                  <a16:creationId xmlns:a16="http://schemas.microsoft.com/office/drawing/2014/main" id="{C056CF63-0A40-773A-44A0-8C2454A9057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018923" y="2248353"/>
              <a:ext cx="1848080" cy="1233534"/>
            </a:xfrm>
            <a:prstGeom prst="rect">
              <a:avLst/>
            </a:prstGeom>
          </p:spPr>
        </p:pic>
      </p:grpSp>
    </p:spTree>
    <p:extLst>
      <p:ext uri="{BB962C8B-B14F-4D97-AF65-F5344CB8AC3E}">
        <p14:creationId xmlns:p14="http://schemas.microsoft.com/office/powerpoint/2010/main" val="10610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FFBE6-7F09-0A09-E8EA-05D80F610CCD}"/>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5FE6C079-AD6D-E166-1449-C504193EA8CF}"/>
              </a:ext>
            </a:extLst>
          </p:cNvPr>
          <p:cNvGrpSpPr/>
          <p:nvPr/>
        </p:nvGrpSpPr>
        <p:grpSpPr>
          <a:xfrm>
            <a:off x="5559294" y="3550920"/>
            <a:ext cx="2684476" cy="2692865"/>
            <a:chOff x="998290" y="3615655"/>
            <a:chExt cx="2684476" cy="2692865"/>
          </a:xfrm>
        </p:grpSpPr>
        <p:sp>
          <p:nvSpPr>
            <p:cNvPr id="23" name="Rectangle 22">
              <a:extLst>
                <a:ext uri="{FF2B5EF4-FFF2-40B4-BE49-F238E27FC236}">
                  <a16:creationId xmlns:a16="http://schemas.microsoft.com/office/drawing/2014/main" id="{8BC34216-5843-0A40-6A88-41EE329E0975}"/>
                </a:ext>
              </a:extLst>
            </p:cNvPr>
            <p:cNvSpPr/>
            <p:nvPr/>
          </p:nvSpPr>
          <p:spPr>
            <a:xfrm>
              <a:off x="998290" y="3615655"/>
              <a:ext cx="2684476" cy="2692865"/>
            </a:xfrm>
            <a:prstGeom prst="rect">
              <a:avLst/>
            </a:prstGeom>
            <a:noFill/>
            <a:ln w="6350">
              <a:solidFill>
                <a:schemeClr val="bg1">
                  <a:lumMod val="8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8E35D1B-97B5-AC03-76D7-FD9BB9774B35}"/>
                </a:ext>
              </a:extLst>
            </p:cNvPr>
            <p:cNvSpPr/>
            <p:nvPr/>
          </p:nvSpPr>
          <p:spPr>
            <a:xfrm>
              <a:off x="1035643" y="4994908"/>
              <a:ext cx="1272208" cy="127220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92E3A4-9447-B102-034A-EC30DFE0C2B7}"/>
                </a:ext>
              </a:extLst>
            </p:cNvPr>
            <p:cNvSpPr/>
            <p:nvPr/>
          </p:nvSpPr>
          <p:spPr>
            <a:xfrm rot="5400000">
              <a:off x="1035643" y="3662720"/>
              <a:ext cx="1272208" cy="127220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C88399-033E-9FD1-14F5-DFE97E579600}"/>
                </a:ext>
              </a:extLst>
            </p:cNvPr>
            <p:cNvSpPr/>
            <p:nvPr/>
          </p:nvSpPr>
          <p:spPr>
            <a:xfrm rot="5400000">
              <a:off x="2375534" y="4994908"/>
              <a:ext cx="1272208" cy="127220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47BA166-4EC5-E20B-0586-9AF0E2233DC5}"/>
                </a:ext>
              </a:extLst>
            </p:cNvPr>
            <p:cNvSpPr/>
            <p:nvPr/>
          </p:nvSpPr>
          <p:spPr>
            <a:xfrm rot="5400000">
              <a:off x="2373687" y="3662720"/>
              <a:ext cx="1272208" cy="1272208"/>
            </a:xfrm>
            <a:prstGeom prst="rect">
              <a:avLst/>
            </a:prstGeom>
            <a:gradFill flip="none" rotWithShape="1">
              <a:gsLst>
                <a:gs pos="0">
                  <a:srgbClr val="B317A7"/>
                </a:gs>
                <a:gs pos="100000">
                  <a:srgbClr val="7030A0">
                    <a:lumMod val="5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B050E0B1-AA26-0680-2793-D87239356F2C}"/>
              </a:ext>
            </a:extLst>
          </p:cNvPr>
          <p:cNvSpPr>
            <a:spLocks noGrp="1"/>
          </p:cNvSpPr>
          <p:nvPr>
            <p:ph type="title"/>
          </p:nvPr>
        </p:nvSpPr>
        <p:spPr/>
        <p:txBody>
          <a:bodyPr/>
          <a:lstStyle/>
          <a:p>
            <a:r>
              <a:rPr lang="en-US"/>
              <a:t>WHAT ANALYSTS SAY</a:t>
            </a:r>
            <a:endParaRPr lang="es-MX"/>
          </a:p>
        </p:txBody>
      </p:sp>
      <p:sp>
        <p:nvSpPr>
          <p:cNvPr id="4" name="CuadroTexto 3">
            <a:extLst>
              <a:ext uri="{FF2B5EF4-FFF2-40B4-BE49-F238E27FC236}">
                <a16:creationId xmlns:a16="http://schemas.microsoft.com/office/drawing/2014/main" id="{EE0E357B-B775-ADA1-266D-65C8819F5978}"/>
              </a:ext>
            </a:extLst>
          </p:cNvPr>
          <p:cNvSpPr txBox="1"/>
          <p:nvPr/>
        </p:nvSpPr>
        <p:spPr>
          <a:xfrm>
            <a:off x="503707" y="1889800"/>
            <a:ext cx="4208739" cy="3293209"/>
          </a:xfrm>
          <a:prstGeom prst="rect">
            <a:avLst/>
          </a:prstGeom>
          <a:noFill/>
        </p:spPr>
        <p:txBody>
          <a:bodyPr wrap="square" lIns="91440" tIns="45720" rIns="91440" bIns="45720" anchor="t">
            <a:spAutoFit/>
          </a:bodyPr>
          <a:lstStyle/>
          <a:p>
            <a:r>
              <a:rPr lang="en-US" sz="2400" b="1" dirty="0"/>
              <a:t>LEADING INDUSTRY ANALYSTS AND RESEARCH FIRMS CONSISTENTLY RANK GEP</a:t>
            </a:r>
            <a:r>
              <a:rPr lang="en-US" sz="2400" dirty="0"/>
              <a:t> </a:t>
            </a:r>
            <a:r>
              <a:rPr lang="en-US" sz="2800" b="1" dirty="0">
                <a:solidFill>
                  <a:srgbClr val="331A92"/>
                </a:solidFill>
                <a:latin typeface="Arial Black" panose="020B0604020202020204" pitchFamily="34" charset="0"/>
                <a:cs typeface="Arial Black" panose="020B0604020202020204" pitchFamily="34" charset="0"/>
              </a:rPr>
              <a:t>AS A</a:t>
            </a:r>
            <a:r>
              <a:rPr lang="en-US" sz="2800" b="1" dirty="0">
                <a:latin typeface="Arial Black" panose="020B0604020202020204" pitchFamily="34" charset="0"/>
                <a:cs typeface="Arial Black" panose="020B0604020202020204" pitchFamily="34" charset="0"/>
              </a:rPr>
              <a:t> </a:t>
            </a:r>
            <a:r>
              <a:rPr lang="en-US" sz="2800" b="1" dirty="0">
                <a:solidFill>
                  <a:srgbClr val="331A92"/>
                </a:solidFill>
                <a:latin typeface="Arial Black" panose="020B0604020202020204" pitchFamily="34" charset="0"/>
                <a:cs typeface="Arial Black" panose="020B0604020202020204" pitchFamily="34" charset="0"/>
              </a:rPr>
              <a:t>LEADER IN PROCUREMENT AND SUPPLY CHAIN SOLUTIONS</a:t>
            </a:r>
            <a:endParaRPr lang="en-US" sz="2400" b="1" dirty="0">
              <a:solidFill>
                <a:srgbClr val="331A92"/>
              </a:solidFill>
              <a:latin typeface="Arial Black" panose="020B0604020202020204" pitchFamily="34" charset="0"/>
              <a:cs typeface="Arial Black" panose="020B0604020202020204" pitchFamily="34" charset="0"/>
            </a:endParaRPr>
          </a:p>
        </p:txBody>
      </p:sp>
      <p:grpSp>
        <p:nvGrpSpPr>
          <p:cNvPr id="24" name="Group 23">
            <a:extLst>
              <a:ext uri="{FF2B5EF4-FFF2-40B4-BE49-F238E27FC236}">
                <a16:creationId xmlns:a16="http://schemas.microsoft.com/office/drawing/2014/main" id="{6BDD163C-310E-07A7-16C5-F433AEEDF66E}"/>
              </a:ext>
            </a:extLst>
          </p:cNvPr>
          <p:cNvGrpSpPr/>
          <p:nvPr/>
        </p:nvGrpSpPr>
        <p:grpSpPr>
          <a:xfrm>
            <a:off x="6934691" y="2099461"/>
            <a:ext cx="2782956" cy="2782956"/>
            <a:chOff x="2375534" y="2151972"/>
            <a:chExt cx="2782956" cy="2782956"/>
          </a:xfrm>
        </p:grpSpPr>
        <p:sp>
          <p:nvSpPr>
            <p:cNvPr id="7" name="Teardrop 6">
              <a:extLst>
                <a:ext uri="{FF2B5EF4-FFF2-40B4-BE49-F238E27FC236}">
                  <a16:creationId xmlns:a16="http://schemas.microsoft.com/office/drawing/2014/main" id="{F7F9932C-0D98-D203-E12D-BB2C242E13F5}"/>
                </a:ext>
              </a:extLst>
            </p:cNvPr>
            <p:cNvSpPr/>
            <p:nvPr/>
          </p:nvSpPr>
          <p:spPr>
            <a:xfrm rot="10800000">
              <a:off x="2375534" y="2151972"/>
              <a:ext cx="2782956" cy="2782956"/>
            </a:xfrm>
            <a:prstGeom prst="teardrop">
              <a:avLst/>
            </a:prstGeom>
            <a:gradFill>
              <a:gsLst>
                <a:gs pos="0">
                  <a:srgbClr val="B317A7"/>
                </a:gs>
                <a:gs pos="100000">
                  <a:srgbClr val="7030A0">
                    <a:lumMod val="55000"/>
                  </a:srgb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7C4E2740-7868-2EA1-37F3-1958820E9F16}"/>
                </a:ext>
              </a:extLst>
            </p:cNvPr>
            <p:cNvGrpSpPr/>
            <p:nvPr/>
          </p:nvGrpSpPr>
          <p:grpSpPr>
            <a:xfrm>
              <a:off x="2566418" y="3052877"/>
              <a:ext cx="2401186" cy="1219686"/>
              <a:chOff x="2717699" y="2892961"/>
              <a:chExt cx="2401186" cy="1219686"/>
            </a:xfrm>
          </p:grpSpPr>
          <p:sp>
            <p:nvSpPr>
              <p:cNvPr id="8" name="TextBox 7">
                <a:extLst>
                  <a:ext uri="{FF2B5EF4-FFF2-40B4-BE49-F238E27FC236}">
                    <a16:creationId xmlns:a16="http://schemas.microsoft.com/office/drawing/2014/main" id="{0F4267EF-A764-A1F2-22CE-41C1E562E93C}"/>
                  </a:ext>
                </a:extLst>
              </p:cNvPr>
              <p:cNvSpPr txBox="1"/>
              <p:nvPr/>
            </p:nvSpPr>
            <p:spPr>
              <a:xfrm>
                <a:off x="2775628" y="3485950"/>
                <a:ext cx="2285329" cy="415498"/>
              </a:xfrm>
              <a:prstGeom prst="rect">
                <a:avLst/>
              </a:prstGeom>
              <a:noFill/>
            </p:spPr>
            <p:txBody>
              <a:bodyPr wrap="square" lIns="91440" tIns="45720" rIns="91440" bIns="45720" rtlCol="0" anchor="t">
                <a:spAutoFit/>
              </a:bodyPr>
              <a:lstStyle/>
              <a:p>
                <a:pPr algn="ctr"/>
                <a:r>
                  <a:rPr lang="en-US" sz="2100" b="1" dirty="0">
                    <a:solidFill>
                      <a:schemeClr val="bg1"/>
                    </a:solidFill>
                    <a:latin typeface="Arial Black"/>
                    <a:ea typeface="Segoe UI Black"/>
                    <a:cs typeface="Arial Black" panose="020B0604020202020204" pitchFamily="34" charset="0"/>
                  </a:rPr>
                  <a:t>IS A LEADER</a:t>
                </a:r>
              </a:p>
            </p:txBody>
          </p:sp>
          <p:pic>
            <p:nvPicPr>
              <p:cNvPr id="9" name="Imagen 250">
                <a:extLst>
                  <a:ext uri="{FF2B5EF4-FFF2-40B4-BE49-F238E27FC236}">
                    <a16:creationId xmlns:a16="http://schemas.microsoft.com/office/drawing/2014/main" id="{6E2E7455-A29F-D7E5-EDC3-56B9565627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55819" y="2892961"/>
                <a:ext cx="2124946" cy="536039"/>
              </a:xfrm>
              <a:prstGeom prst="rect">
                <a:avLst/>
              </a:prstGeom>
            </p:spPr>
          </p:pic>
          <p:sp>
            <p:nvSpPr>
              <p:cNvPr id="10" name="CuadroTexto 226">
                <a:extLst>
                  <a:ext uri="{FF2B5EF4-FFF2-40B4-BE49-F238E27FC236}">
                    <a16:creationId xmlns:a16="http://schemas.microsoft.com/office/drawing/2014/main" id="{B8920DC4-2FC3-B575-70E2-9DA083D5D00A}"/>
                  </a:ext>
                </a:extLst>
              </p:cNvPr>
              <p:cNvSpPr txBox="1"/>
              <p:nvPr/>
            </p:nvSpPr>
            <p:spPr>
              <a:xfrm>
                <a:off x="2717699" y="3912592"/>
                <a:ext cx="2401186" cy="200055"/>
              </a:xfrm>
              <a:prstGeom prst="rect">
                <a:avLst/>
              </a:prstGeom>
              <a:noFill/>
            </p:spPr>
            <p:txBody>
              <a:bodyPr wrap="square" lIns="91440" tIns="45720" rIns="91440" bIns="45720" anchor="t">
                <a:spAutoFit/>
              </a:bodyPr>
              <a:lstStyle/>
              <a:p>
                <a:pPr algn="ctr"/>
                <a:r>
                  <a:rPr lang="en-US" sz="700" b="1" dirty="0">
                    <a:solidFill>
                      <a:schemeClr val="bg1"/>
                    </a:solidFill>
                  </a:rPr>
                  <a:t>SOFTWARE | STRATEGY | MANAGED SERVICES </a:t>
                </a:r>
                <a:endParaRPr lang="en-US" sz="700" b="1" dirty="0">
                  <a:solidFill>
                    <a:schemeClr val="bg1"/>
                  </a:solidFill>
                  <a:cs typeface="Helvetica"/>
                </a:endParaRPr>
              </a:p>
            </p:txBody>
          </p:sp>
        </p:grpSp>
      </p:grpSp>
      <p:grpSp>
        <p:nvGrpSpPr>
          <p:cNvPr id="15" name="Group 14">
            <a:extLst>
              <a:ext uri="{FF2B5EF4-FFF2-40B4-BE49-F238E27FC236}">
                <a16:creationId xmlns:a16="http://schemas.microsoft.com/office/drawing/2014/main" id="{44F6FE09-54F8-5801-8CBF-10D43241D667}"/>
              </a:ext>
            </a:extLst>
          </p:cNvPr>
          <p:cNvGrpSpPr/>
          <p:nvPr/>
        </p:nvGrpSpPr>
        <p:grpSpPr>
          <a:xfrm>
            <a:off x="5858726" y="1116233"/>
            <a:ext cx="5364778" cy="4256799"/>
            <a:chOff x="5858726" y="1116233"/>
            <a:chExt cx="5364778" cy="4256799"/>
          </a:xfrm>
        </p:grpSpPr>
        <p:pic>
          <p:nvPicPr>
            <p:cNvPr id="38" name="Picture 204" descr="A close up of a sign&#10;&#10;Description automatically generated">
              <a:extLst>
                <a:ext uri="{FF2B5EF4-FFF2-40B4-BE49-F238E27FC236}">
                  <a16:creationId xmlns:a16="http://schemas.microsoft.com/office/drawing/2014/main" id="{51E212A7-2918-FE28-8363-3928D394C3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8726" y="2093509"/>
              <a:ext cx="985452" cy="228656"/>
            </a:xfrm>
            <a:prstGeom prst="rect">
              <a:avLst/>
            </a:prstGeom>
          </p:spPr>
        </p:pic>
        <p:pic>
          <p:nvPicPr>
            <p:cNvPr id="39" name="Picture 207" descr="A close up of a sign&#10;&#10;Description automatically generated">
              <a:extLst>
                <a:ext uri="{FF2B5EF4-FFF2-40B4-BE49-F238E27FC236}">
                  <a16:creationId xmlns:a16="http://schemas.microsoft.com/office/drawing/2014/main" id="{69028008-F093-CC45-FEA8-F48A855BE75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702963" y="1511403"/>
              <a:ext cx="983750" cy="212527"/>
            </a:xfrm>
            <a:prstGeom prst="rect">
              <a:avLst/>
            </a:prstGeom>
          </p:spPr>
        </p:pic>
        <p:grpSp>
          <p:nvGrpSpPr>
            <p:cNvPr id="40" name="Group 4">
              <a:extLst>
                <a:ext uri="{FF2B5EF4-FFF2-40B4-BE49-F238E27FC236}">
                  <a16:creationId xmlns:a16="http://schemas.microsoft.com/office/drawing/2014/main" id="{626FF01D-3061-6051-5734-FFFB8D378120}"/>
                </a:ext>
              </a:extLst>
            </p:cNvPr>
            <p:cNvGrpSpPr>
              <a:grpSpLocks noChangeAspect="1"/>
            </p:cNvGrpSpPr>
            <p:nvPr/>
          </p:nvGrpSpPr>
          <p:grpSpPr bwMode="auto">
            <a:xfrm>
              <a:off x="8038533" y="1358787"/>
              <a:ext cx="770550" cy="195471"/>
              <a:chOff x="1569" y="3679"/>
              <a:chExt cx="544" cy="138"/>
            </a:xfrm>
          </p:grpSpPr>
          <p:sp>
            <p:nvSpPr>
              <p:cNvPr id="41" name="Freeform 5">
                <a:extLst>
                  <a:ext uri="{FF2B5EF4-FFF2-40B4-BE49-F238E27FC236}">
                    <a16:creationId xmlns:a16="http://schemas.microsoft.com/office/drawing/2014/main" id="{3F2CD99B-33CD-B9DB-11B6-3A8778BC8589}"/>
                  </a:ext>
                </a:extLst>
              </p:cNvPr>
              <p:cNvSpPr>
                <a:spLocks/>
              </p:cNvSpPr>
              <p:nvPr/>
            </p:nvSpPr>
            <p:spPr bwMode="auto">
              <a:xfrm>
                <a:off x="1607" y="3742"/>
                <a:ext cx="176" cy="1"/>
              </a:xfrm>
              <a:custGeom>
                <a:avLst/>
                <a:gdLst>
                  <a:gd name="T0" fmla="*/ 705 w 705"/>
                  <a:gd name="T1" fmla="*/ 0 h 2"/>
                  <a:gd name="T2" fmla="*/ 705 w 705"/>
                  <a:gd name="T3" fmla="*/ 2 h 2"/>
                  <a:gd name="T4" fmla="*/ 0 w 705"/>
                  <a:gd name="T5" fmla="*/ 2 h 2"/>
                  <a:gd name="T6" fmla="*/ 0 w 705"/>
                  <a:gd name="T7" fmla="*/ 0 h 2"/>
                  <a:gd name="T8" fmla="*/ 311 w 705"/>
                  <a:gd name="T9" fmla="*/ 0 h 2"/>
                  <a:gd name="T10" fmla="*/ 311 w 705"/>
                  <a:gd name="T11" fmla="*/ 0 h 2"/>
                  <a:gd name="T12" fmla="*/ 541 w 705"/>
                  <a:gd name="T13" fmla="*/ 0 h 2"/>
                  <a:gd name="T14" fmla="*/ 565 w 705"/>
                  <a:gd name="T15" fmla="*/ 0 h 2"/>
                  <a:gd name="T16" fmla="*/ 705 w 705"/>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 h="2">
                    <a:moveTo>
                      <a:pt x="705" y="0"/>
                    </a:moveTo>
                    <a:lnTo>
                      <a:pt x="705" y="2"/>
                    </a:lnTo>
                    <a:lnTo>
                      <a:pt x="0" y="2"/>
                    </a:lnTo>
                    <a:lnTo>
                      <a:pt x="0" y="0"/>
                    </a:lnTo>
                    <a:lnTo>
                      <a:pt x="311" y="0"/>
                    </a:lnTo>
                    <a:lnTo>
                      <a:pt x="311" y="0"/>
                    </a:lnTo>
                    <a:lnTo>
                      <a:pt x="541" y="0"/>
                    </a:lnTo>
                    <a:lnTo>
                      <a:pt x="565" y="0"/>
                    </a:lnTo>
                    <a:lnTo>
                      <a:pt x="705" y="0"/>
                    </a:lnTo>
                    <a:close/>
                  </a:path>
                </a:pathLst>
              </a:custGeom>
              <a:solidFill>
                <a:srgbClr val="3A7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Freeform 6">
                <a:extLst>
                  <a:ext uri="{FF2B5EF4-FFF2-40B4-BE49-F238E27FC236}">
                    <a16:creationId xmlns:a16="http://schemas.microsoft.com/office/drawing/2014/main" id="{89D3D5DB-F45C-59F3-DDD9-205CEA380798}"/>
                  </a:ext>
                </a:extLst>
              </p:cNvPr>
              <p:cNvSpPr>
                <a:spLocks/>
              </p:cNvSpPr>
              <p:nvPr/>
            </p:nvSpPr>
            <p:spPr bwMode="auto">
              <a:xfrm>
                <a:off x="1607" y="3742"/>
                <a:ext cx="176" cy="1"/>
              </a:xfrm>
              <a:custGeom>
                <a:avLst/>
                <a:gdLst>
                  <a:gd name="T0" fmla="*/ 705 w 705"/>
                  <a:gd name="T1" fmla="*/ 0 h 4"/>
                  <a:gd name="T2" fmla="*/ 705 w 705"/>
                  <a:gd name="T3" fmla="*/ 4 h 4"/>
                  <a:gd name="T4" fmla="*/ 0 w 705"/>
                  <a:gd name="T5" fmla="*/ 4 h 4"/>
                  <a:gd name="T6" fmla="*/ 0 w 705"/>
                  <a:gd name="T7" fmla="*/ 2 h 4"/>
                  <a:gd name="T8" fmla="*/ 0 w 705"/>
                  <a:gd name="T9" fmla="*/ 0 h 4"/>
                  <a:gd name="T10" fmla="*/ 311 w 705"/>
                  <a:gd name="T11" fmla="*/ 0 h 4"/>
                  <a:gd name="T12" fmla="*/ 311 w 705"/>
                  <a:gd name="T13" fmla="*/ 0 h 4"/>
                  <a:gd name="T14" fmla="*/ 541 w 705"/>
                  <a:gd name="T15" fmla="*/ 0 h 4"/>
                  <a:gd name="T16" fmla="*/ 565 w 705"/>
                  <a:gd name="T17" fmla="*/ 0 h 4"/>
                  <a:gd name="T18" fmla="*/ 705 w 705"/>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5" h="4">
                    <a:moveTo>
                      <a:pt x="705" y="0"/>
                    </a:moveTo>
                    <a:lnTo>
                      <a:pt x="705" y="4"/>
                    </a:lnTo>
                    <a:lnTo>
                      <a:pt x="0" y="4"/>
                    </a:lnTo>
                    <a:lnTo>
                      <a:pt x="0" y="2"/>
                    </a:lnTo>
                    <a:lnTo>
                      <a:pt x="0" y="0"/>
                    </a:lnTo>
                    <a:lnTo>
                      <a:pt x="311" y="0"/>
                    </a:lnTo>
                    <a:lnTo>
                      <a:pt x="311" y="0"/>
                    </a:lnTo>
                    <a:lnTo>
                      <a:pt x="541" y="0"/>
                    </a:lnTo>
                    <a:lnTo>
                      <a:pt x="565" y="0"/>
                    </a:lnTo>
                    <a:lnTo>
                      <a:pt x="705" y="0"/>
                    </a:lnTo>
                    <a:close/>
                  </a:path>
                </a:pathLst>
              </a:custGeom>
              <a:solidFill>
                <a:srgbClr val="3A7C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Freeform 7">
                <a:extLst>
                  <a:ext uri="{FF2B5EF4-FFF2-40B4-BE49-F238E27FC236}">
                    <a16:creationId xmlns:a16="http://schemas.microsoft.com/office/drawing/2014/main" id="{DDB7725C-6395-89FE-149F-ECCF2B95AA57}"/>
                  </a:ext>
                </a:extLst>
              </p:cNvPr>
              <p:cNvSpPr>
                <a:spLocks/>
              </p:cNvSpPr>
              <p:nvPr/>
            </p:nvSpPr>
            <p:spPr bwMode="auto">
              <a:xfrm>
                <a:off x="1607" y="3743"/>
                <a:ext cx="176" cy="1"/>
              </a:xfrm>
              <a:custGeom>
                <a:avLst/>
                <a:gdLst>
                  <a:gd name="T0" fmla="*/ 0 w 705"/>
                  <a:gd name="T1" fmla="*/ 0 h 4"/>
                  <a:gd name="T2" fmla="*/ 705 w 705"/>
                  <a:gd name="T3" fmla="*/ 0 h 4"/>
                  <a:gd name="T4" fmla="*/ 705 w 705"/>
                  <a:gd name="T5" fmla="*/ 4 h 4"/>
                  <a:gd name="T6" fmla="*/ 0 w 705"/>
                  <a:gd name="T7" fmla="*/ 4 h 4"/>
                  <a:gd name="T8" fmla="*/ 0 w 705"/>
                  <a:gd name="T9" fmla="*/ 2 h 4"/>
                  <a:gd name="T10" fmla="*/ 0 w 705"/>
                  <a:gd name="T11" fmla="*/ 0 h 4"/>
                </a:gdLst>
                <a:ahLst/>
                <a:cxnLst>
                  <a:cxn ang="0">
                    <a:pos x="T0" y="T1"/>
                  </a:cxn>
                  <a:cxn ang="0">
                    <a:pos x="T2" y="T3"/>
                  </a:cxn>
                  <a:cxn ang="0">
                    <a:pos x="T4" y="T5"/>
                  </a:cxn>
                  <a:cxn ang="0">
                    <a:pos x="T6" y="T7"/>
                  </a:cxn>
                  <a:cxn ang="0">
                    <a:pos x="T8" y="T9"/>
                  </a:cxn>
                  <a:cxn ang="0">
                    <a:pos x="T10" y="T11"/>
                  </a:cxn>
                </a:cxnLst>
                <a:rect l="0" t="0" r="r" b="b"/>
                <a:pathLst>
                  <a:path w="705" h="4">
                    <a:moveTo>
                      <a:pt x="0" y="0"/>
                    </a:moveTo>
                    <a:lnTo>
                      <a:pt x="705" y="0"/>
                    </a:lnTo>
                    <a:lnTo>
                      <a:pt x="705" y="4"/>
                    </a:lnTo>
                    <a:lnTo>
                      <a:pt x="0" y="4"/>
                    </a:lnTo>
                    <a:lnTo>
                      <a:pt x="0" y="2"/>
                    </a:lnTo>
                    <a:lnTo>
                      <a:pt x="0" y="0"/>
                    </a:lnTo>
                    <a:close/>
                  </a:path>
                </a:pathLst>
              </a:custGeom>
              <a:solidFill>
                <a:srgbClr val="3B7C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4" name="Freeform 8">
                <a:extLst>
                  <a:ext uri="{FF2B5EF4-FFF2-40B4-BE49-F238E27FC236}">
                    <a16:creationId xmlns:a16="http://schemas.microsoft.com/office/drawing/2014/main" id="{B1D294D9-D698-0A8E-FA76-205F9FD445E7}"/>
                  </a:ext>
                </a:extLst>
              </p:cNvPr>
              <p:cNvSpPr>
                <a:spLocks/>
              </p:cNvSpPr>
              <p:nvPr/>
            </p:nvSpPr>
            <p:spPr bwMode="auto">
              <a:xfrm>
                <a:off x="1607" y="3743"/>
                <a:ext cx="176" cy="1"/>
              </a:xfrm>
              <a:custGeom>
                <a:avLst/>
                <a:gdLst>
                  <a:gd name="T0" fmla="*/ 0 w 705"/>
                  <a:gd name="T1" fmla="*/ 0 h 5"/>
                  <a:gd name="T2" fmla="*/ 705 w 705"/>
                  <a:gd name="T3" fmla="*/ 0 h 5"/>
                  <a:gd name="T4" fmla="*/ 705 w 705"/>
                  <a:gd name="T5" fmla="*/ 5 h 5"/>
                  <a:gd name="T6" fmla="*/ 0 w 705"/>
                  <a:gd name="T7" fmla="*/ 5 h 5"/>
                  <a:gd name="T8" fmla="*/ 0 w 705"/>
                  <a:gd name="T9" fmla="*/ 3 h 5"/>
                  <a:gd name="T10" fmla="*/ 0 w 705"/>
                  <a:gd name="T11" fmla="*/ 0 h 5"/>
                </a:gdLst>
                <a:ahLst/>
                <a:cxnLst>
                  <a:cxn ang="0">
                    <a:pos x="T0" y="T1"/>
                  </a:cxn>
                  <a:cxn ang="0">
                    <a:pos x="T2" y="T3"/>
                  </a:cxn>
                  <a:cxn ang="0">
                    <a:pos x="T4" y="T5"/>
                  </a:cxn>
                  <a:cxn ang="0">
                    <a:pos x="T6" y="T7"/>
                  </a:cxn>
                  <a:cxn ang="0">
                    <a:pos x="T8" y="T9"/>
                  </a:cxn>
                  <a:cxn ang="0">
                    <a:pos x="T10" y="T11"/>
                  </a:cxn>
                </a:cxnLst>
                <a:rect l="0" t="0" r="r" b="b"/>
                <a:pathLst>
                  <a:path w="705" h="5">
                    <a:moveTo>
                      <a:pt x="0" y="0"/>
                    </a:moveTo>
                    <a:lnTo>
                      <a:pt x="705" y="0"/>
                    </a:lnTo>
                    <a:lnTo>
                      <a:pt x="705" y="5"/>
                    </a:lnTo>
                    <a:lnTo>
                      <a:pt x="0" y="5"/>
                    </a:lnTo>
                    <a:lnTo>
                      <a:pt x="0" y="3"/>
                    </a:lnTo>
                    <a:lnTo>
                      <a:pt x="0" y="0"/>
                    </a:lnTo>
                    <a:close/>
                  </a:path>
                </a:pathLst>
              </a:custGeom>
              <a:solidFill>
                <a:srgbClr val="3B7D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5" name="Freeform 9">
                <a:extLst>
                  <a:ext uri="{FF2B5EF4-FFF2-40B4-BE49-F238E27FC236}">
                    <a16:creationId xmlns:a16="http://schemas.microsoft.com/office/drawing/2014/main" id="{F7CD369E-A816-391C-0E3B-F4844B5F6B78}"/>
                  </a:ext>
                </a:extLst>
              </p:cNvPr>
              <p:cNvSpPr>
                <a:spLocks/>
              </p:cNvSpPr>
              <p:nvPr/>
            </p:nvSpPr>
            <p:spPr bwMode="auto">
              <a:xfrm>
                <a:off x="1607" y="3744"/>
                <a:ext cx="176" cy="1"/>
              </a:xfrm>
              <a:custGeom>
                <a:avLst/>
                <a:gdLst>
                  <a:gd name="T0" fmla="*/ 0 w 705"/>
                  <a:gd name="T1" fmla="*/ 0 h 5"/>
                  <a:gd name="T2" fmla="*/ 705 w 705"/>
                  <a:gd name="T3" fmla="*/ 0 h 5"/>
                  <a:gd name="T4" fmla="*/ 705 w 705"/>
                  <a:gd name="T5" fmla="*/ 4 h 5"/>
                  <a:gd name="T6" fmla="*/ 565 w 705"/>
                  <a:gd name="T7" fmla="*/ 4 h 5"/>
                  <a:gd name="T8" fmla="*/ 565 w 705"/>
                  <a:gd name="T9" fmla="*/ 5 h 5"/>
                  <a:gd name="T10" fmla="*/ 0 w 705"/>
                  <a:gd name="T11" fmla="*/ 5 h 5"/>
                  <a:gd name="T12" fmla="*/ 0 w 705"/>
                  <a:gd name="T13" fmla="*/ 3 h 5"/>
                  <a:gd name="T14" fmla="*/ 0 w 705"/>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5" h="5">
                    <a:moveTo>
                      <a:pt x="0" y="0"/>
                    </a:moveTo>
                    <a:lnTo>
                      <a:pt x="705" y="0"/>
                    </a:lnTo>
                    <a:lnTo>
                      <a:pt x="705" y="4"/>
                    </a:lnTo>
                    <a:lnTo>
                      <a:pt x="565" y="4"/>
                    </a:lnTo>
                    <a:lnTo>
                      <a:pt x="565" y="5"/>
                    </a:lnTo>
                    <a:lnTo>
                      <a:pt x="0" y="5"/>
                    </a:lnTo>
                    <a:lnTo>
                      <a:pt x="0" y="3"/>
                    </a:lnTo>
                    <a:lnTo>
                      <a:pt x="0" y="0"/>
                    </a:lnTo>
                    <a:close/>
                  </a:path>
                </a:pathLst>
              </a:custGeom>
              <a:solidFill>
                <a:srgbClr val="3B7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 name="Freeform 10">
                <a:extLst>
                  <a:ext uri="{FF2B5EF4-FFF2-40B4-BE49-F238E27FC236}">
                    <a16:creationId xmlns:a16="http://schemas.microsoft.com/office/drawing/2014/main" id="{BE58BA88-AB41-75A7-88A7-854FAF2B6202}"/>
                  </a:ext>
                </a:extLst>
              </p:cNvPr>
              <p:cNvSpPr>
                <a:spLocks/>
              </p:cNvSpPr>
              <p:nvPr/>
            </p:nvSpPr>
            <p:spPr bwMode="auto">
              <a:xfrm>
                <a:off x="1607" y="3744"/>
                <a:ext cx="176" cy="1"/>
              </a:xfrm>
              <a:custGeom>
                <a:avLst/>
                <a:gdLst>
                  <a:gd name="T0" fmla="*/ 0 w 705"/>
                  <a:gd name="T1" fmla="*/ 0 h 5"/>
                  <a:gd name="T2" fmla="*/ 705 w 705"/>
                  <a:gd name="T3" fmla="*/ 0 h 5"/>
                  <a:gd name="T4" fmla="*/ 705 w 705"/>
                  <a:gd name="T5" fmla="*/ 1 h 5"/>
                  <a:gd name="T6" fmla="*/ 565 w 705"/>
                  <a:gd name="T7" fmla="*/ 1 h 5"/>
                  <a:gd name="T8" fmla="*/ 565 w 705"/>
                  <a:gd name="T9" fmla="*/ 2 h 5"/>
                  <a:gd name="T10" fmla="*/ 566 w 705"/>
                  <a:gd name="T11" fmla="*/ 5 h 5"/>
                  <a:gd name="T12" fmla="*/ 0 w 705"/>
                  <a:gd name="T13" fmla="*/ 5 h 5"/>
                  <a:gd name="T14" fmla="*/ 0 w 705"/>
                  <a:gd name="T15" fmla="*/ 2 h 5"/>
                  <a:gd name="T16" fmla="*/ 0 w 70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 h="5">
                    <a:moveTo>
                      <a:pt x="0" y="0"/>
                    </a:moveTo>
                    <a:lnTo>
                      <a:pt x="705" y="0"/>
                    </a:lnTo>
                    <a:lnTo>
                      <a:pt x="705" y="1"/>
                    </a:lnTo>
                    <a:lnTo>
                      <a:pt x="565" y="1"/>
                    </a:lnTo>
                    <a:lnTo>
                      <a:pt x="565" y="2"/>
                    </a:lnTo>
                    <a:lnTo>
                      <a:pt x="566" y="5"/>
                    </a:lnTo>
                    <a:lnTo>
                      <a:pt x="0" y="5"/>
                    </a:lnTo>
                    <a:lnTo>
                      <a:pt x="0" y="2"/>
                    </a:lnTo>
                    <a:lnTo>
                      <a:pt x="0" y="0"/>
                    </a:lnTo>
                    <a:close/>
                  </a:path>
                </a:pathLst>
              </a:custGeom>
              <a:solidFill>
                <a:srgbClr val="3C7D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 name="Freeform 11">
                <a:extLst>
                  <a:ext uri="{FF2B5EF4-FFF2-40B4-BE49-F238E27FC236}">
                    <a16:creationId xmlns:a16="http://schemas.microsoft.com/office/drawing/2014/main" id="{A2BA7430-1112-72BE-997A-4FB5E1803F12}"/>
                  </a:ext>
                </a:extLst>
              </p:cNvPr>
              <p:cNvSpPr>
                <a:spLocks/>
              </p:cNvSpPr>
              <p:nvPr/>
            </p:nvSpPr>
            <p:spPr bwMode="auto">
              <a:xfrm>
                <a:off x="1607" y="3745"/>
                <a:ext cx="141" cy="1"/>
              </a:xfrm>
              <a:custGeom>
                <a:avLst/>
                <a:gdLst>
                  <a:gd name="T0" fmla="*/ 0 w 566"/>
                  <a:gd name="T1" fmla="*/ 0 h 5"/>
                  <a:gd name="T2" fmla="*/ 565 w 566"/>
                  <a:gd name="T3" fmla="*/ 0 h 5"/>
                  <a:gd name="T4" fmla="*/ 566 w 566"/>
                  <a:gd name="T5" fmla="*/ 3 h 5"/>
                  <a:gd name="T6" fmla="*/ 566 w 566"/>
                  <a:gd name="T7" fmla="*/ 5 h 5"/>
                  <a:gd name="T8" fmla="*/ 0 w 566"/>
                  <a:gd name="T9" fmla="*/ 5 h 5"/>
                  <a:gd name="T10" fmla="*/ 0 w 566"/>
                  <a:gd name="T11" fmla="*/ 3 h 5"/>
                  <a:gd name="T12" fmla="*/ 0 w 56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66" h="5">
                    <a:moveTo>
                      <a:pt x="0" y="0"/>
                    </a:moveTo>
                    <a:lnTo>
                      <a:pt x="565" y="0"/>
                    </a:lnTo>
                    <a:lnTo>
                      <a:pt x="566" y="3"/>
                    </a:lnTo>
                    <a:lnTo>
                      <a:pt x="566" y="5"/>
                    </a:lnTo>
                    <a:lnTo>
                      <a:pt x="0" y="5"/>
                    </a:lnTo>
                    <a:lnTo>
                      <a:pt x="0" y="3"/>
                    </a:lnTo>
                    <a:lnTo>
                      <a:pt x="0" y="0"/>
                    </a:lnTo>
                    <a:close/>
                  </a:path>
                </a:pathLst>
              </a:custGeom>
              <a:solidFill>
                <a:srgbClr val="3C7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Freeform 12">
                <a:extLst>
                  <a:ext uri="{FF2B5EF4-FFF2-40B4-BE49-F238E27FC236}">
                    <a16:creationId xmlns:a16="http://schemas.microsoft.com/office/drawing/2014/main" id="{FC4E4764-E806-A5E4-FC96-7B535A6B0D76}"/>
                  </a:ext>
                </a:extLst>
              </p:cNvPr>
              <p:cNvSpPr>
                <a:spLocks/>
              </p:cNvSpPr>
              <p:nvPr/>
            </p:nvSpPr>
            <p:spPr bwMode="auto">
              <a:xfrm>
                <a:off x="1606" y="3745"/>
                <a:ext cx="142" cy="1"/>
              </a:xfrm>
              <a:custGeom>
                <a:avLst/>
                <a:gdLst>
                  <a:gd name="T0" fmla="*/ 1 w 567"/>
                  <a:gd name="T1" fmla="*/ 0 h 4"/>
                  <a:gd name="T2" fmla="*/ 567 w 567"/>
                  <a:gd name="T3" fmla="*/ 0 h 4"/>
                  <a:gd name="T4" fmla="*/ 567 w 567"/>
                  <a:gd name="T5" fmla="*/ 2 h 4"/>
                  <a:gd name="T6" fmla="*/ 567 w 567"/>
                  <a:gd name="T7" fmla="*/ 4 h 4"/>
                  <a:gd name="T8" fmla="*/ 0 w 567"/>
                  <a:gd name="T9" fmla="*/ 4 h 4"/>
                  <a:gd name="T10" fmla="*/ 1 w 567"/>
                  <a:gd name="T11" fmla="*/ 2 h 4"/>
                  <a:gd name="T12" fmla="*/ 1 w 5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7" h="4">
                    <a:moveTo>
                      <a:pt x="1" y="0"/>
                    </a:moveTo>
                    <a:lnTo>
                      <a:pt x="567" y="0"/>
                    </a:lnTo>
                    <a:lnTo>
                      <a:pt x="567" y="2"/>
                    </a:lnTo>
                    <a:lnTo>
                      <a:pt x="567" y="4"/>
                    </a:lnTo>
                    <a:lnTo>
                      <a:pt x="0" y="4"/>
                    </a:lnTo>
                    <a:lnTo>
                      <a:pt x="1" y="2"/>
                    </a:lnTo>
                    <a:lnTo>
                      <a:pt x="1" y="0"/>
                    </a:lnTo>
                    <a:close/>
                  </a:path>
                </a:pathLst>
              </a:custGeom>
              <a:solidFill>
                <a:srgbClr val="3D7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9" name="Freeform 13">
                <a:extLst>
                  <a:ext uri="{FF2B5EF4-FFF2-40B4-BE49-F238E27FC236}">
                    <a16:creationId xmlns:a16="http://schemas.microsoft.com/office/drawing/2014/main" id="{206D3074-1EC7-335B-7E9E-1499641E55DF}"/>
                  </a:ext>
                </a:extLst>
              </p:cNvPr>
              <p:cNvSpPr>
                <a:spLocks/>
              </p:cNvSpPr>
              <p:nvPr/>
            </p:nvSpPr>
            <p:spPr bwMode="auto">
              <a:xfrm>
                <a:off x="1606" y="3746"/>
                <a:ext cx="142" cy="1"/>
              </a:xfrm>
              <a:custGeom>
                <a:avLst/>
                <a:gdLst>
                  <a:gd name="T0" fmla="*/ 1 w 567"/>
                  <a:gd name="T1" fmla="*/ 0 h 4"/>
                  <a:gd name="T2" fmla="*/ 567 w 567"/>
                  <a:gd name="T3" fmla="*/ 0 h 4"/>
                  <a:gd name="T4" fmla="*/ 567 w 567"/>
                  <a:gd name="T5" fmla="*/ 2 h 4"/>
                  <a:gd name="T6" fmla="*/ 567 w 567"/>
                  <a:gd name="T7" fmla="*/ 4 h 4"/>
                  <a:gd name="T8" fmla="*/ 0 w 567"/>
                  <a:gd name="T9" fmla="*/ 4 h 4"/>
                  <a:gd name="T10" fmla="*/ 0 w 567"/>
                  <a:gd name="T11" fmla="*/ 2 h 4"/>
                  <a:gd name="T12" fmla="*/ 1 w 5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7" h="4">
                    <a:moveTo>
                      <a:pt x="1" y="0"/>
                    </a:moveTo>
                    <a:lnTo>
                      <a:pt x="567" y="0"/>
                    </a:lnTo>
                    <a:lnTo>
                      <a:pt x="567" y="2"/>
                    </a:lnTo>
                    <a:lnTo>
                      <a:pt x="567" y="4"/>
                    </a:lnTo>
                    <a:lnTo>
                      <a:pt x="0" y="4"/>
                    </a:lnTo>
                    <a:lnTo>
                      <a:pt x="0" y="2"/>
                    </a:lnTo>
                    <a:lnTo>
                      <a:pt x="1" y="0"/>
                    </a:lnTo>
                    <a:close/>
                  </a:path>
                </a:pathLst>
              </a:custGeom>
              <a:solidFill>
                <a:srgbClr val="3D7F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 name="Freeform 14">
                <a:extLst>
                  <a:ext uri="{FF2B5EF4-FFF2-40B4-BE49-F238E27FC236}">
                    <a16:creationId xmlns:a16="http://schemas.microsoft.com/office/drawing/2014/main" id="{D1C0208C-E827-EBD8-28AB-B7BB9E215E06}"/>
                  </a:ext>
                </a:extLst>
              </p:cNvPr>
              <p:cNvSpPr>
                <a:spLocks/>
              </p:cNvSpPr>
              <p:nvPr/>
            </p:nvSpPr>
            <p:spPr bwMode="auto">
              <a:xfrm>
                <a:off x="1606" y="3746"/>
                <a:ext cx="142" cy="1"/>
              </a:xfrm>
              <a:custGeom>
                <a:avLst/>
                <a:gdLst>
                  <a:gd name="T0" fmla="*/ 0 w 567"/>
                  <a:gd name="T1" fmla="*/ 0 h 4"/>
                  <a:gd name="T2" fmla="*/ 567 w 567"/>
                  <a:gd name="T3" fmla="*/ 0 h 4"/>
                  <a:gd name="T4" fmla="*/ 567 w 567"/>
                  <a:gd name="T5" fmla="*/ 2 h 4"/>
                  <a:gd name="T6" fmla="*/ 567 w 567"/>
                  <a:gd name="T7" fmla="*/ 4 h 4"/>
                  <a:gd name="T8" fmla="*/ 0 w 567"/>
                  <a:gd name="T9" fmla="*/ 4 h 4"/>
                  <a:gd name="T10" fmla="*/ 0 w 567"/>
                  <a:gd name="T11" fmla="*/ 2 h 4"/>
                  <a:gd name="T12" fmla="*/ 0 w 5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7" h="4">
                    <a:moveTo>
                      <a:pt x="0" y="0"/>
                    </a:moveTo>
                    <a:lnTo>
                      <a:pt x="567" y="0"/>
                    </a:lnTo>
                    <a:lnTo>
                      <a:pt x="567" y="2"/>
                    </a:lnTo>
                    <a:lnTo>
                      <a:pt x="567" y="4"/>
                    </a:lnTo>
                    <a:lnTo>
                      <a:pt x="0" y="4"/>
                    </a:lnTo>
                    <a:lnTo>
                      <a:pt x="0" y="2"/>
                    </a:lnTo>
                    <a:lnTo>
                      <a:pt x="0" y="0"/>
                    </a:lnTo>
                    <a:close/>
                  </a:path>
                </a:pathLst>
              </a:custGeom>
              <a:solidFill>
                <a:srgbClr val="3D7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 name="Freeform 15">
                <a:extLst>
                  <a:ext uri="{FF2B5EF4-FFF2-40B4-BE49-F238E27FC236}">
                    <a16:creationId xmlns:a16="http://schemas.microsoft.com/office/drawing/2014/main" id="{3EAD8E51-9291-D753-B2B8-F21C70ACE356}"/>
                  </a:ext>
                </a:extLst>
              </p:cNvPr>
              <p:cNvSpPr>
                <a:spLocks/>
              </p:cNvSpPr>
              <p:nvPr/>
            </p:nvSpPr>
            <p:spPr bwMode="auto">
              <a:xfrm>
                <a:off x="1606" y="3747"/>
                <a:ext cx="142" cy="1"/>
              </a:xfrm>
              <a:custGeom>
                <a:avLst/>
                <a:gdLst>
                  <a:gd name="T0" fmla="*/ 0 w 567"/>
                  <a:gd name="T1" fmla="*/ 0 h 5"/>
                  <a:gd name="T2" fmla="*/ 567 w 567"/>
                  <a:gd name="T3" fmla="*/ 0 h 5"/>
                  <a:gd name="T4" fmla="*/ 567 w 567"/>
                  <a:gd name="T5" fmla="*/ 2 h 5"/>
                  <a:gd name="T6" fmla="*/ 567 w 567"/>
                  <a:gd name="T7" fmla="*/ 4 h 5"/>
                  <a:gd name="T8" fmla="*/ 567 w 567"/>
                  <a:gd name="T9" fmla="*/ 5 h 5"/>
                  <a:gd name="T10" fmla="*/ 0 w 567"/>
                  <a:gd name="T11" fmla="*/ 5 h 5"/>
                  <a:gd name="T12" fmla="*/ 0 w 567"/>
                  <a:gd name="T13" fmla="*/ 4 h 5"/>
                  <a:gd name="T14" fmla="*/ 0 w 567"/>
                  <a:gd name="T15" fmla="*/ 2 h 5"/>
                  <a:gd name="T16" fmla="*/ 0 w 56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7" h="5">
                    <a:moveTo>
                      <a:pt x="0" y="0"/>
                    </a:moveTo>
                    <a:lnTo>
                      <a:pt x="567" y="0"/>
                    </a:lnTo>
                    <a:lnTo>
                      <a:pt x="567" y="2"/>
                    </a:lnTo>
                    <a:lnTo>
                      <a:pt x="567" y="4"/>
                    </a:lnTo>
                    <a:lnTo>
                      <a:pt x="567" y="5"/>
                    </a:lnTo>
                    <a:lnTo>
                      <a:pt x="0" y="5"/>
                    </a:lnTo>
                    <a:lnTo>
                      <a:pt x="0" y="4"/>
                    </a:lnTo>
                    <a:lnTo>
                      <a:pt x="0" y="2"/>
                    </a:lnTo>
                    <a:lnTo>
                      <a:pt x="0" y="0"/>
                    </a:lnTo>
                    <a:close/>
                  </a:path>
                </a:pathLst>
              </a:custGeom>
              <a:solidFill>
                <a:srgbClr val="3E7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 name="Freeform 16">
                <a:extLst>
                  <a:ext uri="{FF2B5EF4-FFF2-40B4-BE49-F238E27FC236}">
                    <a16:creationId xmlns:a16="http://schemas.microsoft.com/office/drawing/2014/main" id="{46F9EE76-132F-8659-9CC8-01AA9C8EC6C9}"/>
                  </a:ext>
                </a:extLst>
              </p:cNvPr>
              <p:cNvSpPr>
                <a:spLocks/>
              </p:cNvSpPr>
              <p:nvPr/>
            </p:nvSpPr>
            <p:spPr bwMode="auto">
              <a:xfrm>
                <a:off x="1606" y="3747"/>
                <a:ext cx="142" cy="2"/>
              </a:xfrm>
              <a:custGeom>
                <a:avLst/>
                <a:gdLst>
                  <a:gd name="T0" fmla="*/ 0 w 567"/>
                  <a:gd name="T1" fmla="*/ 0 h 5"/>
                  <a:gd name="T2" fmla="*/ 567 w 567"/>
                  <a:gd name="T3" fmla="*/ 0 h 5"/>
                  <a:gd name="T4" fmla="*/ 567 w 567"/>
                  <a:gd name="T5" fmla="*/ 2 h 5"/>
                  <a:gd name="T6" fmla="*/ 567 w 567"/>
                  <a:gd name="T7" fmla="*/ 3 h 5"/>
                  <a:gd name="T8" fmla="*/ 567 w 567"/>
                  <a:gd name="T9" fmla="*/ 5 h 5"/>
                  <a:gd name="T10" fmla="*/ 0 w 567"/>
                  <a:gd name="T11" fmla="*/ 5 h 5"/>
                  <a:gd name="T12" fmla="*/ 0 w 567"/>
                  <a:gd name="T13" fmla="*/ 2 h 5"/>
                  <a:gd name="T14" fmla="*/ 0 w 567"/>
                  <a:gd name="T15" fmla="*/ 1 h 5"/>
                  <a:gd name="T16" fmla="*/ 0 w 56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7" h="5">
                    <a:moveTo>
                      <a:pt x="0" y="0"/>
                    </a:moveTo>
                    <a:lnTo>
                      <a:pt x="567" y="0"/>
                    </a:lnTo>
                    <a:lnTo>
                      <a:pt x="567" y="2"/>
                    </a:lnTo>
                    <a:lnTo>
                      <a:pt x="567" y="3"/>
                    </a:lnTo>
                    <a:lnTo>
                      <a:pt x="567" y="5"/>
                    </a:lnTo>
                    <a:lnTo>
                      <a:pt x="0" y="5"/>
                    </a:lnTo>
                    <a:lnTo>
                      <a:pt x="0" y="2"/>
                    </a:lnTo>
                    <a:lnTo>
                      <a:pt x="0" y="1"/>
                    </a:lnTo>
                    <a:lnTo>
                      <a:pt x="0" y="0"/>
                    </a:lnTo>
                    <a:close/>
                  </a:path>
                </a:pathLst>
              </a:custGeom>
              <a:solidFill>
                <a:srgbClr val="3E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 name="Freeform 17">
                <a:extLst>
                  <a:ext uri="{FF2B5EF4-FFF2-40B4-BE49-F238E27FC236}">
                    <a16:creationId xmlns:a16="http://schemas.microsoft.com/office/drawing/2014/main" id="{2663C21B-F157-4C2A-C498-1FEB5F95AF7B}"/>
                  </a:ext>
                </a:extLst>
              </p:cNvPr>
              <p:cNvSpPr>
                <a:spLocks/>
              </p:cNvSpPr>
              <p:nvPr/>
            </p:nvSpPr>
            <p:spPr bwMode="auto">
              <a:xfrm>
                <a:off x="1606" y="3748"/>
                <a:ext cx="142" cy="1"/>
              </a:xfrm>
              <a:custGeom>
                <a:avLst/>
                <a:gdLst>
                  <a:gd name="T0" fmla="*/ 0 w 567"/>
                  <a:gd name="T1" fmla="*/ 0 h 4"/>
                  <a:gd name="T2" fmla="*/ 567 w 567"/>
                  <a:gd name="T3" fmla="*/ 0 h 4"/>
                  <a:gd name="T4" fmla="*/ 567 w 567"/>
                  <a:gd name="T5" fmla="*/ 2 h 4"/>
                  <a:gd name="T6" fmla="*/ 567 w 567"/>
                  <a:gd name="T7" fmla="*/ 4 h 4"/>
                  <a:gd name="T8" fmla="*/ 0 w 567"/>
                  <a:gd name="T9" fmla="*/ 4 h 4"/>
                  <a:gd name="T10" fmla="*/ 0 w 567"/>
                  <a:gd name="T11" fmla="*/ 2 h 4"/>
                  <a:gd name="T12" fmla="*/ 0 w 5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7" h="4">
                    <a:moveTo>
                      <a:pt x="0" y="0"/>
                    </a:moveTo>
                    <a:lnTo>
                      <a:pt x="567" y="0"/>
                    </a:lnTo>
                    <a:lnTo>
                      <a:pt x="567" y="2"/>
                    </a:lnTo>
                    <a:lnTo>
                      <a:pt x="567" y="4"/>
                    </a:lnTo>
                    <a:lnTo>
                      <a:pt x="0" y="4"/>
                    </a:lnTo>
                    <a:lnTo>
                      <a:pt x="0" y="2"/>
                    </a:lnTo>
                    <a:lnTo>
                      <a:pt x="0" y="0"/>
                    </a:lnTo>
                    <a:close/>
                  </a:path>
                </a:pathLst>
              </a:custGeom>
              <a:solidFill>
                <a:srgbClr val="3F80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 name="Freeform 18">
                <a:extLst>
                  <a:ext uri="{FF2B5EF4-FFF2-40B4-BE49-F238E27FC236}">
                    <a16:creationId xmlns:a16="http://schemas.microsoft.com/office/drawing/2014/main" id="{5AEB8055-13EE-B8A9-7317-65D3531C25D2}"/>
                  </a:ext>
                </a:extLst>
              </p:cNvPr>
              <p:cNvSpPr>
                <a:spLocks/>
              </p:cNvSpPr>
              <p:nvPr/>
            </p:nvSpPr>
            <p:spPr bwMode="auto">
              <a:xfrm>
                <a:off x="1606" y="3749"/>
                <a:ext cx="142" cy="1"/>
              </a:xfrm>
              <a:custGeom>
                <a:avLst/>
                <a:gdLst>
                  <a:gd name="T0" fmla="*/ 0 w 567"/>
                  <a:gd name="T1" fmla="*/ 0 h 4"/>
                  <a:gd name="T2" fmla="*/ 567 w 567"/>
                  <a:gd name="T3" fmla="*/ 0 h 4"/>
                  <a:gd name="T4" fmla="*/ 567 w 567"/>
                  <a:gd name="T5" fmla="*/ 2 h 4"/>
                  <a:gd name="T6" fmla="*/ 567 w 567"/>
                  <a:gd name="T7" fmla="*/ 4 h 4"/>
                  <a:gd name="T8" fmla="*/ 0 w 567"/>
                  <a:gd name="T9" fmla="*/ 4 h 4"/>
                  <a:gd name="T10" fmla="*/ 0 w 567"/>
                  <a:gd name="T11" fmla="*/ 2 h 4"/>
                  <a:gd name="T12" fmla="*/ 0 w 5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7" h="4">
                    <a:moveTo>
                      <a:pt x="0" y="0"/>
                    </a:moveTo>
                    <a:lnTo>
                      <a:pt x="567" y="0"/>
                    </a:lnTo>
                    <a:lnTo>
                      <a:pt x="567" y="2"/>
                    </a:lnTo>
                    <a:lnTo>
                      <a:pt x="567" y="4"/>
                    </a:lnTo>
                    <a:lnTo>
                      <a:pt x="0" y="4"/>
                    </a:lnTo>
                    <a:lnTo>
                      <a:pt x="0" y="2"/>
                    </a:lnTo>
                    <a:lnTo>
                      <a:pt x="0" y="0"/>
                    </a:lnTo>
                    <a:close/>
                  </a:path>
                </a:pathLst>
              </a:custGeom>
              <a:solidFill>
                <a:srgbClr val="3F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Freeform 19">
                <a:extLst>
                  <a:ext uri="{FF2B5EF4-FFF2-40B4-BE49-F238E27FC236}">
                    <a16:creationId xmlns:a16="http://schemas.microsoft.com/office/drawing/2014/main" id="{6249049B-C618-73E4-B63D-F9A1503E18FA}"/>
                  </a:ext>
                </a:extLst>
              </p:cNvPr>
              <p:cNvSpPr>
                <a:spLocks/>
              </p:cNvSpPr>
              <p:nvPr/>
            </p:nvSpPr>
            <p:spPr bwMode="auto">
              <a:xfrm>
                <a:off x="1606" y="3749"/>
                <a:ext cx="142" cy="1"/>
              </a:xfrm>
              <a:custGeom>
                <a:avLst/>
                <a:gdLst>
                  <a:gd name="T0" fmla="*/ 0 w 567"/>
                  <a:gd name="T1" fmla="*/ 0 h 4"/>
                  <a:gd name="T2" fmla="*/ 567 w 567"/>
                  <a:gd name="T3" fmla="*/ 0 h 4"/>
                  <a:gd name="T4" fmla="*/ 567 w 567"/>
                  <a:gd name="T5" fmla="*/ 2 h 4"/>
                  <a:gd name="T6" fmla="*/ 567 w 567"/>
                  <a:gd name="T7" fmla="*/ 4 h 4"/>
                  <a:gd name="T8" fmla="*/ 0 w 567"/>
                  <a:gd name="T9" fmla="*/ 4 h 4"/>
                  <a:gd name="T10" fmla="*/ 0 w 567"/>
                  <a:gd name="T11" fmla="*/ 2 h 4"/>
                  <a:gd name="T12" fmla="*/ 0 w 5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7" h="4">
                    <a:moveTo>
                      <a:pt x="0" y="0"/>
                    </a:moveTo>
                    <a:lnTo>
                      <a:pt x="567" y="0"/>
                    </a:lnTo>
                    <a:lnTo>
                      <a:pt x="567" y="2"/>
                    </a:lnTo>
                    <a:lnTo>
                      <a:pt x="567" y="4"/>
                    </a:lnTo>
                    <a:lnTo>
                      <a:pt x="0" y="4"/>
                    </a:lnTo>
                    <a:lnTo>
                      <a:pt x="0" y="2"/>
                    </a:lnTo>
                    <a:lnTo>
                      <a:pt x="0" y="0"/>
                    </a:lnTo>
                    <a:close/>
                  </a:path>
                </a:pathLst>
              </a:custGeom>
              <a:solidFill>
                <a:srgbClr val="4081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 name="Freeform 20">
                <a:extLst>
                  <a:ext uri="{FF2B5EF4-FFF2-40B4-BE49-F238E27FC236}">
                    <a16:creationId xmlns:a16="http://schemas.microsoft.com/office/drawing/2014/main" id="{2C6FC3BE-8E74-B712-ACFA-D4A28F05D2AB}"/>
                  </a:ext>
                </a:extLst>
              </p:cNvPr>
              <p:cNvSpPr>
                <a:spLocks/>
              </p:cNvSpPr>
              <p:nvPr/>
            </p:nvSpPr>
            <p:spPr bwMode="auto">
              <a:xfrm>
                <a:off x="1606" y="3750"/>
                <a:ext cx="142" cy="1"/>
              </a:xfrm>
              <a:custGeom>
                <a:avLst/>
                <a:gdLst>
                  <a:gd name="T0" fmla="*/ 0 w 567"/>
                  <a:gd name="T1" fmla="*/ 0 h 4"/>
                  <a:gd name="T2" fmla="*/ 567 w 567"/>
                  <a:gd name="T3" fmla="*/ 0 h 4"/>
                  <a:gd name="T4" fmla="*/ 567 w 567"/>
                  <a:gd name="T5" fmla="*/ 2 h 4"/>
                  <a:gd name="T6" fmla="*/ 567 w 567"/>
                  <a:gd name="T7" fmla="*/ 4 h 4"/>
                  <a:gd name="T8" fmla="*/ 0 w 567"/>
                  <a:gd name="T9" fmla="*/ 4 h 4"/>
                  <a:gd name="T10" fmla="*/ 0 w 567"/>
                  <a:gd name="T11" fmla="*/ 2 h 4"/>
                  <a:gd name="T12" fmla="*/ 0 w 5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7" h="4">
                    <a:moveTo>
                      <a:pt x="0" y="0"/>
                    </a:moveTo>
                    <a:lnTo>
                      <a:pt x="567" y="0"/>
                    </a:lnTo>
                    <a:lnTo>
                      <a:pt x="567" y="2"/>
                    </a:lnTo>
                    <a:lnTo>
                      <a:pt x="567" y="4"/>
                    </a:lnTo>
                    <a:lnTo>
                      <a:pt x="0" y="4"/>
                    </a:lnTo>
                    <a:lnTo>
                      <a:pt x="0" y="2"/>
                    </a:lnTo>
                    <a:lnTo>
                      <a:pt x="0" y="0"/>
                    </a:lnTo>
                    <a:close/>
                  </a:path>
                </a:pathLst>
              </a:custGeom>
              <a:solidFill>
                <a:srgbClr val="4081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Freeform 21">
                <a:extLst>
                  <a:ext uri="{FF2B5EF4-FFF2-40B4-BE49-F238E27FC236}">
                    <a16:creationId xmlns:a16="http://schemas.microsoft.com/office/drawing/2014/main" id="{247B68CC-1B89-649B-98F3-767741B43CEC}"/>
                  </a:ext>
                </a:extLst>
              </p:cNvPr>
              <p:cNvSpPr>
                <a:spLocks/>
              </p:cNvSpPr>
              <p:nvPr/>
            </p:nvSpPr>
            <p:spPr bwMode="auto">
              <a:xfrm>
                <a:off x="1606" y="3750"/>
                <a:ext cx="142" cy="1"/>
              </a:xfrm>
              <a:custGeom>
                <a:avLst/>
                <a:gdLst>
                  <a:gd name="T0" fmla="*/ 0 w 567"/>
                  <a:gd name="T1" fmla="*/ 0 h 4"/>
                  <a:gd name="T2" fmla="*/ 567 w 567"/>
                  <a:gd name="T3" fmla="*/ 0 h 4"/>
                  <a:gd name="T4" fmla="*/ 567 w 567"/>
                  <a:gd name="T5" fmla="*/ 2 h 4"/>
                  <a:gd name="T6" fmla="*/ 566 w 567"/>
                  <a:gd name="T7" fmla="*/ 4 h 4"/>
                  <a:gd name="T8" fmla="*/ 0 w 567"/>
                  <a:gd name="T9" fmla="*/ 4 h 4"/>
                  <a:gd name="T10" fmla="*/ 0 w 567"/>
                  <a:gd name="T11" fmla="*/ 2 h 4"/>
                  <a:gd name="T12" fmla="*/ 0 w 5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7" h="4">
                    <a:moveTo>
                      <a:pt x="0" y="0"/>
                    </a:moveTo>
                    <a:lnTo>
                      <a:pt x="567" y="0"/>
                    </a:lnTo>
                    <a:lnTo>
                      <a:pt x="567" y="2"/>
                    </a:lnTo>
                    <a:lnTo>
                      <a:pt x="566" y="4"/>
                    </a:lnTo>
                    <a:lnTo>
                      <a:pt x="0" y="4"/>
                    </a:lnTo>
                    <a:lnTo>
                      <a:pt x="0" y="2"/>
                    </a:lnTo>
                    <a:lnTo>
                      <a:pt x="0" y="0"/>
                    </a:lnTo>
                    <a:close/>
                  </a:path>
                </a:pathLst>
              </a:custGeom>
              <a:solidFill>
                <a:srgbClr val="4082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 name="Freeform 22">
                <a:extLst>
                  <a:ext uri="{FF2B5EF4-FFF2-40B4-BE49-F238E27FC236}">
                    <a16:creationId xmlns:a16="http://schemas.microsoft.com/office/drawing/2014/main" id="{85ED443C-ABBE-970B-58EE-CB67B4A41BB2}"/>
                  </a:ext>
                </a:extLst>
              </p:cNvPr>
              <p:cNvSpPr>
                <a:spLocks/>
              </p:cNvSpPr>
              <p:nvPr/>
            </p:nvSpPr>
            <p:spPr bwMode="auto">
              <a:xfrm>
                <a:off x="1606" y="3751"/>
                <a:ext cx="142" cy="1"/>
              </a:xfrm>
              <a:custGeom>
                <a:avLst/>
                <a:gdLst>
                  <a:gd name="T0" fmla="*/ 0 w 567"/>
                  <a:gd name="T1" fmla="*/ 0 h 5"/>
                  <a:gd name="T2" fmla="*/ 567 w 567"/>
                  <a:gd name="T3" fmla="*/ 0 h 5"/>
                  <a:gd name="T4" fmla="*/ 566 w 567"/>
                  <a:gd name="T5" fmla="*/ 2 h 5"/>
                  <a:gd name="T6" fmla="*/ 566 w 567"/>
                  <a:gd name="T7" fmla="*/ 5 h 5"/>
                  <a:gd name="T8" fmla="*/ 0 w 567"/>
                  <a:gd name="T9" fmla="*/ 5 h 5"/>
                  <a:gd name="T10" fmla="*/ 0 w 567"/>
                  <a:gd name="T11" fmla="*/ 2 h 5"/>
                  <a:gd name="T12" fmla="*/ 0 w 56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67" h="5">
                    <a:moveTo>
                      <a:pt x="0" y="0"/>
                    </a:moveTo>
                    <a:lnTo>
                      <a:pt x="567" y="0"/>
                    </a:lnTo>
                    <a:lnTo>
                      <a:pt x="566" y="2"/>
                    </a:lnTo>
                    <a:lnTo>
                      <a:pt x="566" y="5"/>
                    </a:lnTo>
                    <a:lnTo>
                      <a:pt x="0" y="5"/>
                    </a:lnTo>
                    <a:lnTo>
                      <a:pt x="0" y="2"/>
                    </a:lnTo>
                    <a:lnTo>
                      <a:pt x="0" y="0"/>
                    </a:lnTo>
                    <a:close/>
                  </a:path>
                </a:pathLst>
              </a:custGeom>
              <a:solidFill>
                <a:srgbClr val="4182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 name="Freeform 23">
                <a:extLst>
                  <a:ext uri="{FF2B5EF4-FFF2-40B4-BE49-F238E27FC236}">
                    <a16:creationId xmlns:a16="http://schemas.microsoft.com/office/drawing/2014/main" id="{128F1CED-99C4-3697-4AE2-8176A321695C}"/>
                  </a:ext>
                </a:extLst>
              </p:cNvPr>
              <p:cNvSpPr>
                <a:spLocks/>
              </p:cNvSpPr>
              <p:nvPr/>
            </p:nvSpPr>
            <p:spPr bwMode="auto">
              <a:xfrm>
                <a:off x="1569" y="3751"/>
                <a:ext cx="179" cy="2"/>
              </a:xfrm>
              <a:custGeom>
                <a:avLst/>
                <a:gdLst>
                  <a:gd name="T0" fmla="*/ 148 w 714"/>
                  <a:gd name="T1" fmla="*/ 0 h 5"/>
                  <a:gd name="T2" fmla="*/ 714 w 714"/>
                  <a:gd name="T3" fmla="*/ 0 h 5"/>
                  <a:gd name="T4" fmla="*/ 714 w 714"/>
                  <a:gd name="T5" fmla="*/ 3 h 5"/>
                  <a:gd name="T6" fmla="*/ 714 w 714"/>
                  <a:gd name="T7" fmla="*/ 5 h 5"/>
                  <a:gd name="T8" fmla="*/ 0 w 714"/>
                  <a:gd name="T9" fmla="*/ 5 h 5"/>
                  <a:gd name="T10" fmla="*/ 0 w 714"/>
                  <a:gd name="T11" fmla="*/ 4 h 5"/>
                  <a:gd name="T12" fmla="*/ 149 w 714"/>
                  <a:gd name="T13" fmla="*/ 4 h 5"/>
                  <a:gd name="T14" fmla="*/ 148 w 714"/>
                  <a:gd name="T15" fmla="*/ 2 h 5"/>
                  <a:gd name="T16" fmla="*/ 148 w 71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4" h="5">
                    <a:moveTo>
                      <a:pt x="148" y="0"/>
                    </a:moveTo>
                    <a:lnTo>
                      <a:pt x="714" y="0"/>
                    </a:lnTo>
                    <a:lnTo>
                      <a:pt x="714" y="3"/>
                    </a:lnTo>
                    <a:lnTo>
                      <a:pt x="714" y="5"/>
                    </a:lnTo>
                    <a:lnTo>
                      <a:pt x="0" y="5"/>
                    </a:lnTo>
                    <a:lnTo>
                      <a:pt x="0" y="4"/>
                    </a:lnTo>
                    <a:lnTo>
                      <a:pt x="149" y="4"/>
                    </a:lnTo>
                    <a:lnTo>
                      <a:pt x="148" y="2"/>
                    </a:lnTo>
                    <a:lnTo>
                      <a:pt x="148" y="0"/>
                    </a:lnTo>
                    <a:close/>
                  </a:path>
                </a:pathLst>
              </a:custGeom>
              <a:solidFill>
                <a:srgbClr val="418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Freeform 24">
                <a:extLst>
                  <a:ext uri="{FF2B5EF4-FFF2-40B4-BE49-F238E27FC236}">
                    <a16:creationId xmlns:a16="http://schemas.microsoft.com/office/drawing/2014/main" id="{4A783D59-F877-7869-22AC-9730F9A5774E}"/>
                  </a:ext>
                </a:extLst>
              </p:cNvPr>
              <p:cNvSpPr>
                <a:spLocks/>
              </p:cNvSpPr>
              <p:nvPr/>
            </p:nvSpPr>
            <p:spPr bwMode="auto">
              <a:xfrm>
                <a:off x="1569" y="3752"/>
                <a:ext cx="179" cy="1"/>
              </a:xfrm>
              <a:custGeom>
                <a:avLst/>
                <a:gdLst>
                  <a:gd name="T0" fmla="*/ 148 w 714"/>
                  <a:gd name="T1" fmla="*/ 0 h 5"/>
                  <a:gd name="T2" fmla="*/ 714 w 714"/>
                  <a:gd name="T3" fmla="*/ 0 h 5"/>
                  <a:gd name="T4" fmla="*/ 714 w 714"/>
                  <a:gd name="T5" fmla="*/ 2 h 5"/>
                  <a:gd name="T6" fmla="*/ 714 w 714"/>
                  <a:gd name="T7" fmla="*/ 5 h 5"/>
                  <a:gd name="T8" fmla="*/ 0 w 714"/>
                  <a:gd name="T9" fmla="*/ 5 h 5"/>
                  <a:gd name="T10" fmla="*/ 0 w 714"/>
                  <a:gd name="T11" fmla="*/ 1 h 5"/>
                  <a:gd name="T12" fmla="*/ 149 w 714"/>
                  <a:gd name="T13" fmla="*/ 1 h 5"/>
                  <a:gd name="T14" fmla="*/ 148 w 71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4" h="5">
                    <a:moveTo>
                      <a:pt x="148" y="0"/>
                    </a:moveTo>
                    <a:lnTo>
                      <a:pt x="714" y="0"/>
                    </a:lnTo>
                    <a:lnTo>
                      <a:pt x="714" y="2"/>
                    </a:lnTo>
                    <a:lnTo>
                      <a:pt x="714" y="5"/>
                    </a:lnTo>
                    <a:lnTo>
                      <a:pt x="0" y="5"/>
                    </a:lnTo>
                    <a:lnTo>
                      <a:pt x="0" y="1"/>
                    </a:lnTo>
                    <a:lnTo>
                      <a:pt x="149" y="1"/>
                    </a:lnTo>
                    <a:lnTo>
                      <a:pt x="148" y="0"/>
                    </a:lnTo>
                    <a:close/>
                  </a:path>
                </a:pathLst>
              </a:custGeom>
              <a:solidFill>
                <a:srgbClr val="428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 name="Freeform 25">
                <a:extLst>
                  <a:ext uri="{FF2B5EF4-FFF2-40B4-BE49-F238E27FC236}">
                    <a16:creationId xmlns:a16="http://schemas.microsoft.com/office/drawing/2014/main" id="{5C8A646E-FE70-785B-6E62-951456D8FE52}"/>
                  </a:ext>
                </a:extLst>
              </p:cNvPr>
              <p:cNvSpPr>
                <a:spLocks/>
              </p:cNvSpPr>
              <p:nvPr/>
            </p:nvSpPr>
            <p:spPr bwMode="auto">
              <a:xfrm>
                <a:off x="1569" y="3753"/>
                <a:ext cx="179" cy="1"/>
              </a:xfrm>
              <a:custGeom>
                <a:avLst/>
                <a:gdLst>
                  <a:gd name="T0" fmla="*/ 0 w 714"/>
                  <a:gd name="T1" fmla="*/ 0 h 5"/>
                  <a:gd name="T2" fmla="*/ 714 w 714"/>
                  <a:gd name="T3" fmla="*/ 0 h 5"/>
                  <a:gd name="T4" fmla="*/ 714 w 714"/>
                  <a:gd name="T5" fmla="*/ 3 h 5"/>
                  <a:gd name="T6" fmla="*/ 714 w 714"/>
                  <a:gd name="T7" fmla="*/ 5 h 5"/>
                  <a:gd name="T8" fmla="*/ 0 w 714"/>
                  <a:gd name="T9" fmla="*/ 5 h 5"/>
                  <a:gd name="T10" fmla="*/ 0 w 714"/>
                  <a:gd name="T11" fmla="*/ 0 h 5"/>
                </a:gdLst>
                <a:ahLst/>
                <a:cxnLst>
                  <a:cxn ang="0">
                    <a:pos x="T0" y="T1"/>
                  </a:cxn>
                  <a:cxn ang="0">
                    <a:pos x="T2" y="T3"/>
                  </a:cxn>
                  <a:cxn ang="0">
                    <a:pos x="T4" y="T5"/>
                  </a:cxn>
                  <a:cxn ang="0">
                    <a:pos x="T6" y="T7"/>
                  </a:cxn>
                  <a:cxn ang="0">
                    <a:pos x="T8" y="T9"/>
                  </a:cxn>
                  <a:cxn ang="0">
                    <a:pos x="T10" y="T11"/>
                  </a:cxn>
                </a:cxnLst>
                <a:rect l="0" t="0" r="r" b="b"/>
                <a:pathLst>
                  <a:path w="714" h="5">
                    <a:moveTo>
                      <a:pt x="0" y="0"/>
                    </a:moveTo>
                    <a:lnTo>
                      <a:pt x="714" y="0"/>
                    </a:lnTo>
                    <a:lnTo>
                      <a:pt x="714" y="3"/>
                    </a:lnTo>
                    <a:lnTo>
                      <a:pt x="714" y="5"/>
                    </a:lnTo>
                    <a:lnTo>
                      <a:pt x="0" y="5"/>
                    </a:lnTo>
                    <a:lnTo>
                      <a:pt x="0" y="0"/>
                    </a:lnTo>
                    <a:close/>
                  </a:path>
                </a:pathLst>
              </a:custGeom>
              <a:solidFill>
                <a:srgbClr val="42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 name="Freeform 26">
                <a:extLst>
                  <a:ext uri="{FF2B5EF4-FFF2-40B4-BE49-F238E27FC236}">
                    <a16:creationId xmlns:a16="http://schemas.microsoft.com/office/drawing/2014/main" id="{21940811-F356-14BA-B9EC-C9271BDC5244}"/>
                  </a:ext>
                </a:extLst>
              </p:cNvPr>
              <p:cNvSpPr>
                <a:spLocks/>
              </p:cNvSpPr>
              <p:nvPr/>
            </p:nvSpPr>
            <p:spPr bwMode="auto">
              <a:xfrm>
                <a:off x="1569" y="3753"/>
                <a:ext cx="179" cy="1"/>
              </a:xfrm>
              <a:custGeom>
                <a:avLst/>
                <a:gdLst>
                  <a:gd name="T0" fmla="*/ 0 w 714"/>
                  <a:gd name="T1" fmla="*/ 0 h 4"/>
                  <a:gd name="T2" fmla="*/ 714 w 714"/>
                  <a:gd name="T3" fmla="*/ 0 h 4"/>
                  <a:gd name="T4" fmla="*/ 714 w 714"/>
                  <a:gd name="T5" fmla="*/ 2 h 4"/>
                  <a:gd name="T6" fmla="*/ 714 w 714"/>
                  <a:gd name="T7" fmla="*/ 4 h 4"/>
                  <a:gd name="T8" fmla="*/ 0 w 714"/>
                  <a:gd name="T9" fmla="*/ 4 h 4"/>
                  <a:gd name="T10" fmla="*/ 0 w 714"/>
                  <a:gd name="T11" fmla="*/ 0 h 4"/>
                </a:gdLst>
                <a:ahLst/>
                <a:cxnLst>
                  <a:cxn ang="0">
                    <a:pos x="T0" y="T1"/>
                  </a:cxn>
                  <a:cxn ang="0">
                    <a:pos x="T2" y="T3"/>
                  </a:cxn>
                  <a:cxn ang="0">
                    <a:pos x="T4" y="T5"/>
                  </a:cxn>
                  <a:cxn ang="0">
                    <a:pos x="T6" y="T7"/>
                  </a:cxn>
                  <a:cxn ang="0">
                    <a:pos x="T8" y="T9"/>
                  </a:cxn>
                  <a:cxn ang="0">
                    <a:pos x="T10" y="T11"/>
                  </a:cxn>
                </a:cxnLst>
                <a:rect l="0" t="0" r="r" b="b"/>
                <a:pathLst>
                  <a:path w="714" h="4">
                    <a:moveTo>
                      <a:pt x="0" y="0"/>
                    </a:moveTo>
                    <a:lnTo>
                      <a:pt x="714" y="0"/>
                    </a:lnTo>
                    <a:lnTo>
                      <a:pt x="714" y="2"/>
                    </a:lnTo>
                    <a:lnTo>
                      <a:pt x="714" y="4"/>
                    </a:lnTo>
                    <a:lnTo>
                      <a:pt x="0" y="4"/>
                    </a:lnTo>
                    <a:lnTo>
                      <a:pt x="0" y="0"/>
                    </a:lnTo>
                    <a:close/>
                  </a:path>
                </a:pathLst>
              </a:custGeom>
              <a:solidFill>
                <a:srgbClr val="428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3" name="Freeform 27">
                <a:extLst>
                  <a:ext uri="{FF2B5EF4-FFF2-40B4-BE49-F238E27FC236}">
                    <a16:creationId xmlns:a16="http://schemas.microsoft.com/office/drawing/2014/main" id="{514C9E11-606D-568D-F255-1359781FADAF}"/>
                  </a:ext>
                </a:extLst>
              </p:cNvPr>
              <p:cNvSpPr>
                <a:spLocks/>
              </p:cNvSpPr>
              <p:nvPr/>
            </p:nvSpPr>
            <p:spPr bwMode="auto">
              <a:xfrm>
                <a:off x="1569" y="3754"/>
                <a:ext cx="179" cy="1"/>
              </a:xfrm>
              <a:custGeom>
                <a:avLst/>
                <a:gdLst>
                  <a:gd name="T0" fmla="*/ 0 w 714"/>
                  <a:gd name="T1" fmla="*/ 0 h 4"/>
                  <a:gd name="T2" fmla="*/ 714 w 714"/>
                  <a:gd name="T3" fmla="*/ 0 h 4"/>
                  <a:gd name="T4" fmla="*/ 714 w 714"/>
                  <a:gd name="T5" fmla="*/ 2 h 4"/>
                  <a:gd name="T6" fmla="*/ 713 w 714"/>
                  <a:gd name="T7" fmla="*/ 4 h 4"/>
                  <a:gd name="T8" fmla="*/ 0 w 714"/>
                  <a:gd name="T9" fmla="*/ 4 h 4"/>
                  <a:gd name="T10" fmla="*/ 0 w 714"/>
                  <a:gd name="T11" fmla="*/ 0 h 4"/>
                </a:gdLst>
                <a:ahLst/>
                <a:cxnLst>
                  <a:cxn ang="0">
                    <a:pos x="T0" y="T1"/>
                  </a:cxn>
                  <a:cxn ang="0">
                    <a:pos x="T2" y="T3"/>
                  </a:cxn>
                  <a:cxn ang="0">
                    <a:pos x="T4" y="T5"/>
                  </a:cxn>
                  <a:cxn ang="0">
                    <a:pos x="T6" y="T7"/>
                  </a:cxn>
                  <a:cxn ang="0">
                    <a:pos x="T8" y="T9"/>
                  </a:cxn>
                  <a:cxn ang="0">
                    <a:pos x="T10" y="T11"/>
                  </a:cxn>
                </a:cxnLst>
                <a:rect l="0" t="0" r="r" b="b"/>
                <a:pathLst>
                  <a:path w="714" h="4">
                    <a:moveTo>
                      <a:pt x="0" y="0"/>
                    </a:moveTo>
                    <a:lnTo>
                      <a:pt x="714" y="0"/>
                    </a:lnTo>
                    <a:lnTo>
                      <a:pt x="714" y="2"/>
                    </a:lnTo>
                    <a:lnTo>
                      <a:pt x="713" y="4"/>
                    </a:lnTo>
                    <a:lnTo>
                      <a:pt x="0" y="4"/>
                    </a:lnTo>
                    <a:lnTo>
                      <a:pt x="0" y="0"/>
                    </a:lnTo>
                    <a:close/>
                  </a:path>
                </a:pathLst>
              </a:custGeom>
              <a:solidFill>
                <a:srgbClr val="438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9" name="Freeform 28">
                <a:extLst>
                  <a:ext uri="{FF2B5EF4-FFF2-40B4-BE49-F238E27FC236}">
                    <a16:creationId xmlns:a16="http://schemas.microsoft.com/office/drawing/2014/main" id="{FDEFD1FF-DE4D-BBFC-003D-FDC8A11E882A}"/>
                  </a:ext>
                </a:extLst>
              </p:cNvPr>
              <p:cNvSpPr>
                <a:spLocks/>
              </p:cNvSpPr>
              <p:nvPr/>
            </p:nvSpPr>
            <p:spPr bwMode="auto">
              <a:xfrm>
                <a:off x="1569" y="3754"/>
                <a:ext cx="179" cy="1"/>
              </a:xfrm>
              <a:custGeom>
                <a:avLst/>
                <a:gdLst>
                  <a:gd name="T0" fmla="*/ 0 w 714"/>
                  <a:gd name="T1" fmla="*/ 0 h 3"/>
                  <a:gd name="T2" fmla="*/ 714 w 714"/>
                  <a:gd name="T3" fmla="*/ 0 h 3"/>
                  <a:gd name="T4" fmla="*/ 714 w 714"/>
                  <a:gd name="T5" fmla="*/ 2 h 3"/>
                  <a:gd name="T6" fmla="*/ 713 w 714"/>
                  <a:gd name="T7" fmla="*/ 3 h 3"/>
                  <a:gd name="T8" fmla="*/ 311 w 714"/>
                  <a:gd name="T9" fmla="*/ 3 h 3"/>
                  <a:gd name="T10" fmla="*/ 0 w 714"/>
                  <a:gd name="T11" fmla="*/ 3 h 3"/>
                  <a:gd name="T12" fmla="*/ 0 w 7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14" h="3">
                    <a:moveTo>
                      <a:pt x="0" y="0"/>
                    </a:moveTo>
                    <a:lnTo>
                      <a:pt x="714" y="0"/>
                    </a:lnTo>
                    <a:lnTo>
                      <a:pt x="714" y="2"/>
                    </a:lnTo>
                    <a:lnTo>
                      <a:pt x="713" y="3"/>
                    </a:lnTo>
                    <a:lnTo>
                      <a:pt x="311" y="3"/>
                    </a:lnTo>
                    <a:lnTo>
                      <a:pt x="0" y="3"/>
                    </a:lnTo>
                    <a:lnTo>
                      <a:pt x="0" y="0"/>
                    </a:lnTo>
                    <a:close/>
                  </a:path>
                </a:pathLst>
              </a:custGeom>
              <a:solidFill>
                <a:srgbClr val="438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0" name="Freeform 29">
                <a:extLst>
                  <a:ext uri="{FF2B5EF4-FFF2-40B4-BE49-F238E27FC236}">
                    <a16:creationId xmlns:a16="http://schemas.microsoft.com/office/drawing/2014/main" id="{59ABB5B5-C1A9-022C-1E88-C95DFCCE2816}"/>
                  </a:ext>
                </a:extLst>
              </p:cNvPr>
              <p:cNvSpPr>
                <a:spLocks/>
              </p:cNvSpPr>
              <p:nvPr/>
            </p:nvSpPr>
            <p:spPr bwMode="auto">
              <a:xfrm>
                <a:off x="1569" y="3755"/>
                <a:ext cx="178" cy="0"/>
              </a:xfrm>
              <a:custGeom>
                <a:avLst/>
                <a:gdLst>
                  <a:gd name="T0" fmla="*/ 0 w 713"/>
                  <a:gd name="T1" fmla="*/ 0 h 1"/>
                  <a:gd name="T2" fmla="*/ 713 w 713"/>
                  <a:gd name="T3" fmla="*/ 0 h 1"/>
                  <a:gd name="T4" fmla="*/ 713 w 713"/>
                  <a:gd name="T5" fmla="*/ 1 h 1"/>
                  <a:gd name="T6" fmla="*/ 311 w 713"/>
                  <a:gd name="T7" fmla="*/ 1 h 1"/>
                  <a:gd name="T8" fmla="*/ 0 w 713"/>
                  <a:gd name="T9" fmla="*/ 1 h 1"/>
                  <a:gd name="T10" fmla="*/ 0 w 713"/>
                  <a:gd name="T11" fmla="*/ 0 h 1"/>
                </a:gdLst>
                <a:ahLst/>
                <a:cxnLst>
                  <a:cxn ang="0">
                    <a:pos x="T0" y="T1"/>
                  </a:cxn>
                  <a:cxn ang="0">
                    <a:pos x="T2" y="T3"/>
                  </a:cxn>
                  <a:cxn ang="0">
                    <a:pos x="T4" y="T5"/>
                  </a:cxn>
                  <a:cxn ang="0">
                    <a:pos x="T6" y="T7"/>
                  </a:cxn>
                  <a:cxn ang="0">
                    <a:pos x="T8" y="T9"/>
                  </a:cxn>
                  <a:cxn ang="0">
                    <a:pos x="T10" y="T11"/>
                  </a:cxn>
                </a:cxnLst>
                <a:rect l="0" t="0" r="r" b="b"/>
                <a:pathLst>
                  <a:path w="713" h="1">
                    <a:moveTo>
                      <a:pt x="0" y="0"/>
                    </a:moveTo>
                    <a:lnTo>
                      <a:pt x="713" y="0"/>
                    </a:lnTo>
                    <a:lnTo>
                      <a:pt x="713" y="1"/>
                    </a:lnTo>
                    <a:lnTo>
                      <a:pt x="311" y="1"/>
                    </a:lnTo>
                    <a:lnTo>
                      <a:pt x="0" y="1"/>
                    </a:lnTo>
                    <a:lnTo>
                      <a:pt x="0" y="0"/>
                    </a:lnTo>
                    <a:close/>
                  </a:path>
                </a:pathLst>
              </a:custGeom>
              <a:solidFill>
                <a:srgbClr val="448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1" name="Freeform 30">
                <a:extLst>
                  <a:ext uri="{FF2B5EF4-FFF2-40B4-BE49-F238E27FC236}">
                    <a16:creationId xmlns:a16="http://schemas.microsoft.com/office/drawing/2014/main" id="{097FF332-2F00-CA97-B91E-E1DA302DA8F1}"/>
                  </a:ext>
                </a:extLst>
              </p:cNvPr>
              <p:cNvSpPr>
                <a:spLocks/>
              </p:cNvSpPr>
              <p:nvPr/>
            </p:nvSpPr>
            <p:spPr bwMode="auto">
              <a:xfrm>
                <a:off x="1666" y="3679"/>
                <a:ext cx="22" cy="1"/>
              </a:xfrm>
              <a:custGeom>
                <a:avLst/>
                <a:gdLst>
                  <a:gd name="T0" fmla="*/ 89 w 89"/>
                  <a:gd name="T1" fmla="*/ 3 h 3"/>
                  <a:gd name="T2" fmla="*/ 0 w 89"/>
                  <a:gd name="T3" fmla="*/ 3 h 3"/>
                  <a:gd name="T4" fmla="*/ 11 w 89"/>
                  <a:gd name="T5" fmla="*/ 1 h 3"/>
                  <a:gd name="T6" fmla="*/ 22 w 89"/>
                  <a:gd name="T7" fmla="*/ 0 h 3"/>
                  <a:gd name="T8" fmla="*/ 33 w 89"/>
                  <a:gd name="T9" fmla="*/ 0 h 3"/>
                  <a:gd name="T10" fmla="*/ 44 w 89"/>
                  <a:gd name="T11" fmla="*/ 0 h 3"/>
                  <a:gd name="T12" fmla="*/ 45 w 89"/>
                  <a:gd name="T13" fmla="*/ 0 h 3"/>
                  <a:gd name="T14" fmla="*/ 57 w 89"/>
                  <a:gd name="T15" fmla="*/ 0 h 3"/>
                  <a:gd name="T16" fmla="*/ 67 w 89"/>
                  <a:gd name="T17" fmla="*/ 0 h 3"/>
                  <a:gd name="T18" fmla="*/ 79 w 89"/>
                  <a:gd name="T19" fmla="*/ 1 h 3"/>
                  <a:gd name="T20" fmla="*/ 89 w 89"/>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3">
                    <a:moveTo>
                      <a:pt x="89" y="3"/>
                    </a:moveTo>
                    <a:lnTo>
                      <a:pt x="0" y="3"/>
                    </a:lnTo>
                    <a:lnTo>
                      <a:pt x="11" y="1"/>
                    </a:lnTo>
                    <a:lnTo>
                      <a:pt x="22" y="0"/>
                    </a:lnTo>
                    <a:lnTo>
                      <a:pt x="33" y="0"/>
                    </a:lnTo>
                    <a:lnTo>
                      <a:pt x="44" y="0"/>
                    </a:lnTo>
                    <a:lnTo>
                      <a:pt x="45" y="0"/>
                    </a:lnTo>
                    <a:lnTo>
                      <a:pt x="57" y="0"/>
                    </a:lnTo>
                    <a:lnTo>
                      <a:pt x="67" y="0"/>
                    </a:lnTo>
                    <a:lnTo>
                      <a:pt x="79" y="1"/>
                    </a:lnTo>
                    <a:lnTo>
                      <a:pt x="89" y="3"/>
                    </a:lnTo>
                    <a:close/>
                  </a:path>
                </a:pathLst>
              </a:custGeom>
              <a:solidFill>
                <a:srgbClr val="0C4F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2" name="Freeform 31">
                <a:extLst>
                  <a:ext uri="{FF2B5EF4-FFF2-40B4-BE49-F238E27FC236}">
                    <a16:creationId xmlns:a16="http://schemas.microsoft.com/office/drawing/2014/main" id="{A99293F9-D441-3626-EEE3-2873118415B5}"/>
                  </a:ext>
                </a:extLst>
              </p:cNvPr>
              <p:cNvSpPr>
                <a:spLocks/>
              </p:cNvSpPr>
              <p:nvPr/>
            </p:nvSpPr>
            <p:spPr bwMode="auto">
              <a:xfrm>
                <a:off x="1663" y="3680"/>
                <a:ext cx="28" cy="1"/>
              </a:xfrm>
              <a:custGeom>
                <a:avLst/>
                <a:gdLst>
                  <a:gd name="T0" fmla="*/ 31 w 113"/>
                  <a:gd name="T1" fmla="*/ 0 h 4"/>
                  <a:gd name="T2" fmla="*/ 82 w 113"/>
                  <a:gd name="T3" fmla="*/ 0 h 4"/>
                  <a:gd name="T4" fmla="*/ 98 w 113"/>
                  <a:gd name="T5" fmla="*/ 1 h 4"/>
                  <a:gd name="T6" fmla="*/ 113 w 113"/>
                  <a:gd name="T7" fmla="*/ 4 h 4"/>
                  <a:gd name="T8" fmla="*/ 0 w 113"/>
                  <a:gd name="T9" fmla="*/ 4 h 4"/>
                  <a:gd name="T10" fmla="*/ 15 w 113"/>
                  <a:gd name="T11" fmla="*/ 1 h 4"/>
                  <a:gd name="T12" fmla="*/ 31 w 1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13" h="4">
                    <a:moveTo>
                      <a:pt x="31" y="0"/>
                    </a:moveTo>
                    <a:lnTo>
                      <a:pt x="82" y="0"/>
                    </a:lnTo>
                    <a:lnTo>
                      <a:pt x="98" y="1"/>
                    </a:lnTo>
                    <a:lnTo>
                      <a:pt x="113" y="4"/>
                    </a:lnTo>
                    <a:lnTo>
                      <a:pt x="0" y="4"/>
                    </a:lnTo>
                    <a:lnTo>
                      <a:pt x="15" y="1"/>
                    </a:lnTo>
                    <a:lnTo>
                      <a:pt x="31" y="0"/>
                    </a:lnTo>
                    <a:close/>
                  </a:path>
                </a:pathLst>
              </a:custGeom>
              <a:solidFill>
                <a:srgbClr val="0C4F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3" name="Freeform 32">
                <a:extLst>
                  <a:ext uri="{FF2B5EF4-FFF2-40B4-BE49-F238E27FC236}">
                    <a16:creationId xmlns:a16="http://schemas.microsoft.com/office/drawing/2014/main" id="{8FE2A318-9BAE-F685-C0BA-979E888FFCD1}"/>
                  </a:ext>
                </a:extLst>
              </p:cNvPr>
              <p:cNvSpPr>
                <a:spLocks/>
              </p:cNvSpPr>
              <p:nvPr/>
            </p:nvSpPr>
            <p:spPr bwMode="auto">
              <a:xfrm>
                <a:off x="1660" y="3680"/>
                <a:ext cx="34" cy="1"/>
              </a:xfrm>
              <a:custGeom>
                <a:avLst/>
                <a:gdLst>
                  <a:gd name="T0" fmla="*/ 23 w 135"/>
                  <a:gd name="T1" fmla="*/ 0 h 4"/>
                  <a:gd name="T2" fmla="*/ 112 w 135"/>
                  <a:gd name="T3" fmla="*/ 0 h 4"/>
                  <a:gd name="T4" fmla="*/ 123 w 135"/>
                  <a:gd name="T5" fmla="*/ 2 h 4"/>
                  <a:gd name="T6" fmla="*/ 135 w 135"/>
                  <a:gd name="T7" fmla="*/ 4 h 4"/>
                  <a:gd name="T8" fmla="*/ 0 w 135"/>
                  <a:gd name="T9" fmla="*/ 4 h 4"/>
                  <a:gd name="T10" fmla="*/ 12 w 135"/>
                  <a:gd name="T11" fmla="*/ 2 h 4"/>
                  <a:gd name="T12" fmla="*/ 23 w 1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5" h="4">
                    <a:moveTo>
                      <a:pt x="23" y="0"/>
                    </a:moveTo>
                    <a:lnTo>
                      <a:pt x="112" y="0"/>
                    </a:lnTo>
                    <a:lnTo>
                      <a:pt x="123" y="2"/>
                    </a:lnTo>
                    <a:lnTo>
                      <a:pt x="135" y="4"/>
                    </a:lnTo>
                    <a:lnTo>
                      <a:pt x="0" y="4"/>
                    </a:lnTo>
                    <a:lnTo>
                      <a:pt x="12" y="2"/>
                    </a:lnTo>
                    <a:lnTo>
                      <a:pt x="23" y="0"/>
                    </a:lnTo>
                    <a:close/>
                  </a:path>
                </a:pathLst>
              </a:custGeom>
              <a:solidFill>
                <a:srgbClr val="0D4F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4" name="Freeform 33">
                <a:extLst>
                  <a:ext uri="{FF2B5EF4-FFF2-40B4-BE49-F238E27FC236}">
                    <a16:creationId xmlns:a16="http://schemas.microsoft.com/office/drawing/2014/main" id="{366BC0EE-4629-D92A-1E3B-590D924F8671}"/>
                  </a:ext>
                </a:extLst>
              </p:cNvPr>
              <p:cNvSpPr>
                <a:spLocks/>
              </p:cNvSpPr>
              <p:nvPr/>
            </p:nvSpPr>
            <p:spPr bwMode="auto">
              <a:xfrm>
                <a:off x="1658" y="3681"/>
                <a:ext cx="38" cy="1"/>
              </a:xfrm>
              <a:custGeom>
                <a:avLst/>
                <a:gdLst>
                  <a:gd name="T0" fmla="*/ 19 w 151"/>
                  <a:gd name="T1" fmla="*/ 0 h 4"/>
                  <a:gd name="T2" fmla="*/ 132 w 151"/>
                  <a:gd name="T3" fmla="*/ 0 h 4"/>
                  <a:gd name="T4" fmla="*/ 142 w 151"/>
                  <a:gd name="T5" fmla="*/ 2 h 4"/>
                  <a:gd name="T6" fmla="*/ 151 w 151"/>
                  <a:gd name="T7" fmla="*/ 4 h 4"/>
                  <a:gd name="T8" fmla="*/ 0 w 151"/>
                  <a:gd name="T9" fmla="*/ 4 h 4"/>
                  <a:gd name="T10" fmla="*/ 9 w 151"/>
                  <a:gd name="T11" fmla="*/ 2 h 4"/>
                  <a:gd name="T12" fmla="*/ 19 w 1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51" h="4">
                    <a:moveTo>
                      <a:pt x="19" y="0"/>
                    </a:moveTo>
                    <a:lnTo>
                      <a:pt x="132" y="0"/>
                    </a:lnTo>
                    <a:lnTo>
                      <a:pt x="142" y="2"/>
                    </a:lnTo>
                    <a:lnTo>
                      <a:pt x="151" y="4"/>
                    </a:lnTo>
                    <a:lnTo>
                      <a:pt x="0" y="4"/>
                    </a:lnTo>
                    <a:lnTo>
                      <a:pt x="9" y="2"/>
                    </a:lnTo>
                    <a:lnTo>
                      <a:pt x="19" y="0"/>
                    </a:lnTo>
                    <a:close/>
                  </a:path>
                </a:pathLst>
              </a:custGeom>
              <a:solidFill>
                <a:srgbClr val="0D5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5" name="Freeform 34">
                <a:extLst>
                  <a:ext uri="{FF2B5EF4-FFF2-40B4-BE49-F238E27FC236}">
                    <a16:creationId xmlns:a16="http://schemas.microsoft.com/office/drawing/2014/main" id="{E11059C9-7D5C-6456-00A3-4B3B25E9DD40}"/>
                  </a:ext>
                </a:extLst>
              </p:cNvPr>
              <p:cNvSpPr>
                <a:spLocks/>
              </p:cNvSpPr>
              <p:nvPr/>
            </p:nvSpPr>
            <p:spPr bwMode="auto">
              <a:xfrm>
                <a:off x="1656" y="3681"/>
                <a:ext cx="42" cy="1"/>
              </a:xfrm>
              <a:custGeom>
                <a:avLst/>
                <a:gdLst>
                  <a:gd name="T0" fmla="*/ 16 w 167"/>
                  <a:gd name="T1" fmla="*/ 0 h 5"/>
                  <a:gd name="T2" fmla="*/ 151 w 167"/>
                  <a:gd name="T3" fmla="*/ 0 h 5"/>
                  <a:gd name="T4" fmla="*/ 159 w 167"/>
                  <a:gd name="T5" fmla="*/ 2 h 5"/>
                  <a:gd name="T6" fmla="*/ 167 w 167"/>
                  <a:gd name="T7" fmla="*/ 5 h 5"/>
                  <a:gd name="T8" fmla="*/ 0 w 167"/>
                  <a:gd name="T9" fmla="*/ 5 h 5"/>
                  <a:gd name="T10" fmla="*/ 8 w 167"/>
                  <a:gd name="T11" fmla="*/ 2 h 5"/>
                  <a:gd name="T12" fmla="*/ 16 w 16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 y="0"/>
                    </a:moveTo>
                    <a:lnTo>
                      <a:pt x="151" y="0"/>
                    </a:lnTo>
                    <a:lnTo>
                      <a:pt x="159" y="2"/>
                    </a:lnTo>
                    <a:lnTo>
                      <a:pt x="167" y="5"/>
                    </a:lnTo>
                    <a:lnTo>
                      <a:pt x="0" y="5"/>
                    </a:lnTo>
                    <a:lnTo>
                      <a:pt x="8" y="2"/>
                    </a:lnTo>
                    <a:lnTo>
                      <a:pt x="16" y="0"/>
                    </a:lnTo>
                    <a:close/>
                  </a:path>
                </a:pathLst>
              </a:custGeom>
              <a:solidFill>
                <a:srgbClr val="0D5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6" name="Freeform 35">
                <a:extLst>
                  <a:ext uri="{FF2B5EF4-FFF2-40B4-BE49-F238E27FC236}">
                    <a16:creationId xmlns:a16="http://schemas.microsoft.com/office/drawing/2014/main" id="{7B68B577-C2BE-3612-A27C-98E3363C456B}"/>
                  </a:ext>
                </a:extLst>
              </p:cNvPr>
              <p:cNvSpPr>
                <a:spLocks/>
              </p:cNvSpPr>
              <p:nvPr/>
            </p:nvSpPr>
            <p:spPr bwMode="auto">
              <a:xfrm>
                <a:off x="1654" y="3682"/>
                <a:ext cx="46" cy="1"/>
              </a:xfrm>
              <a:custGeom>
                <a:avLst/>
                <a:gdLst>
                  <a:gd name="T0" fmla="*/ 16 w 182"/>
                  <a:gd name="T1" fmla="*/ 0 h 6"/>
                  <a:gd name="T2" fmla="*/ 167 w 182"/>
                  <a:gd name="T3" fmla="*/ 0 h 6"/>
                  <a:gd name="T4" fmla="*/ 174 w 182"/>
                  <a:gd name="T5" fmla="*/ 3 h 6"/>
                  <a:gd name="T6" fmla="*/ 182 w 182"/>
                  <a:gd name="T7" fmla="*/ 6 h 6"/>
                  <a:gd name="T8" fmla="*/ 0 w 182"/>
                  <a:gd name="T9" fmla="*/ 6 h 6"/>
                  <a:gd name="T10" fmla="*/ 8 w 182"/>
                  <a:gd name="T11" fmla="*/ 3 h 6"/>
                  <a:gd name="T12" fmla="*/ 16 w 18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82" h="6">
                    <a:moveTo>
                      <a:pt x="16" y="0"/>
                    </a:moveTo>
                    <a:lnTo>
                      <a:pt x="167" y="0"/>
                    </a:lnTo>
                    <a:lnTo>
                      <a:pt x="174" y="3"/>
                    </a:lnTo>
                    <a:lnTo>
                      <a:pt x="182" y="6"/>
                    </a:lnTo>
                    <a:lnTo>
                      <a:pt x="0" y="6"/>
                    </a:lnTo>
                    <a:lnTo>
                      <a:pt x="8" y="3"/>
                    </a:lnTo>
                    <a:lnTo>
                      <a:pt x="16" y="0"/>
                    </a:lnTo>
                    <a:close/>
                  </a:path>
                </a:pathLst>
              </a:custGeom>
              <a:solidFill>
                <a:srgbClr val="0E5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7" name="Freeform 36">
                <a:extLst>
                  <a:ext uri="{FF2B5EF4-FFF2-40B4-BE49-F238E27FC236}">
                    <a16:creationId xmlns:a16="http://schemas.microsoft.com/office/drawing/2014/main" id="{ABFF7303-D26A-EF3B-86FA-AC19D61AB102}"/>
                  </a:ext>
                </a:extLst>
              </p:cNvPr>
              <p:cNvSpPr>
                <a:spLocks/>
              </p:cNvSpPr>
              <p:nvPr/>
            </p:nvSpPr>
            <p:spPr bwMode="auto">
              <a:xfrm>
                <a:off x="1653" y="3682"/>
                <a:ext cx="130" cy="1"/>
              </a:xfrm>
              <a:custGeom>
                <a:avLst/>
                <a:gdLst>
                  <a:gd name="T0" fmla="*/ 14 w 520"/>
                  <a:gd name="T1" fmla="*/ 0 h 5"/>
                  <a:gd name="T2" fmla="*/ 181 w 520"/>
                  <a:gd name="T3" fmla="*/ 0 h 5"/>
                  <a:gd name="T4" fmla="*/ 186 w 520"/>
                  <a:gd name="T5" fmla="*/ 2 h 5"/>
                  <a:gd name="T6" fmla="*/ 191 w 520"/>
                  <a:gd name="T7" fmla="*/ 4 h 5"/>
                  <a:gd name="T8" fmla="*/ 520 w 520"/>
                  <a:gd name="T9" fmla="*/ 4 h 5"/>
                  <a:gd name="T10" fmla="*/ 520 w 520"/>
                  <a:gd name="T11" fmla="*/ 5 h 5"/>
                  <a:gd name="T12" fmla="*/ 0 w 520"/>
                  <a:gd name="T13" fmla="*/ 5 h 5"/>
                  <a:gd name="T14" fmla="*/ 7 w 520"/>
                  <a:gd name="T15" fmla="*/ 2 h 5"/>
                  <a:gd name="T16" fmla="*/ 14 w 52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5">
                    <a:moveTo>
                      <a:pt x="14" y="0"/>
                    </a:moveTo>
                    <a:lnTo>
                      <a:pt x="181" y="0"/>
                    </a:lnTo>
                    <a:lnTo>
                      <a:pt x="186" y="2"/>
                    </a:lnTo>
                    <a:lnTo>
                      <a:pt x="191" y="4"/>
                    </a:lnTo>
                    <a:lnTo>
                      <a:pt x="520" y="4"/>
                    </a:lnTo>
                    <a:lnTo>
                      <a:pt x="520" y="5"/>
                    </a:lnTo>
                    <a:lnTo>
                      <a:pt x="0" y="5"/>
                    </a:lnTo>
                    <a:lnTo>
                      <a:pt x="7" y="2"/>
                    </a:lnTo>
                    <a:lnTo>
                      <a:pt x="14" y="0"/>
                    </a:lnTo>
                    <a:close/>
                  </a:path>
                </a:pathLst>
              </a:custGeom>
              <a:solidFill>
                <a:srgbClr val="0E51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8" name="Freeform 37">
                <a:extLst>
                  <a:ext uri="{FF2B5EF4-FFF2-40B4-BE49-F238E27FC236}">
                    <a16:creationId xmlns:a16="http://schemas.microsoft.com/office/drawing/2014/main" id="{881F2C37-52C4-109A-0C30-BF41F8A90EA7}"/>
                  </a:ext>
                </a:extLst>
              </p:cNvPr>
              <p:cNvSpPr>
                <a:spLocks/>
              </p:cNvSpPr>
              <p:nvPr/>
            </p:nvSpPr>
            <p:spPr bwMode="auto">
              <a:xfrm>
                <a:off x="1651" y="3683"/>
                <a:ext cx="132" cy="1"/>
              </a:xfrm>
              <a:custGeom>
                <a:avLst/>
                <a:gdLst>
                  <a:gd name="T0" fmla="*/ 12 w 526"/>
                  <a:gd name="T1" fmla="*/ 0 h 4"/>
                  <a:gd name="T2" fmla="*/ 194 w 526"/>
                  <a:gd name="T3" fmla="*/ 0 h 4"/>
                  <a:gd name="T4" fmla="*/ 195 w 526"/>
                  <a:gd name="T5" fmla="*/ 0 h 4"/>
                  <a:gd name="T6" fmla="*/ 197 w 526"/>
                  <a:gd name="T7" fmla="*/ 1 h 4"/>
                  <a:gd name="T8" fmla="*/ 526 w 526"/>
                  <a:gd name="T9" fmla="*/ 1 h 4"/>
                  <a:gd name="T10" fmla="*/ 526 w 526"/>
                  <a:gd name="T11" fmla="*/ 4 h 4"/>
                  <a:gd name="T12" fmla="*/ 0 w 526"/>
                  <a:gd name="T13" fmla="*/ 4 h 4"/>
                  <a:gd name="T14" fmla="*/ 6 w 526"/>
                  <a:gd name="T15" fmla="*/ 2 h 4"/>
                  <a:gd name="T16" fmla="*/ 12 w 52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4">
                    <a:moveTo>
                      <a:pt x="12" y="0"/>
                    </a:moveTo>
                    <a:lnTo>
                      <a:pt x="194" y="0"/>
                    </a:lnTo>
                    <a:lnTo>
                      <a:pt x="195" y="0"/>
                    </a:lnTo>
                    <a:lnTo>
                      <a:pt x="197" y="1"/>
                    </a:lnTo>
                    <a:lnTo>
                      <a:pt x="526" y="1"/>
                    </a:lnTo>
                    <a:lnTo>
                      <a:pt x="526" y="4"/>
                    </a:lnTo>
                    <a:lnTo>
                      <a:pt x="0" y="4"/>
                    </a:lnTo>
                    <a:lnTo>
                      <a:pt x="6" y="2"/>
                    </a:lnTo>
                    <a:lnTo>
                      <a:pt x="12" y="0"/>
                    </a:lnTo>
                    <a:close/>
                  </a:path>
                </a:pathLst>
              </a:custGeom>
              <a:solidFill>
                <a:srgbClr val="0F51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9" name="Freeform 38">
                <a:extLst>
                  <a:ext uri="{FF2B5EF4-FFF2-40B4-BE49-F238E27FC236}">
                    <a16:creationId xmlns:a16="http://schemas.microsoft.com/office/drawing/2014/main" id="{7F507CE1-D528-3878-2FFF-4A4B68959837}"/>
                  </a:ext>
                </a:extLst>
              </p:cNvPr>
              <p:cNvSpPr>
                <a:spLocks/>
              </p:cNvSpPr>
              <p:nvPr/>
            </p:nvSpPr>
            <p:spPr bwMode="auto">
              <a:xfrm>
                <a:off x="1650" y="3683"/>
                <a:ext cx="133" cy="1"/>
              </a:xfrm>
              <a:custGeom>
                <a:avLst/>
                <a:gdLst>
                  <a:gd name="T0" fmla="*/ 11 w 531"/>
                  <a:gd name="T1" fmla="*/ 0 h 4"/>
                  <a:gd name="T2" fmla="*/ 531 w 531"/>
                  <a:gd name="T3" fmla="*/ 0 h 4"/>
                  <a:gd name="T4" fmla="*/ 531 w 531"/>
                  <a:gd name="T5" fmla="*/ 4 h 4"/>
                  <a:gd name="T6" fmla="*/ 0 w 531"/>
                  <a:gd name="T7" fmla="*/ 4 h 4"/>
                  <a:gd name="T8" fmla="*/ 5 w 531"/>
                  <a:gd name="T9" fmla="*/ 2 h 4"/>
                  <a:gd name="T10" fmla="*/ 11 w 531"/>
                  <a:gd name="T11" fmla="*/ 0 h 4"/>
                </a:gdLst>
                <a:ahLst/>
                <a:cxnLst>
                  <a:cxn ang="0">
                    <a:pos x="T0" y="T1"/>
                  </a:cxn>
                  <a:cxn ang="0">
                    <a:pos x="T2" y="T3"/>
                  </a:cxn>
                  <a:cxn ang="0">
                    <a:pos x="T4" y="T5"/>
                  </a:cxn>
                  <a:cxn ang="0">
                    <a:pos x="T6" y="T7"/>
                  </a:cxn>
                  <a:cxn ang="0">
                    <a:pos x="T8" y="T9"/>
                  </a:cxn>
                  <a:cxn ang="0">
                    <a:pos x="T10" y="T11"/>
                  </a:cxn>
                </a:cxnLst>
                <a:rect l="0" t="0" r="r" b="b"/>
                <a:pathLst>
                  <a:path w="531" h="4">
                    <a:moveTo>
                      <a:pt x="11" y="0"/>
                    </a:moveTo>
                    <a:lnTo>
                      <a:pt x="531" y="0"/>
                    </a:lnTo>
                    <a:lnTo>
                      <a:pt x="531" y="4"/>
                    </a:lnTo>
                    <a:lnTo>
                      <a:pt x="0" y="4"/>
                    </a:lnTo>
                    <a:lnTo>
                      <a:pt x="5" y="2"/>
                    </a:lnTo>
                    <a:lnTo>
                      <a:pt x="11" y="0"/>
                    </a:lnTo>
                    <a:close/>
                  </a:path>
                </a:pathLst>
              </a:custGeom>
              <a:solidFill>
                <a:srgbClr val="0F5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0" name="Freeform 39">
                <a:extLst>
                  <a:ext uri="{FF2B5EF4-FFF2-40B4-BE49-F238E27FC236}">
                    <a16:creationId xmlns:a16="http://schemas.microsoft.com/office/drawing/2014/main" id="{A05A66E1-2A1B-DD61-4875-4519CD2F998F}"/>
                  </a:ext>
                </a:extLst>
              </p:cNvPr>
              <p:cNvSpPr>
                <a:spLocks/>
              </p:cNvSpPr>
              <p:nvPr/>
            </p:nvSpPr>
            <p:spPr bwMode="auto">
              <a:xfrm>
                <a:off x="1649" y="3684"/>
                <a:ext cx="134" cy="1"/>
              </a:xfrm>
              <a:custGeom>
                <a:avLst/>
                <a:gdLst>
                  <a:gd name="T0" fmla="*/ 10 w 536"/>
                  <a:gd name="T1" fmla="*/ 0 h 4"/>
                  <a:gd name="T2" fmla="*/ 536 w 536"/>
                  <a:gd name="T3" fmla="*/ 0 h 4"/>
                  <a:gd name="T4" fmla="*/ 536 w 536"/>
                  <a:gd name="T5" fmla="*/ 4 h 4"/>
                  <a:gd name="T6" fmla="*/ 0 w 536"/>
                  <a:gd name="T7" fmla="*/ 4 h 4"/>
                  <a:gd name="T8" fmla="*/ 5 w 536"/>
                  <a:gd name="T9" fmla="*/ 2 h 4"/>
                  <a:gd name="T10" fmla="*/ 10 w 536"/>
                  <a:gd name="T11" fmla="*/ 0 h 4"/>
                </a:gdLst>
                <a:ahLst/>
                <a:cxnLst>
                  <a:cxn ang="0">
                    <a:pos x="T0" y="T1"/>
                  </a:cxn>
                  <a:cxn ang="0">
                    <a:pos x="T2" y="T3"/>
                  </a:cxn>
                  <a:cxn ang="0">
                    <a:pos x="T4" y="T5"/>
                  </a:cxn>
                  <a:cxn ang="0">
                    <a:pos x="T6" y="T7"/>
                  </a:cxn>
                  <a:cxn ang="0">
                    <a:pos x="T8" y="T9"/>
                  </a:cxn>
                  <a:cxn ang="0">
                    <a:pos x="T10" y="T11"/>
                  </a:cxn>
                </a:cxnLst>
                <a:rect l="0" t="0" r="r" b="b"/>
                <a:pathLst>
                  <a:path w="536" h="4">
                    <a:moveTo>
                      <a:pt x="10" y="0"/>
                    </a:moveTo>
                    <a:lnTo>
                      <a:pt x="536" y="0"/>
                    </a:lnTo>
                    <a:lnTo>
                      <a:pt x="536" y="4"/>
                    </a:lnTo>
                    <a:lnTo>
                      <a:pt x="0" y="4"/>
                    </a:lnTo>
                    <a:lnTo>
                      <a:pt x="5" y="2"/>
                    </a:lnTo>
                    <a:lnTo>
                      <a:pt x="10" y="0"/>
                    </a:lnTo>
                    <a:close/>
                  </a:path>
                </a:pathLst>
              </a:custGeom>
              <a:solidFill>
                <a:srgbClr val="0F5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1" name="Freeform 40">
                <a:extLst>
                  <a:ext uri="{FF2B5EF4-FFF2-40B4-BE49-F238E27FC236}">
                    <a16:creationId xmlns:a16="http://schemas.microsoft.com/office/drawing/2014/main" id="{51C9A184-A37A-C1FB-8A7A-45619EEDFC6F}"/>
                  </a:ext>
                </a:extLst>
              </p:cNvPr>
              <p:cNvSpPr>
                <a:spLocks/>
              </p:cNvSpPr>
              <p:nvPr/>
            </p:nvSpPr>
            <p:spPr bwMode="auto">
              <a:xfrm>
                <a:off x="1647" y="3684"/>
                <a:ext cx="136" cy="1"/>
              </a:xfrm>
              <a:custGeom>
                <a:avLst/>
                <a:gdLst>
                  <a:gd name="T0" fmla="*/ 11 w 542"/>
                  <a:gd name="T1" fmla="*/ 0 h 4"/>
                  <a:gd name="T2" fmla="*/ 542 w 542"/>
                  <a:gd name="T3" fmla="*/ 0 h 4"/>
                  <a:gd name="T4" fmla="*/ 542 w 542"/>
                  <a:gd name="T5" fmla="*/ 4 h 4"/>
                  <a:gd name="T6" fmla="*/ 0 w 542"/>
                  <a:gd name="T7" fmla="*/ 4 h 4"/>
                  <a:gd name="T8" fmla="*/ 6 w 542"/>
                  <a:gd name="T9" fmla="*/ 2 h 4"/>
                  <a:gd name="T10" fmla="*/ 11 w 542"/>
                  <a:gd name="T11" fmla="*/ 0 h 4"/>
                </a:gdLst>
                <a:ahLst/>
                <a:cxnLst>
                  <a:cxn ang="0">
                    <a:pos x="T0" y="T1"/>
                  </a:cxn>
                  <a:cxn ang="0">
                    <a:pos x="T2" y="T3"/>
                  </a:cxn>
                  <a:cxn ang="0">
                    <a:pos x="T4" y="T5"/>
                  </a:cxn>
                  <a:cxn ang="0">
                    <a:pos x="T6" y="T7"/>
                  </a:cxn>
                  <a:cxn ang="0">
                    <a:pos x="T8" y="T9"/>
                  </a:cxn>
                  <a:cxn ang="0">
                    <a:pos x="T10" y="T11"/>
                  </a:cxn>
                </a:cxnLst>
                <a:rect l="0" t="0" r="r" b="b"/>
                <a:pathLst>
                  <a:path w="542" h="4">
                    <a:moveTo>
                      <a:pt x="11" y="0"/>
                    </a:moveTo>
                    <a:lnTo>
                      <a:pt x="542" y="0"/>
                    </a:lnTo>
                    <a:lnTo>
                      <a:pt x="542" y="4"/>
                    </a:lnTo>
                    <a:lnTo>
                      <a:pt x="0" y="4"/>
                    </a:lnTo>
                    <a:lnTo>
                      <a:pt x="6" y="2"/>
                    </a:lnTo>
                    <a:lnTo>
                      <a:pt x="11" y="0"/>
                    </a:lnTo>
                    <a:close/>
                  </a:path>
                </a:pathLst>
              </a:custGeom>
              <a:solidFill>
                <a:srgbClr val="1053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2" name="Freeform 41">
                <a:extLst>
                  <a:ext uri="{FF2B5EF4-FFF2-40B4-BE49-F238E27FC236}">
                    <a16:creationId xmlns:a16="http://schemas.microsoft.com/office/drawing/2014/main" id="{BAA84404-D8BC-71EC-D6AA-4750CC44A3CC}"/>
                  </a:ext>
                </a:extLst>
              </p:cNvPr>
              <p:cNvSpPr>
                <a:spLocks/>
              </p:cNvSpPr>
              <p:nvPr/>
            </p:nvSpPr>
            <p:spPr bwMode="auto">
              <a:xfrm>
                <a:off x="1646" y="3685"/>
                <a:ext cx="137" cy="1"/>
              </a:xfrm>
              <a:custGeom>
                <a:avLst/>
                <a:gdLst>
                  <a:gd name="T0" fmla="*/ 11 w 547"/>
                  <a:gd name="T1" fmla="*/ 0 h 4"/>
                  <a:gd name="T2" fmla="*/ 547 w 547"/>
                  <a:gd name="T3" fmla="*/ 0 h 4"/>
                  <a:gd name="T4" fmla="*/ 547 w 547"/>
                  <a:gd name="T5" fmla="*/ 2 h 4"/>
                  <a:gd name="T6" fmla="*/ 243 w 547"/>
                  <a:gd name="T7" fmla="*/ 2 h 4"/>
                  <a:gd name="T8" fmla="*/ 245 w 547"/>
                  <a:gd name="T9" fmla="*/ 3 h 4"/>
                  <a:gd name="T10" fmla="*/ 248 w 547"/>
                  <a:gd name="T11" fmla="*/ 4 h 4"/>
                  <a:gd name="T12" fmla="*/ 0 w 547"/>
                  <a:gd name="T13" fmla="*/ 4 h 4"/>
                  <a:gd name="T14" fmla="*/ 5 w 547"/>
                  <a:gd name="T15" fmla="*/ 2 h 4"/>
                  <a:gd name="T16" fmla="*/ 11 w 54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4">
                    <a:moveTo>
                      <a:pt x="11" y="0"/>
                    </a:moveTo>
                    <a:lnTo>
                      <a:pt x="547" y="0"/>
                    </a:lnTo>
                    <a:lnTo>
                      <a:pt x="547" y="2"/>
                    </a:lnTo>
                    <a:lnTo>
                      <a:pt x="243" y="2"/>
                    </a:lnTo>
                    <a:lnTo>
                      <a:pt x="245" y="3"/>
                    </a:lnTo>
                    <a:lnTo>
                      <a:pt x="248" y="4"/>
                    </a:lnTo>
                    <a:lnTo>
                      <a:pt x="0" y="4"/>
                    </a:lnTo>
                    <a:lnTo>
                      <a:pt x="5" y="2"/>
                    </a:lnTo>
                    <a:lnTo>
                      <a:pt x="11" y="0"/>
                    </a:lnTo>
                    <a:close/>
                  </a:path>
                </a:pathLst>
              </a:custGeom>
              <a:solidFill>
                <a:srgbClr val="105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3" name="Freeform 42">
                <a:extLst>
                  <a:ext uri="{FF2B5EF4-FFF2-40B4-BE49-F238E27FC236}">
                    <a16:creationId xmlns:a16="http://schemas.microsoft.com/office/drawing/2014/main" id="{38A41D56-641A-A7A3-51D6-28A5BF77B2C1}"/>
                  </a:ext>
                </a:extLst>
              </p:cNvPr>
              <p:cNvSpPr>
                <a:spLocks/>
              </p:cNvSpPr>
              <p:nvPr/>
            </p:nvSpPr>
            <p:spPr bwMode="auto">
              <a:xfrm>
                <a:off x="1645" y="3685"/>
                <a:ext cx="138" cy="2"/>
              </a:xfrm>
              <a:custGeom>
                <a:avLst/>
                <a:gdLst>
                  <a:gd name="T0" fmla="*/ 9 w 551"/>
                  <a:gd name="T1" fmla="*/ 0 h 5"/>
                  <a:gd name="T2" fmla="*/ 551 w 551"/>
                  <a:gd name="T3" fmla="*/ 0 h 5"/>
                  <a:gd name="T4" fmla="*/ 551 w 551"/>
                  <a:gd name="T5" fmla="*/ 0 h 5"/>
                  <a:gd name="T6" fmla="*/ 247 w 551"/>
                  <a:gd name="T7" fmla="*/ 0 h 5"/>
                  <a:gd name="T8" fmla="*/ 252 w 551"/>
                  <a:gd name="T9" fmla="*/ 2 h 5"/>
                  <a:gd name="T10" fmla="*/ 257 w 551"/>
                  <a:gd name="T11" fmla="*/ 5 h 5"/>
                  <a:gd name="T12" fmla="*/ 0 w 551"/>
                  <a:gd name="T13" fmla="*/ 5 h 5"/>
                  <a:gd name="T14" fmla="*/ 4 w 551"/>
                  <a:gd name="T15" fmla="*/ 2 h 5"/>
                  <a:gd name="T16" fmla="*/ 9 w 55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
                    <a:moveTo>
                      <a:pt x="9" y="0"/>
                    </a:moveTo>
                    <a:lnTo>
                      <a:pt x="551" y="0"/>
                    </a:lnTo>
                    <a:lnTo>
                      <a:pt x="551" y="0"/>
                    </a:lnTo>
                    <a:lnTo>
                      <a:pt x="247" y="0"/>
                    </a:lnTo>
                    <a:lnTo>
                      <a:pt x="252" y="2"/>
                    </a:lnTo>
                    <a:lnTo>
                      <a:pt x="257" y="5"/>
                    </a:lnTo>
                    <a:lnTo>
                      <a:pt x="0" y="5"/>
                    </a:lnTo>
                    <a:lnTo>
                      <a:pt x="4" y="2"/>
                    </a:lnTo>
                    <a:lnTo>
                      <a:pt x="9" y="0"/>
                    </a:lnTo>
                    <a:close/>
                  </a:path>
                </a:pathLst>
              </a:custGeom>
              <a:solidFill>
                <a:srgbClr val="115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4" name="Freeform 43">
                <a:extLst>
                  <a:ext uri="{FF2B5EF4-FFF2-40B4-BE49-F238E27FC236}">
                    <a16:creationId xmlns:a16="http://schemas.microsoft.com/office/drawing/2014/main" id="{9901F610-9DCD-81D8-1EAA-6ACA2276A3BD}"/>
                  </a:ext>
                </a:extLst>
              </p:cNvPr>
              <p:cNvSpPr>
                <a:spLocks/>
              </p:cNvSpPr>
              <p:nvPr/>
            </p:nvSpPr>
            <p:spPr bwMode="auto">
              <a:xfrm>
                <a:off x="1644" y="3686"/>
                <a:ext cx="66" cy="1"/>
              </a:xfrm>
              <a:custGeom>
                <a:avLst/>
                <a:gdLst>
                  <a:gd name="T0" fmla="*/ 8 w 265"/>
                  <a:gd name="T1" fmla="*/ 0 h 5"/>
                  <a:gd name="T2" fmla="*/ 256 w 265"/>
                  <a:gd name="T3" fmla="*/ 0 h 5"/>
                  <a:gd name="T4" fmla="*/ 261 w 265"/>
                  <a:gd name="T5" fmla="*/ 2 h 5"/>
                  <a:gd name="T6" fmla="*/ 265 w 265"/>
                  <a:gd name="T7" fmla="*/ 5 h 5"/>
                  <a:gd name="T8" fmla="*/ 0 w 265"/>
                  <a:gd name="T9" fmla="*/ 5 h 5"/>
                  <a:gd name="T10" fmla="*/ 4 w 265"/>
                  <a:gd name="T11" fmla="*/ 2 h 5"/>
                  <a:gd name="T12" fmla="*/ 8 w 26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65" h="5">
                    <a:moveTo>
                      <a:pt x="8" y="0"/>
                    </a:moveTo>
                    <a:lnTo>
                      <a:pt x="256" y="0"/>
                    </a:lnTo>
                    <a:lnTo>
                      <a:pt x="261" y="2"/>
                    </a:lnTo>
                    <a:lnTo>
                      <a:pt x="265" y="5"/>
                    </a:lnTo>
                    <a:lnTo>
                      <a:pt x="0" y="5"/>
                    </a:lnTo>
                    <a:lnTo>
                      <a:pt x="4" y="2"/>
                    </a:lnTo>
                    <a:lnTo>
                      <a:pt x="8" y="0"/>
                    </a:lnTo>
                    <a:close/>
                  </a:path>
                </a:pathLst>
              </a:custGeom>
              <a:solidFill>
                <a:srgbClr val="115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5" name="Freeform 44">
                <a:extLst>
                  <a:ext uri="{FF2B5EF4-FFF2-40B4-BE49-F238E27FC236}">
                    <a16:creationId xmlns:a16="http://schemas.microsoft.com/office/drawing/2014/main" id="{7D08D475-9FB6-70EC-B159-61F9D78690F4}"/>
                  </a:ext>
                </a:extLst>
              </p:cNvPr>
              <p:cNvSpPr>
                <a:spLocks/>
              </p:cNvSpPr>
              <p:nvPr/>
            </p:nvSpPr>
            <p:spPr bwMode="auto">
              <a:xfrm>
                <a:off x="1643" y="3687"/>
                <a:ext cx="68" cy="1"/>
              </a:xfrm>
              <a:custGeom>
                <a:avLst/>
                <a:gdLst>
                  <a:gd name="T0" fmla="*/ 8 w 273"/>
                  <a:gd name="T1" fmla="*/ 0 h 4"/>
                  <a:gd name="T2" fmla="*/ 265 w 273"/>
                  <a:gd name="T3" fmla="*/ 0 h 4"/>
                  <a:gd name="T4" fmla="*/ 269 w 273"/>
                  <a:gd name="T5" fmla="*/ 2 h 4"/>
                  <a:gd name="T6" fmla="*/ 273 w 273"/>
                  <a:gd name="T7" fmla="*/ 4 h 4"/>
                  <a:gd name="T8" fmla="*/ 0 w 273"/>
                  <a:gd name="T9" fmla="*/ 4 h 4"/>
                  <a:gd name="T10" fmla="*/ 4 w 273"/>
                  <a:gd name="T11" fmla="*/ 2 h 4"/>
                  <a:gd name="T12" fmla="*/ 8 w 27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73" h="4">
                    <a:moveTo>
                      <a:pt x="8" y="0"/>
                    </a:moveTo>
                    <a:lnTo>
                      <a:pt x="265" y="0"/>
                    </a:lnTo>
                    <a:lnTo>
                      <a:pt x="269" y="2"/>
                    </a:lnTo>
                    <a:lnTo>
                      <a:pt x="273" y="4"/>
                    </a:lnTo>
                    <a:lnTo>
                      <a:pt x="0" y="4"/>
                    </a:lnTo>
                    <a:lnTo>
                      <a:pt x="4" y="2"/>
                    </a:lnTo>
                    <a:lnTo>
                      <a:pt x="8" y="0"/>
                    </a:lnTo>
                    <a:close/>
                  </a:path>
                </a:pathLst>
              </a:custGeom>
              <a:solidFill>
                <a:srgbClr val="115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6" name="Freeform 45">
                <a:extLst>
                  <a:ext uri="{FF2B5EF4-FFF2-40B4-BE49-F238E27FC236}">
                    <a16:creationId xmlns:a16="http://schemas.microsoft.com/office/drawing/2014/main" id="{E639D5F3-C092-B368-543C-D04195A7FD6A}"/>
                  </a:ext>
                </a:extLst>
              </p:cNvPr>
              <p:cNvSpPr>
                <a:spLocks/>
              </p:cNvSpPr>
              <p:nvPr/>
            </p:nvSpPr>
            <p:spPr bwMode="auto">
              <a:xfrm>
                <a:off x="1642" y="3687"/>
                <a:ext cx="70" cy="1"/>
              </a:xfrm>
              <a:custGeom>
                <a:avLst/>
                <a:gdLst>
                  <a:gd name="T0" fmla="*/ 8 w 281"/>
                  <a:gd name="T1" fmla="*/ 0 h 4"/>
                  <a:gd name="T2" fmla="*/ 273 w 281"/>
                  <a:gd name="T3" fmla="*/ 0 h 4"/>
                  <a:gd name="T4" fmla="*/ 277 w 281"/>
                  <a:gd name="T5" fmla="*/ 2 h 4"/>
                  <a:gd name="T6" fmla="*/ 281 w 281"/>
                  <a:gd name="T7" fmla="*/ 4 h 4"/>
                  <a:gd name="T8" fmla="*/ 0 w 281"/>
                  <a:gd name="T9" fmla="*/ 4 h 4"/>
                  <a:gd name="T10" fmla="*/ 4 w 281"/>
                  <a:gd name="T11" fmla="*/ 2 h 4"/>
                  <a:gd name="T12" fmla="*/ 8 w 28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1" h="4">
                    <a:moveTo>
                      <a:pt x="8" y="0"/>
                    </a:moveTo>
                    <a:lnTo>
                      <a:pt x="273" y="0"/>
                    </a:lnTo>
                    <a:lnTo>
                      <a:pt x="277" y="2"/>
                    </a:lnTo>
                    <a:lnTo>
                      <a:pt x="281" y="4"/>
                    </a:lnTo>
                    <a:lnTo>
                      <a:pt x="0" y="4"/>
                    </a:lnTo>
                    <a:lnTo>
                      <a:pt x="4" y="2"/>
                    </a:lnTo>
                    <a:lnTo>
                      <a:pt x="8" y="0"/>
                    </a:lnTo>
                    <a:close/>
                  </a:path>
                </a:pathLst>
              </a:custGeom>
              <a:solidFill>
                <a:srgbClr val="125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7" name="Freeform 46">
                <a:extLst>
                  <a:ext uri="{FF2B5EF4-FFF2-40B4-BE49-F238E27FC236}">
                    <a16:creationId xmlns:a16="http://schemas.microsoft.com/office/drawing/2014/main" id="{160A2D91-0708-D8A7-26DC-4F30FB5144E6}"/>
                  </a:ext>
                </a:extLst>
              </p:cNvPr>
              <p:cNvSpPr>
                <a:spLocks/>
              </p:cNvSpPr>
              <p:nvPr/>
            </p:nvSpPr>
            <p:spPr bwMode="auto">
              <a:xfrm>
                <a:off x="1641" y="3688"/>
                <a:ext cx="72" cy="1"/>
              </a:xfrm>
              <a:custGeom>
                <a:avLst/>
                <a:gdLst>
                  <a:gd name="T0" fmla="*/ 8 w 289"/>
                  <a:gd name="T1" fmla="*/ 0 h 4"/>
                  <a:gd name="T2" fmla="*/ 281 w 289"/>
                  <a:gd name="T3" fmla="*/ 0 h 4"/>
                  <a:gd name="T4" fmla="*/ 285 w 289"/>
                  <a:gd name="T5" fmla="*/ 2 h 4"/>
                  <a:gd name="T6" fmla="*/ 289 w 289"/>
                  <a:gd name="T7" fmla="*/ 4 h 4"/>
                  <a:gd name="T8" fmla="*/ 0 w 289"/>
                  <a:gd name="T9" fmla="*/ 4 h 4"/>
                  <a:gd name="T10" fmla="*/ 4 w 289"/>
                  <a:gd name="T11" fmla="*/ 2 h 4"/>
                  <a:gd name="T12" fmla="*/ 8 w 28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9" h="4">
                    <a:moveTo>
                      <a:pt x="8" y="0"/>
                    </a:moveTo>
                    <a:lnTo>
                      <a:pt x="281" y="0"/>
                    </a:lnTo>
                    <a:lnTo>
                      <a:pt x="285" y="2"/>
                    </a:lnTo>
                    <a:lnTo>
                      <a:pt x="289" y="4"/>
                    </a:lnTo>
                    <a:lnTo>
                      <a:pt x="0" y="4"/>
                    </a:lnTo>
                    <a:lnTo>
                      <a:pt x="4" y="2"/>
                    </a:lnTo>
                    <a:lnTo>
                      <a:pt x="8" y="0"/>
                    </a:lnTo>
                    <a:close/>
                  </a:path>
                </a:pathLst>
              </a:custGeom>
              <a:solidFill>
                <a:srgbClr val="1255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8" name="Freeform 47">
                <a:extLst>
                  <a:ext uri="{FF2B5EF4-FFF2-40B4-BE49-F238E27FC236}">
                    <a16:creationId xmlns:a16="http://schemas.microsoft.com/office/drawing/2014/main" id="{423BEB54-FDCB-3A4C-4449-8756CDF55341}"/>
                  </a:ext>
                </a:extLst>
              </p:cNvPr>
              <p:cNvSpPr>
                <a:spLocks/>
              </p:cNvSpPr>
              <p:nvPr/>
            </p:nvSpPr>
            <p:spPr bwMode="auto">
              <a:xfrm>
                <a:off x="1640" y="3688"/>
                <a:ext cx="74" cy="1"/>
              </a:xfrm>
              <a:custGeom>
                <a:avLst/>
                <a:gdLst>
                  <a:gd name="T0" fmla="*/ 9 w 298"/>
                  <a:gd name="T1" fmla="*/ 0 h 4"/>
                  <a:gd name="T2" fmla="*/ 290 w 298"/>
                  <a:gd name="T3" fmla="*/ 0 h 4"/>
                  <a:gd name="T4" fmla="*/ 294 w 298"/>
                  <a:gd name="T5" fmla="*/ 2 h 4"/>
                  <a:gd name="T6" fmla="*/ 298 w 298"/>
                  <a:gd name="T7" fmla="*/ 4 h 4"/>
                  <a:gd name="T8" fmla="*/ 0 w 298"/>
                  <a:gd name="T9" fmla="*/ 4 h 4"/>
                  <a:gd name="T10" fmla="*/ 5 w 298"/>
                  <a:gd name="T11" fmla="*/ 2 h 4"/>
                  <a:gd name="T12" fmla="*/ 9 w 29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98" h="4">
                    <a:moveTo>
                      <a:pt x="9" y="0"/>
                    </a:moveTo>
                    <a:lnTo>
                      <a:pt x="290" y="0"/>
                    </a:lnTo>
                    <a:lnTo>
                      <a:pt x="294" y="2"/>
                    </a:lnTo>
                    <a:lnTo>
                      <a:pt x="298" y="4"/>
                    </a:lnTo>
                    <a:lnTo>
                      <a:pt x="0" y="4"/>
                    </a:lnTo>
                    <a:lnTo>
                      <a:pt x="5" y="2"/>
                    </a:lnTo>
                    <a:lnTo>
                      <a:pt x="9" y="0"/>
                    </a:lnTo>
                    <a:close/>
                  </a:path>
                </a:pathLst>
              </a:custGeom>
              <a:solidFill>
                <a:srgbClr val="1355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9" name="Freeform 48">
                <a:extLst>
                  <a:ext uri="{FF2B5EF4-FFF2-40B4-BE49-F238E27FC236}">
                    <a16:creationId xmlns:a16="http://schemas.microsoft.com/office/drawing/2014/main" id="{FB2744A2-837B-00BF-E3BA-C397FD2F8E26}"/>
                  </a:ext>
                </a:extLst>
              </p:cNvPr>
              <p:cNvSpPr>
                <a:spLocks/>
              </p:cNvSpPr>
              <p:nvPr/>
            </p:nvSpPr>
            <p:spPr bwMode="auto">
              <a:xfrm>
                <a:off x="1639" y="3689"/>
                <a:ext cx="76" cy="1"/>
              </a:xfrm>
              <a:custGeom>
                <a:avLst/>
                <a:gdLst>
                  <a:gd name="T0" fmla="*/ 8 w 304"/>
                  <a:gd name="T1" fmla="*/ 0 h 5"/>
                  <a:gd name="T2" fmla="*/ 297 w 304"/>
                  <a:gd name="T3" fmla="*/ 0 h 5"/>
                  <a:gd name="T4" fmla="*/ 301 w 304"/>
                  <a:gd name="T5" fmla="*/ 2 h 5"/>
                  <a:gd name="T6" fmla="*/ 304 w 304"/>
                  <a:gd name="T7" fmla="*/ 5 h 5"/>
                  <a:gd name="T8" fmla="*/ 0 w 304"/>
                  <a:gd name="T9" fmla="*/ 5 h 5"/>
                  <a:gd name="T10" fmla="*/ 3 w 304"/>
                  <a:gd name="T11" fmla="*/ 2 h 5"/>
                  <a:gd name="T12" fmla="*/ 8 w 30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04" h="5">
                    <a:moveTo>
                      <a:pt x="8" y="0"/>
                    </a:moveTo>
                    <a:lnTo>
                      <a:pt x="297" y="0"/>
                    </a:lnTo>
                    <a:lnTo>
                      <a:pt x="301" y="2"/>
                    </a:lnTo>
                    <a:lnTo>
                      <a:pt x="304" y="5"/>
                    </a:lnTo>
                    <a:lnTo>
                      <a:pt x="0" y="5"/>
                    </a:lnTo>
                    <a:lnTo>
                      <a:pt x="3" y="2"/>
                    </a:lnTo>
                    <a:lnTo>
                      <a:pt x="8" y="0"/>
                    </a:lnTo>
                    <a:close/>
                  </a:path>
                </a:pathLst>
              </a:custGeom>
              <a:solidFill>
                <a:srgbClr val="1356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1" name="Freeform 49">
                <a:extLst>
                  <a:ext uri="{FF2B5EF4-FFF2-40B4-BE49-F238E27FC236}">
                    <a16:creationId xmlns:a16="http://schemas.microsoft.com/office/drawing/2014/main" id="{9D2A931B-A805-F037-8139-435A4CD5B0E2}"/>
                  </a:ext>
                </a:extLst>
              </p:cNvPr>
              <p:cNvSpPr>
                <a:spLocks/>
              </p:cNvSpPr>
              <p:nvPr/>
            </p:nvSpPr>
            <p:spPr bwMode="auto">
              <a:xfrm>
                <a:off x="1638" y="3689"/>
                <a:ext cx="78" cy="2"/>
              </a:xfrm>
              <a:custGeom>
                <a:avLst/>
                <a:gdLst>
                  <a:gd name="T0" fmla="*/ 7 w 313"/>
                  <a:gd name="T1" fmla="*/ 0 h 6"/>
                  <a:gd name="T2" fmla="*/ 305 w 313"/>
                  <a:gd name="T3" fmla="*/ 0 h 6"/>
                  <a:gd name="T4" fmla="*/ 308 w 313"/>
                  <a:gd name="T5" fmla="*/ 3 h 6"/>
                  <a:gd name="T6" fmla="*/ 313 w 313"/>
                  <a:gd name="T7" fmla="*/ 6 h 6"/>
                  <a:gd name="T8" fmla="*/ 0 w 313"/>
                  <a:gd name="T9" fmla="*/ 6 h 6"/>
                  <a:gd name="T10" fmla="*/ 4 w 313"/>
                  <a:gd name="T11" fmla="*/ 3 h 6"/>
                  <a:gd name="T12" fmla="*/ 7 w 3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13" h="6">
                    <a:moveTo>
                      <a:pt x="7" y="0"/>
                    </a:moveTo>
                    <a:lnTo>
                      <a:pt x="305" y="0"/>
                    </a:lnTo>
                    <a:lnTo>
                      <a:pt x="308" y="3"/>
                    </a:lnTo>
                    <a:lnTo>
                      <a:pt x="313" y="6"/>
                    </a:lnTo>
                    <a:lnTo>
                      <a:pt x="0" y="6"/>
                    </a:lnTo>
                    <a:lnTo>
                      <a:pt x="4" y="3"/>
                    </a:lnTo>
                    <a:lnTo>
                      <a:pt x="7" y="0"/>
                    </a:lnTo>
                    <a:close/>
                  </a:path>
                </a:pathLst>
              </a:custGeom>
              <a:solidFill>
                <a:srgbClr val="1356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4" name="Freeform 50">
                <a:extLst>
                  <a:ext uri="{FF2B5EF4-FFF2-40B4-BE49-F238E27FC236}">
                    <a16:creationId xmlns:a16="http://schemas.microsoft.com/office/drawing/2014/main" id="{D4B4C0A9-9C2D-319C-30E2-26C12DFFA55E}"/>
                  </a:ext>
                </a:extLst>
              </p:cNvPr>
              <p:cNvSpPr>
                <a:spLocks/>
              </p:cNvSpPr>
              <p:nvPr/>
            </p:nvSpPr>
            <p:spPr bwMode="auto">
              <a:xfrm>
                <a:off x="1569" y="3690"/>
                <a:ext cx="148" cy="1"/>
              </a:xfrm>
              <a:custGeom>
                <a:avLst/>
                <a:gdLst>
                  <a:gd name="T0" fmla="*/ 279 w 591"/>
                  <a:gd name="T1" fmla="*/ 0 h 5"/>
                  <a:gd name="T2" fmla="*/ 583 w 591"/>
                  <a:gd name="T3" fmla="*/ 0 h 5"/>
                  <a:gd name="T4" fmla="*/ 587 w 591"/>
                  <a:gd name="T5" fmla="*/ 3 h 5"/>
                  <a:gd name="T6" fmla="*/ 591 w 591"/>
                  <a:gd name="T7" fmla="*/ 5 h 5"/>
                  <a:gd name="T8" fmla="*/ 0 w 591"/>
                  <a:gd name="T9" fmla="*/ 5 h 5"/>
                  <a:gd name="T10" fmla="*/ 0 w 591"/>
                  <a:gd name="T11" fmla="*/ 3 h 5"/>
                  <a:gd name="T12" fmla="*/ 275 w 591"/>
                  <a:gd name="T13" fmla="*/ 3 h 5"/>
                  <a:gd name="T14" fmla="*/ 277 w 591"/>
                  <a:gd name="T15" fmla="*/ 2 h 5"/>
                  <a:gd name="T16" fmla="*/ 279 w 59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5">
                    <a:moveTo>
                      <a:pt x="279" y="0"/>
                    </a:moveTo>
                    <a:lnTo>
                      <a:pt x="583" y="0"/>
                    </a:lnTo>
                    <a:lnTo>
                      <a:pt x="587" y="3"/>
                    </a:lnTo>
                    <a:lnTo>
                      <a:pt x="591" y="5"/>
                    </a:lnTo>
                    <a:lnTo>
                      <a:pt x="0" y="5"/>
                    </a:lnTo>
                    <a:lnTo>
                      <a:pt x="0" y="3"/>
                    </a:lnTo>
                    <a:lnTo>
                      <a:pt x="275" y="3"/>
                    </a:lnTo>
                    <a:lnTo>
                      <a:pt x="277" y="2"/>
                    </a:lnTo>
                    <a:lnTo>
                      <a:pt x="279" y="0"/>
                    </a:lnTo>
                    <a:close/>
                  </a:path>
                </a:pathLst>
              </a:custGeom>
              <a:solidFill>
                <a:srgbClr val="145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Freeform 51">
                <a:extLst>
                  <a:ext uri="{FF2B5EF4-FFF2-40B4-BE49-F238E27FC236}">
                    <a16:creationId xmlns:a16="http://schemas.microsoft.com/office/drawing/2014/main" id="{13FB424A-FDE9-0C15-DB1E-874A27FBA4EB}"/>
                  </a:ext>
                </a:extLst>
              </p:cNvPr>
              <p:cNvSpPr>
                <a:spLocks/>
              </p:cNvSpPr>
              <p:nvPr/>
            </p:nvSpPr>
            <p:spPr bwMode="auto">
              <a:xfrm>
                <a:off x="1569" y="3691"/>
                <a:ext cx="149" cy="1"/>
              </a:xfrm>
              <a:custGeom>
                <a:avLst/>
                <a:gdLst>
                  <a:gd name="T0" fmla="*/ 275 w 594"/>
                  <a:gd name="T1" fmla="*/ 0 h 4"/>
                  <a:gd name="T2" fmla="*/ 588 w 594"/>
                  <a:gd name="T3" fmla="*/ 0 h 4"/>
                  <a:gd name="T4" fmla="*/ 591 w 594"/>
                  <a:gd name="T5" fmla="*/ 2 h 4"/>
                  <a:gd name="T6" fmla="*/ 594 w 594"/>
                  <a:gd name="T7" fmla="*/ 4 h 4"/>
                  <a:gd name="T8" fmla="*/ 0 w 594"/>
                  <a:gd name="T9" fmla="*/ 4 h 4"/>
                  <a:gd name="T10" fmla="*/ 0 w 594"/>
                  <a:gd name="T11" fmla="*/ 0 h 4"/>
                  <a:gd name="T12" fmla="*/ 275 w 594"/>
                  <a:gd name="T13" fmla="*/ 0 h 4"/>
                  <a:gd name="T14" fmla="*/ 275 w 59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4" h="4">
                    <a:moveTo>
                      <a:pt x="275" y="0"/>
                    </a:moveTo>
                    <a:lnTo>
                      <a:pt x="588" y="0"/>
                    </a:lnTo>
                    <a:lnTo>
                      <a:pt x="591" y="2"/>
                    </a:lnTo>
                    <a:lnTo>
                      <a:pt x="594" y="4"/>
                    </a:lnTo>
                    <a:lnTo>
                      <a:pt x="0" y="4"/>
                    </a:lnTo>
                    <a:lnTo>
                      <a:pt x="0" y="0"/>
                    </a:lnTo>
                    <a:lnTo>
                      <a:pt x="275" y="0"/>
                    </a:lnTo>
                    <a:lnTo>
                      <a:pt x="275" y="0"/>
                    </a:lnTo>
                    <a:close/>
                  </a:path>
                </a:pathLst>
              </a:custGeom>
              <a:solidFill>
                <a:srgbClr val="145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0" name="Freeform 52">
                <a:extLst>
                  <a:ext uri="{FF2B5EF4-FFF2-40B4-BE49-F238E27FC236}">
                    <a16:creationId xmlns:a16="http://schemas.microsoft.com/office/drawing/2014/main" id="{450C1147-7D33-7E0C-C3CD-6880686413B6}"/>
                  </a:ext>
                </a:extLst>
              </p:cNvPr>
              <p:cNvSpPr>
                <a:spLocks/>
              </p:cNvSpPr>
              <p:nvPr/>
            </p:nvSpPr>
            <p:spPr bwMode="auto">
              <a:xfrm>
                <a:off x="1569" y="3691"/>
                <a:ext cx="149" cy="1"/>
              </a:xfrm>
              <a:custGeom>
                <a:avLst/>
                <a:gdLst>
                  <a:gd name="T0" fmla="*/ 0 w 597"/>
                  <a:gd name="T1" fmla="*/ 0 h 4"/>
                  <a:gd name="T2" fmla="*/ 591 w 597"/>
                  <a:gd name="T3" fmla="*/ 0 h 4"/>
                  <a:gd name="T4" fmla="*/ 594 w 597"/>
                  <a:gd name="T5" fmla="*/ 2 h 4"/>
                  <a:gd name="T6" fmla="*/ 597 w 597"/>
                  <a:gd name="T7" fmla="*/ 4 h 4"/>
                  <a:gd name="T8" fmla="*/ 0 w 597"/>
                  <a:gd name="T9" fmla="*/ 4 h 4"/>
                  <a:gd name="T10" fmla="*/ 0 w 597"/>
                  <a:gd name="T11" fmla="*/ 0 h 4"/>
                </a:gdLst>
                <a:ahLst/>
                <a:cxnLst>
                  <a:cxn ang="0">
                    <a:pos x="T0" y="T1"/>
                  </a:cxn>
                  <a:cxn ang="0">
                    <a:pos x="T2" y="T3"/>
                  </a:cxn>
                  <a:cxn ang="0">
                    <a:pos x="T4" y="T5"/>
                  </a:cxn>
                  <a:cxn ang="0">
                    <a:pos x="T6" y="T7"/>
                  </a:cxn>
                  <a:cxn ang="0">
                    <a:pos x="T8" y="T9"/>
                  </a:cxn>
                  <a:cxn ang="0">
                    <a:pos x="T10" y="T11"/>
                  </a:cxn>
                </a:cxnLst>
                <a:rect l="0" t="0" r="r" b="b"/>
                <a:pathLst>
                  <a:path w="597" h="4">
                    <a:moveTo>
                      <a:pt x="0" y="0"/>
                    </a:moveTo>
                    <a:lnTo>
                      <a:pt x="591" y="0"/>
                    </a:lnTo>
                    <a:lnTo>
                      <a:pt x="594" y="2"/>
                    </a:lnTo>
                    <a:lnTo>
                      <a:pt x="597" y="4"/>
                    </a:lnTo>
                    <a:lnTo>
                      <a:pt x="0" y="4"/>
                    </a:lnTo>
                    <a:lnTo>
                      <a:pt x="0" y="0"/>
                    </a:lnTo>
                    <a:close/>
                  </a:path>
                </a:pathLst>
              </a:custGeom>
              <a:solidFill>
                <a:srgbClr val="155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7" name="Freeform 53">
                <a:extLst>
                  <a:ext uri="{FF2B5EF4-FFF2-40B4-BE49-F238E27FC236}">
                    <a16:creationId xmlns:a16="http://schemas.microsoft.com/office/drawing/2014/main" id="{F0D2EAA9-EC08-387A-9FB3-3C31C45D78E7}"/>
                  </a:ext>
                </a:extLst>
              </p:cNvPr>
              <p:cNvSpPr>
                <a:spLocks/>
              </p:cNvSpPr>
              <p:nvPr/>
            </p:nvSpPr>
            <p:spPr bwMode="auto">
              <a:xfrm>
                <a:off x="1569" y="3692"/>
                <a:ext cx="150" cy="1"/>
              </a:xfrm>
              <a:custGeom>
                <a:avLst/>
                <a:gdLst>
                  <a:gd name="T0" fmla="*/ 0 w 600"/>
                  <a:gd name="T1" fmla="*/ 0 h 4"/>
                  <a:gd name="T2" fmla="*/ 594 w 600"/>
                  <a:gd name="T3" fmla="*/ 0 h 4"/>
                  <a:gd name="T4" fmla="*/ 597 w 600"/>
                  <a:gd name="T5" fmla="*/ 2 h 4"/>
                  <a:gd name="T6" fmla="*/ 600 w 600"/>
                  <a:gd name="T7" fmla="*/ 4 h 4"/>
                  <a:gd name="T8" fmla="*/ 0 w 600"/>
                  <a:gd name="T9" fmla="*/ 4 h 4"/>
                  <a:gd name="T10" fmla="*/ 0 w 600"/>
                  <a:gd name="T11" fmla="*/ 0 h 4"/>
                </a:gdLst>
                <a:ahLst/>
                <a:cxnLst>
                  <a:cxn ang="0">
                    <a:pos x="T0" y="T1"/>
                  </a:cxn>
                  <a:cxn ang="0">
                    <a:pos x="T2" y="T3"/>
                  </a:cxn>
                  <a:cxn ang="0">
                    <a:pos x="T4" y="T5"/>
                  </a:cxn>
                  <a:cxn ang="0">
                    <a:pos x="T6" y="T7"/>
                  </a:cxn>
                  <a:cxn ang="0">
                    <a:pos x="T8" y="T9"/>
                  </a:cxn>
                  <a:cxn ang="0">
                    <a:pos x="T10" y="T11"/>
                  </a:cxn>
                </a:cxnLst>
                <a:rect l="0" t="0" r="r" b="b"/>
                <a:pathLst>
                  <a:path w="600" h="4">
                    <a:moveTo>
                      <a:pt x="0" y="0"/>
                    </a:moveTo>
                    <a:lnTo>
                      <a:pt x="594" y="0"/>
                    </a:lnTo>
                    <a:lnTo>
                      <a:pt x="597" y="2"/>
                    </a:lnTo>
                    <a:lnTo>
                      <a:pt x="600" y="4"/>
                    </a:lnTo>
                    <a:lnTo>
                      <a:pt x="0" y="4"/>
                    </a:lnTo>
                    <a:lnTo>
                      <a:pt x="0" y="0"/>
                    </a:lnTo>
                    <a:close/>
                  </a:path>
                </a:pathLst>
              </a:custGeom>
              <a:solidFill>
                <a:srgbClr val="155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0" name="Freeform 54">
                <a:extLst>
                  <a:ext uri="{FF2B5EF4-FFF2-40B4-BE49-F238E27FC236}">
                    <a16:creationId xmlns:a16="http://schemas.microsoft.com/office/drawing/2014/main" id="{99B86B95-A014-26DB-A9CA-3BBA27DFB92F}"/>
                  </a:ext>
                </a:extLst>
              </p:cNvPr>
              <p:cNvSpPr>
                <a:spLocks/>
              </p:cNvSpPr>
              <p:nvPr/>
            </p:nvSpPr>
            <p:spPr bwMode="auto">
              <a:xfrm>
                <a:off x="1569" y="3692"/>
                <a:ext cx="151" cy="1"/>
              </a:xfrm>
              <a:custGeom>
                <a:avLst/>
                <a:gdLst>
                  <a:gd name="T0" fmla="*/ 0 w 602"/>
                  <a:gd name="T1" fmla="*/ 0 h 4"/>
                  <a:gd name="T2" fmla="*/ 597 w 602"/>
                  <a:gd name="T3" fmla="*/ 0 h 4"/>
                  <a:gd name="T4" fmla="*/ 600 w 602"/>
                  <a:gd name="T5" fmla="*/ 2 h 4"/>
                  <a:gd name="T6" fmla="*/ 602 w 602"/>
                  <a:gd name="T7" fmla="*/ 4 h 4"/>
                  <a:gd name="T8" fmla="*/ 311 w 602"/>
                  <a:gd name="T9" fmla="*/ 4 h 4"/>
                  <a:gd name="T10" fmla="*/ 311 w 602"/>
                  <a:gd name="T11" fmla="*/ 4 h 4"/>
                  <a:gd name="T12" fmla="*/ 0 w 602"/>
                  <a:gd name="T13" fmla="*/ 4 h 4"/>
                  <a:gd name="T14" fmla="*/ 0 w 60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2" h="4">
                    <a:moveTo>
                      <a:pt x="0" y="0"/>
                    </a:moveTo>
                    <a:lnTo>
                      <a:pt x="597" y="0"/>
                    </a:lnTo>
                    <a:lnTo>
                      <a:pt x="600" y="2"/>
                    </a:lnTo>
                    <a:lnTo>
                      <a:pt x="602" y="4"/>
                    </a:lnTo>
                    <a:lnTo>
                      <a:pt x="311" y="4"/>
                    </a:lnTo>
                    <a:lnTo>
                      <a:pt x="311" y="4"/>
                    </a:lnTo>
                    <a:lnTo>
                      <a:pt x="0" y="4"/>
                    </a:lnTo>
                    <a:lnTo>
                      <a:pt x="0" y="0"/>
                    </a:lnTo>
                    <a:close/>
                  </a:path>
                </a:pathLst>
              </a:custGeom>
              <a:solidFill>
                <a:srgbClr val="165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1" name="Freeform 55">
                <a:extLst>
                  <a:ext uri="{FF2B5EF4-FFF2-40B4-BE49-F238E27FC236}">
                    <a16:creationId xmlns:a16="http://schemas.microsoft.com/office/drawing/2014/main" id="{FC8567C4-D7BF-339F-6365-4A12093D5D3C}"/>
                  </a:ext>
                </a:extLst>
              </p:cNvPr>
              <p:cNvSpPr>
                <a:spLocks/>
              </p:cNvSpPr>
              <p:nvPr/>
            </p:nvSpPr>
            <p:spPr bwMode="auto">
              <a:xfrm>
                <a:off x="1569" y="3693"/>
                <a:ext cx="151" cy="0"/>
              </a:xfrm>
              <a:custGeom>
                <a:avLst/>
                <a:gdLst>
                  <a:gd name="T0" fmla="*/ 0 w 602"/>
                  <a:gd name="T1" fmla="*/ 0 h 2"/>
                  <a:gd name="T2" fmla="*/ 600 w 602"/>
                  <a:gd name="T3" fmla="*/ 0 h 2"/>
                  <a:gd name="T4" fmla="*/ 601 w 602"/>
                  <a:gd name="T5" fmla="*/ 1 h 2"/>
                  <a:gd name="T6" fmla="*/ 602 w 602"/>
                  <a:gd name="T7" fmla="*/ 2 h 2"/>
                  <a:gd name="T8" fmla="*/ 311 w 602"/>
                  <a:gd name="T9" fmla="*/ 2 h 2"/>
                  <a:gd name="T10" fmla="*/ 311 w 602"/>
                  <a:gd name="T11" fmla="*/ 2 h 2"/>
                  <a:gd name="T12" fmla="*/ 0 w 602"/>
                  <a:gd name="T13" fmla="*/ 2 h 2"/>
                  <a:gd name="T14" fmla="*/ 0 w 60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2" h="2">
                    <a:moveTo>
                      <a:pt x="0" y="0"/>
                    </a:moveTo>
                    <a:lnTo>
                      <a:pt x="600" y="0"/>
                    </a:lnTo>
                    <a:lnTo>
                      <a:pt x="601" y="1"/>
                    </a:lnTo>
                    <a:lnTo>
                      <a:pt x="602" y="2"/>
                    </a:lnTo>
                    <a:lnTo>
                      <a:pt x="311" y="2"/>
                    </a:lnTo>
                    <a:lnTo>
                      <a:pt x="311" y="2"/>
                    </a:lnTo>
                    <a:lnTo>
                      <a:pt x="0" y="2"/>
                    </a:lnTo>
                    <a:lnTo>
                      <a:pt x="0" y="0"/>
                    </a:lnTo>
                    <a:close/>
                  </a:path>
                </a:pathLst>
              </a:custGeom>
              <a:solidFill>
                <a:srgbClr val="1659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2" name="Freeform 56">
                <a:extLst>
                  <a:ext uri="{FF2B5EF4-FFF2-40B4-BE49-F238E27FC236}">
                    <a16:creationId xmlns:a16="http://schemas.microsoft.com/office/drawing/2014/main" id="{207713B6-AE31-DE8D-A0A1-1D62A40FA867}"/>
                  </a:ext>
                </a:extLst>
              </p:cNvPr>
              <p:cNvSpPr>
                <a:spLocks/>
              </p:cNvSpPr>
              <p:nvPr/>
            </p:nvSpPr>
            <p:spPr bwMode="auto">
              <a:xfrm>
                <a:off x="1624" y="3701"/>
                <a:ext cx="159" cy="1"/>
              </a:xfrm>
              <a:custGeom>
                <a:avLst/>
                <a:gdLst>
                  <a:gd name="T0" fmla="*/ 635 w 635"/>
                  <a:gd name="T1" fmla="*/ 0 h 3"/>
                  <a:gd name="T2" fmla="*/ 635 w 635"/>
                  <a:gd name="T3" fmla="*/ 3 h 3"/>
                  <a:gd name="T4" fmla="*/ 0 w 635"/>
                  <a:gd name="T5" fmla="*/ 3 h 3"/>
                  <a:gd name="T6" fmla="*/ 1 w 635"/>
                  <a:gd name="T7" fmla="*/ 1 h 3"/>
                  <a:gd name="T8" fmla="*/ 2 w 635"/>
                  <a:gd name="T9" fmla="*/ 0 h 3"/>
                  <a:gd name="T10" fmla="*/ 241 w 635"/>
                  <a:gd name="T11" fmla="*/ 0 h 3"/>
                  <a:gd name="T12" fmla="*/ 241 w 635"/>
                  <a:gd name="T13" fmla="*/ 0 h 3"/>
                  <a:gd name="T14" fmla="*/ 635 w 63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5" h="3">
                    <a:moveTo>
                      <a:pt x="635" y="0"/>
                    </a:moveTo>
                    <a:lnTo>
                      <a:pt x="635" y="3"/>
                    </a:lnTo>
                    <a:lnTo>
                      <a:pt x="0" y="3"/>
                    </a:lnTo>
                    <a:lnTo>
                      <a:pt x="1" y="1"/>
                    </a:lnTo>
                    <a:lnTo>
                      <a:pt x="2" y="0"/>
                    </a:lnTo>
                    <a:lnTo>
                      <a:pt x="241" y="0"/>
                    </a:lnTo>
                    <a:lnTo>
                      <a:pt x="241" y="0"/>
                    </a:lnTo>
                    <a:lnTo>
                      <a:pt x="635" y="0"/>
                    </a:lnTo>
                    <a:close/>
                  </a:path>
                </a:pathLst>
              </a:custGeom>
              <a:solidFill>
                <a:srgbClr val="1C5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3" name="Freeform 57">
                <a:extLst>
                  <a:ext uri="{FF2B5EF4-FFF2-40B4-BE49-F238E27FC236}">
                    <a16:creationId xmlns:a16="http://schemas.microsoft.com/office/drawing/2014/main" id="{E1719B5A-FFD2-D354-F9A2-355034EDBC7F}"/>
                  </a:ext>
                </a:extLst>
              </p:cNvPr>
              <p:cNvSpPr>
                <a:spLocks/>
              </p:cNvSpPr>
              <p:nvPr/>
            </p:nvSpPr>
            <p:spPr bwMode="auto">
              <a:xfrm>
                <a:off x="1624" y="3701"/>
                <a:ext cx="159" cy="2"/>
              </a:xfrm>
              <a:custGeom>
                <a:avLst/>
                <a:gdLst>
                  <a:gd name="T0" fmla="*/ 4 w 637"/>
                  <a:gd name="T1" fmla="*/ 0 h 5"/>
                  <a:gd name="T2" fmla="*/ 637 w 637"/>
                  <a:gd name="T3" fmla="*/ 0 h 5"/>
                  <a:gd name="T4" fmla="*/ 637 w 637"/>
                  <a:gd name="T5" fmla="*/ 5 h 5"/>
                  <a:gd name="T6" fmla="*/ 0 w 637"/>
                  <a:gd name="T7" fmla="*/ 5 h 5"/>
                  <a:gd name="T8" fmla="*/ 2 w 637"/>
                  <a:gd name="T9" fmla="*/ 3 h 5"/>
                  <a:gd name="T10" fmla="*/ 4 w 637"/>
                  <a:gd name="T11" fmla="*/ 0 h 5"/>
                </a:gdLst>
                <a:ahLst/>
                <a:cxnLst>
                  <a:cxn ang="0">
                    <a:pos x="T0" y="T1"/>
                  </a:cxn>
                  <a:cxn ang="0">
                    <a:pos x="T2" y="T3"/>
                  </a:cxn>
                  <a:cxn ang="0">
                    <a:pos x="T4" y="T5"/>
                  </a:cxn>
                  <a:cxn ang="0">
                    <a:pos x="T6" y="T7"/>
                  </a:cxn>
                  <a:cxn ang="0">
                    <a:pos x="T8" y="T9"/>
                  </a:cxn>
                  <a:cxn ang="0">
                    <a:pos x="T10" y="T11"/>
                  </a:cxn>
                </a:cxnLst>
                <a:rect l="0" t="0" r="r" b="b"/>
                <a:pathLst>
                  <a:path w="637" h="5">
                    <a:moveTo>
                      <a:pt x="4" y="0"/>
                    </a:moveTo>
                    <a:lnTo>
                      <a:pt x="637" y="0"/>
                    </a:lnTo>
                    <a:lnTo>
                      <a:pt x="637" y="5"/>
                    </a:lnTo>
                    <a:lnTo>
                      <a:pt x="0" y="5"/>
                    </a:lnTo>
                    <a:lnTo>
                      <a:pt x="2" y="3"/>
                    </a:lnTo>
                    <a:lnTo>
                      <a:pt x="4" y="0"/>
                    </a:lnTo>
                    <a:close/>
                  </a:path>
                </a:pathLst>
              </a:custGeom>
              <a:solidFill>
                <a:srgbClr val="1C5F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4" name="Freeform 58">
                <a:extLst>
                  <a:ext uri="{FF2B5EF4-FFF2-40B4-BE49-F238E27FC236}">
                    <a16:creationId xmlns:a16="http://schemas.microsoft.com/office/drawing/2014/main" id="{71BDC67C-A91E-0454-7AB5-9FE9D718D140}"/>
                  </a:ext>
                </a:extLst>
              </p:cNvPr>
              <p:cNvSpPr>
                <a:spLocks/>
              </p:cNvSpPr>
              <p:nvPr/>
            </p:nvSpPr>
            <p:spPr bwMode="auto">
              <a:xfrm>
                <a:off x="1623" y="3702"/>
                <a:ext cx="160" cy="1"/>
              </a:xfrm>
              <a:custGeom>
                <a:avLst/>
                <a:gdLst>
                  <a:gd name="T0" fmla="*/ 4 w 639"/>
                  <a:gd name="T1" fmla="*/ 0 h 4"/>
                  <a:gd name="T2" fmla="*/ 639 w 639"/>
                  <a:gd name="T3" fmla="*/ 0 h 4"/>
                  <a:gd name="T4" fmla="*/ 639 w 639"/>
                  <a:gd name="T5" fmla="*/ 4 h 4"/>
                  <a:gd name="T6" fmla="*/ 0 w 639"/>
                  <a:gd name="T7" fmla="*/ 4 h 4"/>
                  <a:gd name="T8" fmla="*/ 2 w 639"/>
                  <a:gd name="T9" fmla="*/ 2 h 4"/>
                  <a:gd name="T10" fmla="*/ 4 w 639"/>
                  <a:gd name="T11" fmla="*/ 0 h 4"/>
                </a:gdLst>
                <a:ahLst/>
                <a:cxnLst>
                  <a:cxn ang="0">
                    <a:pos x="T0" y="T1"/>
                  </a:cxn>
                  <a:cxn ang="0">
                    <a:pos x="T2" y="T3"/>
                  </a:cxn>
                  <a:cxn ang="0">
                    <a:pos x="T4" y="T5"/>
                  </a:cxn>
                  <a:cxn ang="0">
                    <a:pos x="T6" y="T7"/>
                  </a:cxn>
                  <a:cxn ang="0">
                    <a:pos x="T8" y="T9"/>
                  </a:cxn>
                  <a:cxn ang="0">
                    <a:pos x="T10" y="T11"/>
                  </a:cxn>
                </a:cxnLst>
                <a:rect l="0" t="0" r="r" b="b"/>
                <a:pathLst>
                  <a:path w="639" h="4">
                    <a:moveTo>
                      <a:pt x="4" y="0"/>
                    </a:moveTo>
                    <a:lnTo>
                      <a:pt x="639" y="0"/>
                    </a:lnTo>
                    <a:lnTo>
                      <a:pt x="639" y="4"/>
                    </a:lnTo>
                    <a:lnTo>
                      <a:pt x="0" y="4"/>
                    </a:lnTo>
                    <a:lnTo>
                      <a:pt x="2" y="2"/>
                    </a:lnTo>
                    <a:lnTo>
                      <a:pt x="4" y="0"/>
                    </a:lnTo>
                    <a:close/>
                  </a:path>
                </a:pathLst>
              </a:custGeom>
              <a:solidFill>
                <a:srgbClr val="1D5F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5" name="Freeform 59">
                <a:extLst>
                  <a:ext uri="{FF2B5EF4-FFF2-40B4-BE49-F238E27FC236}">
                    <a16:creationId xmlns:a16="http://schemas.microsoft.com/office/drawing/2014/main" id="{53A54AF5-4F91-3062-71E7-157D3A533B1F}"/>
                  </a:ext>
                </a:extLst>
              </p:cNvPr>
              <p:cNvSpPr>
                <a:spLocks/>
              </p:cNvSpPr>
              <p:nvPr/>
            </p:nvSpPr>
            <p:spPr bwMode="auto">
              <a:xfrm>
                <a:off x="1623" y="3703"/>
                <a:ext cx="160" cy="1"/>
              </a:xfrm>
              <a:custGeom>
                <a:avLst/>
                <a:gdLst>
                  <a:gd name="T0" fmla="*/ 3 w 640"/>
                  <a:gd name="T1" fmla="*/ 0 h 4"/>
                  <a:gd name="T2" fmla="*/ 640 w 640"/>
                  <a:gd name="T3" fmla="*/ 0 h 4"/>
                  <a:gd name="T4" fmla="*/ 640 w 640"/>
                  <a:gd name="T5" fmla="*/ 4 h 4"/>
                  <a:gd name="T6" fmla="*/ 0 w 640"/>
                  <a:gd name="T7" fmla="*/ 4 h 4"/>
                  <a:gd name="T8" fmla="*/ 1 w 640"/>
                  <a:gd name="T9" fmla="*/ 2 h 4"/>
                  <a:gd name="T10" fmla="*/ 3 w 640"/>
                  <a:gd name="T11" fmla="*/ 0 h 4"/>
                </a:gdLst>
                <a:ahLst/>
                <a:cxnLst>
                  <a:cxn ang="0">
                    <a:pos x="T0" y="T1"/>
                  </a:cxn>
                  <a:cxn ang="0">
                    <a:pos x="T2" y="T3"/>
                  </a:cxn>
                  <a:cxn ang="0">
                    <a:pos x="T4" y="T5"/>
                  </a:cxn>
                  <a:cxn ang="0">
                    <a:pos x="T6" y="T7"/>
                  </a:cxn>
                  <a:cxn ang="0">
                    <a:pos x="T8" y="T9"/>
                  </a:cxn>
                  <a:cxn ang="0">
                    <a:pos x="T10" y="T11"/>
                  </a:cxn>
                </a:cxnLst>
                <a:rect l="0" t="0" r="r" b="b"/>
                <a:pathLst>
                  <a:path w="640" h="4">
                    <a:moveTo>
                      <a:pt x="3" y="0"/>
                    </a:moveTo>
                    <a:lnTo>
                      <a:pt x="640" y="0"/>
                    </a:lnTo>
                    <a:lnTo>
                      <a:pt x="640" y="4"/>
                    </a:lnTo>
                    <a:lnTo>
                      <a:pt x="0" y="4"/>
                    </a:lnTo>
                    <a:lnTo>
                      <a:pt x="1" y="2"/>
                    </a:lnTo>
                    <a:lnTo>
                      <a:pt x="3" y="0"/>
                    </a:lnTo>
                    <a:close/>
                  </a:path>
                </a:pathLst>
              </a:custGeom>
              <a:solidFill>
                <a:srgbClr val="1D60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6" name="Freeform 60">
                <a:extLst>
                  <a:ext uri="{FF2B5EF4-FFF2-40B4-BE49-F238E27FC236}">
                    <a16:creationId xmlns:a16="http://schemas.microsoft.com/office/drawing/2014/main" id="{946B97F9-6513-857B-58BF-C656D71112D7}"/>
                  </a:ext>
                </a:extLst>
              </p:cNvPr>
              <p:cNvSpPr>
                <a:spLocks/>
              </p:cNvSpPr>
              <p:nvPr/>
            </p:nvSpPr>
            <p:spPr bwMode="auto">
              <a:xfrm>
                <a:off x="1622" y="3703"/>
                <a:ext cx="161" cy="1"/>
              </a:xfrm>
              <a:custGeom>
                <a:avLst/>
                <a:gdLst>
                  <a:gd name="T0" fmla="*/ 3 w 642"/>
                  <a:gd name="T1" fmla="*/ 0 h 4"/>
                  <a:gd name="T2" fmla="*/ 642 w 642"/>
                  <a:gd name="T3" fmla="*/ 0 h 4"/>
                  <a:gd name="T4" fmla="*/ 642 w 642"/>
                  <a:gd name="T5" fmla="*/ 3 h 4"/>
                  <a:gd name="T6" fmla="*/ 440 w 642"/>
                  <a:gd name="T7" fmla="*/ 3 h 4"/>
                  <a:gd name="T8" fmla="*/ 441 w 642"/>
                  <a:gd name="T9" fmla="*/ 4 h 4"/>
                  <a:gd name="T10" fmla="*/ 0 w 642"/>
                  <a:gd name="T11" fmla="*/ 4 h 4"/>
                  <a:gd name="T12" fmla="*/ 2 w 642"/>
                  <a:gd name="T13" fmla="*/ 2 h 4"/>
                  <a:gd name="T14" fmla="*/ 3 w 64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2" h="4">
                    <a:moveTo>
                      <a:pt x="3" y="0"/>
                    </a:moveTo>
                    <a:lnTo>
                      <a:pt x="642" y="0"/>
                    </a:lnTo>
                    <a:lnTo>
                      <a:pt x="642" y="3"/>
                    </a:lnTo>
                    <a:lnTo>
                      <a:pt x="440" y="3"/>
                    </a:lnTo>
                    <a:lnTo>
                      <a:pt x="441" y="4"/>
                    </a:lnTo>
                    <a:lnTo>
                      <a:pt x="0" y="4"/>
                    </a:lnTo>
                    <a:lnTo>
                      <a:pt x="2" y="2"/>
                    </a:lnTo>
                    <a:lnTo>
                      <a:pt x="3" y="0"/>
                    </a:lnTo>
                    <a:close/>
                  </a:path>
                </a:pathLst>
              </a:custGeom>
              <a:solidFill>
                <a:srgbClr val="1E6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7" name="Freeform 61">
                <a:extLst>
                  <a:ext uri="{FF2B5EF4-FFF2-40B4-BE49-F238E27FC236}">
                    <a16:creationId xmlns:a16="http://schemas.microsoft.com/office/drawing/2014/main" id="{356E14D0-3FDF-D648-ADE3-B191F5AD7FB9}"/>
                  </a:ext>
                </a:extLst>
              </p:cNvPr>
              <p:cNvSpPr>
                <a:spLocks/>
              </p:cNvSpPr>
              <p:nvPr/>
            </p:nvSpPr>
            <p:spPr bwMode="auto">
              <a:xfrm>
                <a:off x="1622" y="3704"/>
                <a:ext cx="161" cy="1"/>
              </a:xfrm>
              <a:custGeom>
                <a:avLst/>
                <a:gdLst>
                  <a:gd name="T0" fmla="*/ 4 w 644"/>
                  <a:gd name="T1" fmla="*/ 0 h 4"/>
                  <a:gd name="T2" fmla="*/ 644 w 644"/>
                  <a:gd name="T3" fmla="*/ 0 h 4"/>
                  <a:gd name="T4" fmla="*/ 644 w 644"/>
                  <a:gd name="T5" fmla="*/ 1 h 4"/>
                  <a:gd name="T6" fmla="*/ 442 w 644"/>
                  <a:gd name="T7" fmla="*/ 1 h 4"/>
                  <a:gd name="T8" fmla="*/ 443 w 644"/>
                  <a:gd name="T9" fmla="*/ 3 h 4"/>
                  <a:gd name="T10" fmla="*/ 444 w 644"/>
                  <a:gd name="T11" fmla="*/ 4 h 4"/>
                  <a:gd name="T12" fmla="*/ 0 w 644"/>
                  <a:gd name="T13" fmla="*/ 4 h 4"/>
                  <a:gd name="T14" fmla="*/ 2 w 644"/>
                  <a:gd name="T15" fmla="*/ 2 h 4"/>
                  <a:gd name="T16" fmla="*/ 4 w 64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4" h="4">
                    <a:moveTo>
                      <a:pt x="4" y="0"/>
                    </a:moveTo>
                    <a:lnTo>
                      <a:pt x="644" y="0"/>
                    </a:lnTo>
                    <a:lnTo>
                      <a:pt x="644" y="1"/>
                    </a:lnTo>
                    <a:lnTo>
                      <a:pt x="442" y="1"/>
                    </a:lnTo>
                    <a:lnTo>
                      <a:pt x="443" y="3"/>
                    </a:lnTo>
                    <a:lnTo>
                      <a:pt x="444" y="4"/>
                    </a:lnTo>
                    <a:lnTo>
                      <a:pt x="0" y="4"/>
                    </a:lnTo>
                    <a:lnTo>
                      <a:pt x="2" y="2"/>
                    </a:lnTo>
                    <a:lnTo>
                      <a:pt x="4" y="0"/>
                    </a:lnTo>
                    <a:close/>
                  </a:path>
                </a:pathLst>
              </a:custGeom>
              <a:solidFill>
                <a:srgbClr val="1E61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8" name="Freeform 62">
                <a:extLst>
                  <a:ext uri="{FF2B5EF4-FFF2-40B4-BE49-F238E27FC236}">
                    <a16:creationId xmlns:a16="http://schemas.microsoft.com/office/drawing/2014/main" id="{D391ACF1-7DC4-24C4-3122-820C8CA71273}"/>
                  </a:ext>
                </a:extLst>
              </p:cNvPr>
              <p:cNvSpPr>
                <a:spLocks/>
              </p:cNvSpPr>
              <p:nvPr/>
            </p:nvSpPr>
            <p:spPr bwMode="auto">
              <a:xfrm>
                <a:off x="1621" y="3704"/>
                <a:ext cx="112" cy="1"/>
              </a:xfrm>
              <a:custGeom>
                <a:avLst/>
                <a:gdLst>
                  <a:gd name="T0" fmla="*/ 4 w 448"/>
                  <a:gd name="T1" fmla="*/ 0 h 4"/>
                  <a:gd name="T2" fmla="*/ 445 w 448"/>
                  <a:gd name="T3" fmla="*/ 0 h 4"/>
                  <a:gd name="T4" fmla="*/ 446 w 448"/>
                  <a:gd name="T5" fmla="*/ 2 h 4"/>
                  <a:gd name="T6" fmla="*/ 448 w 448"/>
                  <a:gd name="T7" fmla="*/ 4 h 4"/>
                  <a:gd name="T8" fmla="*/ 0 w 448"/>
                  <a:gd name="T9" fmla="*/ 4 h 4"/>
                  <a:gd name="T10" fmla="*/ 2 w 448"/>
                  <a:gd name="T11" fmla="*/ 2 h 4"/>
                  <a:gd name="T12" fmla="*/ 4 w 44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48" h="4">
                    <a:moveTo>
                      <a:pt x="4" y="0"/>
                    </a:moveTo>
                    <a:lnTo>
                      <a:pt x="445" y="0"/>
                    </a:lnTo>
                    <a:lnTo>
                      <a:pt x="446" y="2"/>
                    </a:lnTo>
                    <a:lnTo>
                      <a:pt x="448" y="4"/>
                    </a:lnTo>
                    <a:lnTo>
                      <a:pt x="0" y="4"/>
                    </a:lnTo>
                    <a:lnTo>
                      <a:pt x="2" y="2"/>
                    </a:lnTo>
                    <a:lnTo>
                      <a:pt x="4" y="0"/>
                    </a:lnTo>
                    <a:close/>
                  </a:path>
                </a:pathLst>
              </a:custGeom>
              <a:solidFill>
                <a:srgbClr val="1E6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9" name="Freeform 63">
                <a:extLst>
                  <a:ext uri="{FF2B5EF4-FFF2-40B4-BE49-F238E27FC236}">
                    <a16:creationId xmlns:a16="http://schemas.microsoft.com/office/drawing/2014/main" id="{3BDE04DC-DA57-840F-3FF9-1B86ED504325}"/>
                  </a:ext>
                </a:extLst>
              </p:cNvPr>
              <p:cNvSpPr>
                <a:spLocks/>
              </p:cNvSpPr>
              <p:nvPr/>
            </p:nvSpPr>
            <p:spPr bwMode="auto">
              <a:xfrm>
                <a:off x="1621" y="3705"/>
                <a:ext cx="113" cy="1"/>
              </a:xfrm>
              <a:custGeom>
                <a:avLst/>
                <a:gdLst>
                  <a:gd name="T0" fmla="*/ 4 w 452"/>
                  <a:gd name="T1" fmla="*/ 0 h 6"/>
                  <a:gd name="T2" fmla="*/ 448 w 452"/>
                  <a:gd name="T3" fmla="*/ 0 h 6"/>
                  <a:gd name="T4" fmla="*/ 450 w 452"/>
                  <a:gd name="T5" fmla="*/ 2 h 6"/>
                  <a:gd name="T6" fmla="*/ 452 w 452"/>
                  <a:gd name="T7" fmla="*/ 6 h 6"/>
                  <a:gd name="T8" fmla="*/ 0 w 452"/>
                  <a:gd name="T9" fmla="*/ 6 h 6"/>
                  <a:gd name="T10" fmla="*/ 2 w 452"/>
                  <a:gd name="T11" fmla="*/ 2 h 6"/>
                  <a:gd name="T12" fmla="*/ 4 w 45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52" h="6">
                    <a:moveTo>
                      <a:pt x="4" y="0"/>
                    </a:moveTo>
                    <a:lnTo>
                      <a:pt x="448" y="0"/>
                    </a:lnTo>
                    <a:lnTo>
                      <a:pt x="450" y="2"/>
                    </a:lnTo>
                    <a:lnTo>
                      <a:pt x="452" y="6"/>
                    </a:lnTo>
                    <a:lnTo>
                      <a:pt x="0" y="6"/>
                    </a:lnTo>
                    <a:lnTo>
                      <a:pt x="2" y="2"/>
                    </a:lnTo>
                    <a:lnTo>
                      <a:pt x="4" y="0"/>
                    </a:lnTo>
                    <a:close/>
                  </a:path>
                </a:pathLst>
              </a:custGeom>
              <a:solidFill>
                <a:srgbClr val="1F6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0" name="Freeform 64">
                <a:extLst>
                  <a:ext uri="{FF2B5EF4-FFF2-40B4-BE49-F238E27FC236}">
                    <a16:creationId xmlns:a16="http://schemas.microsoft.com/office/drawing/2014/main" id="{BF971083-C9C9-15AE-22B0-D6AA1DB4D8FA}"/>
                  </a:ext>
                </a:extLst>
              </p:cNvPr>
              <p:cNvSpPr>
                <a:spLocks/>
              </p:cNvSpPr>
              <p:nvPr/>
            </p:nvSpPr>
            <p:spPr bwMode="auto">
              <a:xfrm>
                <a:off x="1620" y="3705"/>
                <a:ext cx="114" cy="2"/>
              </a:xfrm>
              <a:custGeom>
                <a:avLst/>
                <a:gdLst>
                  <a:gd name="T0" fmla="*/ 4 w 455"/>
                  <a:gd name="T1" fmla="*/ 0 h 6"/>
                  <a:gd name="T2" fmla="*/ 452 w 455"/>
                  <a:gd name="T3" fmla="*/ 0 h 6"/>
                  <a:gd name="T4" fmla="*/ 454 w 455"/>
                  <a:gd name="T5" fmla="*/ 4 h 6"/>
                  <a:gd name="T6" fmla="*/ 455 w 455"/>
                  <a:gd name="T7" fmla="*/ 6 h 6"/>
                  <a:gd name="T8" fmla="*/ 0 w 455"/>
                  <a:gd name="T9" fmla="*/ 6 h 6"/>
                  <a:gd name="T10" fmla="*/ 2 w 455"/>
                  <a:gd name="T11" fmla="*/ 4 h 6"/>
                  <a:gd name="T12" fmla="*/ 4 w 45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55" h="6">
                    <a:moveTo>
                      <a:pt x="4" y="0"/>
                    </a:moveTo>
                    <a:lnTo>
                      <a:pt x="452" y="0"/>
                    </a:lnTo>
                    <a:lnTo>
                      <a:pt x="454" y="4"/>
                    </a:lnTo>
                    <a:lnTo>
                      <a:pt x="455" y="6"/>
                    </a:lnTo>
                    <a:lnTo>
                      <a:pt x="0" y="6"/>
                    </a:lnTo>
                    <a:lnTo>
                      <a:pt x="2" y="4"/>
                    </a:lnTo>
                    <a:lnTo>
                      <a:pt x="4" y="0"/>
                    </a:lnTo>
                    <a:close/>
                  </a:path>
                </a:pathLst>
              </a:custGeom>
              <a:solidFill>
                <a:srgbClr val="1F62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1" name="Freeform 65">
                <a:extLst>
                  <a:ext uri="{FF2B5EF4-FFF2-40B4-BE49-F238E27FC236}">
                    <a16:creationId xmlns:a16="http://schemas.microsoft.com/office/drawing/2014/main" id="{FBF5E99D-8896-8601-0EBC-AD6035568219}"/>
                  </a:ext>
                </a:extLst>
              </p:cNvPr>
              <p:cNvSpPr>
                <a:spLocks/>
              </p:cNvSpPr>
              <p:nvPr/>
            </p:nvSpPr>
            <p:spPr bwMode="auto">
              <a:xfrm>
                <a:off x="1620" y="3706"/>
                <a:ext cx="114" cy="1"/>
              </a:xfrm>
              <a:custGeom>
                <a:avLst/>
                <a:gdLst>
                  <a:gd name="T0" fmla="*/ 3 w 458"/>
                  <a:gd name="T1" fmla="*/ 0 h 4"/>
                  <a:gd name="T2" fmla="*/ 455 w 458"/>
                  <a:gd name="T3" fmla="*/ 0 h 4"/>
                  <a:gd name="T4" fmla="*/ 456 w 458"/>
                  <a:gd name="T5" fmla="*/ 2 h 4"/>
                  <a:gd name="T6" fmla="*/ 458 w 458"/>
                  <a:gd name="T7" fmla="*/ 4 h 4"/>
                  <a:gd name="T8" fmla="*/ 0 w 458"/>
                  <a:gd name="T9" fmla="*/ 4 h 4"/>
                  <a:gd name="T10" fmla="*/ 2 w 458"/>
                  <a:gd name="T11" fmla="*/ 2 h 4"/>
                  <a:gd name="T12" fmla="*/ 3 w 45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8" h="4">
                    <a:moveTo>
                      <a:pt x="3" y="0"/>
                    </a:moveTo>
                    <a:lnTo>
                      <a:pt x="455" y="0"/>
                    </a:lnTo>
                    <a:lnTo>
                      <a:pt x="456" y="2"/>
                    </a:lnTo>
                    <a:lnTo>
                      <a:pt x="458" y="4"/>
                    </a:lnTo>
                    <a:lnTo>
                      <a:pt x="0" y="4"/>
                    </a:lnTo>
                    <a:lnTo>
                      <a:pt x="2" y="2"/>
                    </a:lnTo>
                    <a:lnTo>
                      <a:pt x="3" y="0"/>
                    </a:lnTo>
                    <a:close/>
                  </a:path>
                </a:pathLst>
              </a:custGeom>
              <a:solidFill>
                <a:srgbClr val="206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2" name="Freeform 66">
                <a:extLst>
                  <a:ext uri="{FF2B5EF4-FFF2-40B4-BE49-F238E27FC236}">
                    <a16:creationId xmlns:a16="http://schemas.microsoft.com/office/drawing/2014/main" id="{99FD3F46-5D5F-CA00-2CC8-FD2E27840FCD}"/>
                  </a:ext>
                </a:extLst>
              </p:cNvPr>
              <p:cNvSpPr>
                <a:spLocks/>
              </p:cNvSpPr>
              <p:nvPr/>
            </p:nvSpPr>
            <p:spPr bwMode="auto">
              <a:xfrm>
                <a:off x="1619" y="3707"/>
                <a:ext cx="116" cy="1"/>
              </a:xfrm>
              <a:custGeom>
                <a:avLst/>
                <a:gdLst>
                  <a:gd name="T0" fmla="*/ 3 w 462"/>
                  <a:gd name="T1" fmla="*/ 0 h 4"/>
                  <a:gd name="T2" fmla="*/ 458 w 462"/>
                  <a:gd name="T3" fmla="*/ 0 h 4"/>
                  <a:gd name="T4" fmla="*/ 460 w 462"/>
                  <a:gd name="T5" fmla="*/ 2 h 4"/>
                  <a:gd name="T6" fmla="*/ 462 w 462"/>
                  <a:gd name="T7" fmla="*/ 4 h 4"/>
                  <a:gd name="T8" fmla="*/ 0 w 462"/>
                  <a:gd name="T9" fmla="*/ 4 h 4"/>
                  <a:gd name="T10" fmla="*/ 2 w 462"/>
                  <a:gd name="T11" fmla="*/ 2 h 4"/>
                  <a:gd name="T12" fmla="*/ 3 w 46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62" h="4">
                    <a:moveTo>
                      <a:pt x="3" y="0"/>
                    </a:moveTo>
                    <a:lnTo>
                      <a:pt x="458" y="0"/>
                    </a:lnTo>
                    <a:lnTo>
                      <a:pt x="460" y="2"/>
                    </a:lnTo>
                    <a:lnTo>
                      <a:pt x="462" y="4"/>
                    </a:lnTo>
                    <a:lnTo>
                      <a:pt x="0" y="4"/>
                    </a:lnTo>
                    <a:lnTo>
                      <a:pt x="2" y="2"/>
                    </a:lnTo>
                    <a:lnTo>
                      <a:pt x="3" y="0"/>
                    </a:lnTo>
                    <a:close/>
                  </a:path>
                </a:pathLst>
              </a:custGeom>
              <a:solidFill>
                <a:srgbClr val="206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4" name="Freeform 67">
                <a:extLst>
                  <a:ext uri="{FF2B5EF4-FFF2-40B4-BE49-F238E27FC236}">
                    <a16:creationId xmlns:a16="http://schemas.microsoft.com/office/drawing/2014/main" id="{998FF252-E78F-C429-3D80-7A159EDC3BBE}"/>
                  </a:ext>
                </a:extLst>
              </p:cNvPr>
              <p:cNvSpPr>
                <a:spLocks/>
              </p:cNvSpPr>
              <p:nvPr/>
            </p:nvSpPr>
            <p:spPr bwMode="auto">
              <a:xfrm>
                <a:off x="1619" y="3707"/>
                <a:ext cx="116" cy="1"/>
              </a:xfrm>
              <a:custGeom>
                <a:avLst/>
                <a:gdLst>
                  <a:gd name="T0" fmla="*/ 4 w 465"/>
                  <a:gd name="T1" fmla="*/ 0 h 4"/>
                  <a:gd name="T2" fmla="*/ 462 w 465"/>
                  <a:gd name="T3" fmla="*/ 0 h 4"/>
                  <a:gd name="T4" fmla="*/ 464 w 465"/>
                  <a:gd name="T5" fmla="*/ 2 h 4"/>
                  <a:gd name="T6" fmla="*/ 465 w 465"/>
                  <a:gd name="T7" fmla="*/ 4 h 4"/>
                  <a:gd name="T8" fmla="*/ 0 w 465"/>
                  <a:gd name="T9" fmla="*/ 4 h 4"/>
                  <a:gd name="T10" fmla="*/ 2 w 465"/>
                  <a:gd name="T11" fmla="*/ 2 h 4"/>
                  <a:gd name="T12" fmla="*/ 4 w 46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65" h="4">
                    <a:moveTo>
                      <a:pt x="4" y="0"/>
                    </a:moveTo>
                    <a:lnTo>
                      <a:pt x="462" y="0"/>
                    </a:lnTo>
                    <a:lnTo>
                      <a:pt x="464" y="2"/>
                    </a:lnTo>
                    <a:lnTo>
                      <a:pt x="465" y="4"/>
                    </a:lnTo>
                    <a:lnTo>
                      <a:pt x="0" y="4"/>
                    </a:lnTo>
                    <a:lnTo>
                      <a:pt x="2" y="2"/>
                    </a:lnTo>
                    <a:lnTo>
                      <a:pt x="4" y="0"/>
                    </a:lnTo>
                    <a:close/>
                  </a:path>
                </a:pathLst>
              </a:custGeom>
              <a:solidFill>
                <a:srgbClr val="216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5" name="Freeform 68">
                <a:extLst>
                  <a:ext uri="{FF2B5EF4-FFF2-40B4-BE49-F238E27FC236}">
                    <a16:creationId xmlns:a16="http://schemas.microsoft.com/office/drawing/2014/main" id="{CF77F852-820A-ED4E-C6DE-53C899D00329}"/>
                  </a:ext>
                </a:extLst>
              </p:cNvPr>
              <p:cNvSpPr>
                <a:spLocks/>
              </p:cNvSpPr>
              <p:nvPr/>
            </p:nvSpPr>
            <p:spPr bwMode="auto">
              <a:xfrm>
                <a:off x="1619" y="3708"/>
                <a:ext cx="117" cy="1"/>
              </a:xfrm>
              <a:custGeom>
                <a:avLst/>
                <a:gdLst>
                  <a:gd name="T0" fmla="*/ 3 w 468"/>
                  <a:gd name="T1" fmla="*/ 0 h 4"/>
                  <a:gd name="T2" fmla="*/ 465 w 468"/>
                  <a:gd name="T3" fmla="*/ 0 h 4"/>
                  <a:gd name="T4" fmla="*/ 466 w 468"/>
                  <a:gd name="T5" fmla="*/ 2 h 4"/>
                  <a:gd name="T6" fmla="*/ 468 w 468"/>
                  <a:gd name="T7" fmla="*/ 4 h 4"/>
                  <a:gd name="T8" fmla="*/ 0 w 468"/>
                  <a:gd name="T9" fmla="*/ 4 h 4"/>
                  <a:gd name="T10" fmla="*/ 1 w 468"/>
                  <a:gd name="T11" fmla="*/ 2 h 4"/>
                  <a:gd name="T12" fmla="*/ 3 w 46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68" h="4">
                    <a:moveTo>
                      <a:pt x="3" y="0"/>
                    </a:moveTo>
                    <a:lnTo>
                      <a:pt x="465" y="0"/>
                    </a:lnTo>
                    <a:lnTo>
                      <a:pt x="466" y="2"/>
                    </a:lnTo>
                    <a:lnTo>
                      <a:pt x="468" y="4"/>
                    </a:lnTo>
                    <a:lnTo>
                      <a:pt x="0" y="4"/>
                    </a:lnTo>
                    <a:lnTo>
                      <a:pt x="1" y="2"/>
                    </a:lnTo>
                    <a:lnTo>
                      <a:pt x="3" y="0"/>
                    </a:lnTo>
                    <a:close/>
                  </a:path>
                </a:pathLst>
              </a:custGeom>
              <a:solidFill>
                <a:srgbClr val="2163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6" name="Freeform 69">
                <a:extLst>
                  <a:ext uri="{FF2B5EF4-FFF2-40B4-BE49-F238E27FC236}">
                    <a16:creationId xmlns:a16="http://schemas.microsoft.com/office/drawing/2014/main" id="{2810250E-49D3-4C9F-8338-5AD4E6972DE3}"/>
                  </a:ext>
                </a:extLst>
              </p:cNvPr>
              <p:cNvSpPr>
                <a:spLocks/>
              </p:cNvSpPr>
              <p:nvPr/>
            </p:nvSpPr>
            <p:spPr bwMode="auto">
              <a:xfrm>
                <a:off x="1618" y="3708"/>
                <a:ext cx="118" cy="1"/>
              </a:xfrm>
              <a:custGeom>
                <a:avLst/>
                <a:gdLst>
                  <a:gd name="T0" fmla="*/ 3 w 471"/>
                  <a:gd name="T1" fmla="*/ 0 h 4"/>
                  <a:gd name="T2" fmla="*/ 468 w 471"/>
                  <a:gd name="T3" fmla="*/ 0 h 4"/>
                  <a:gd name="T4" fmla="*/ 470 w 471"/>
                  <a:gd name="T5" fmla="*/ 2 h 4"/>
                  <a:gd name="T6" fmla="*/ 471 w 471"/>
                  <a:gd name="T7" fmla="*/ 4 h 4"/>
                  <a:gd name="T8" fmla="*/ 0 w 471"/>
                  <a:gd name="T9" fmla="*/ 4 h 4"/>
                  <a:gd name="T10" fmla="*/ 2 w 471"/>
                  <a:gd name="T11" fmla="*/ 2 h 4"/>
                  <a:gd name="T12" fmla="*/ 3 w 47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71" h="4">
                    <a:moveTo>
                      <a:pt x="3" y="0"/>
                    </a:moveTo>
                    <a:lnTo>
                      <a:pt x="468" y="0"/>
                    </a:lnTo>
                    <a:lnTo>
                      <a:pt x="470" y="2"/>
                    </a:lnTo>
                    <a:lnTo>
                      <a:pt x="471" y="4"/>
                    </a:lnTo>
                    <a:lnTo>
                      <a:pt x="0" y="4"/>
                    </a:lnTo>
                    <a:lnTo>
                      <a:pt x="2" y="2"/>
                    </a:lnTo>
                    <a:lnTo>
                      <a:pt x="3" y="0"/>
                    </a:lnTo>
                    <a:close/>
                  </a:path>
                </a:pathLst>
              </a:custGeom>
              <a:solidFill>
                <a:srgbClr val="216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7" name="Freeform 70">
                <a:extLst>
                  <a:ext uri="{FF2B5EF4-FFF2-40B4-BE49-F238E27FC236}">
                    <a16:creationId xmlns:a16="http://schemas.microsoft.com/office/drawing/2014/main" id="{A7D7F0FD-F12D-41AA-73DA-310758FB8B89}"/>
                  </a:ext>
                </a:extLst>
              </p:cNvPr>
              <p:cNvSpPr>
                <a:spLocks/>
              </p:cNvSpPr>
              <p:nvPr/>
            </p:nvSpPr>
            <p:spPr bwMode="auto">
              <a:xfrm>
                <a:off x="1618" y="3709"/>
                <a:ext cx="119" cy="1"/>
              </a:xfrm>
              <a:custGeom>
                <a:avLst/>
                <a:gdLst>
                  <a:gd name="T0" fmla="*/ 3 w 474"/>
                  <a:gd name="T1" fmla="*/ 0 h 5"/>
                  <a:gd name="T2" fmla="*/ 471 w 474"/>
                  <a:gd name="T3" fmla="*/ 0 h 5"/>
                  <a:gd name="T4" fmla="*/ 472 w 474"/>
                  <a:gd name="T5" fmla="*/ 2 h 5"/>
                  <a:gd name="T6" fmla="*/ 474 w 474"/>
                  <a:gd name="T7" fmla="*/ 5 h 5"/>
                  <a:gd name="T8" fmla="*/ 0 w 474"/>
                  <a:gd name="T9" fmla="*/ 5 h 5"/>
                  <a:gd name="T10" fmla="*/ 1 w 474"/>
                  <a:gd name="T11" fmla="*/ 2 h 5"/>
                  <a:gd name="T12" fmla="*/ 3 w 47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74" h="5">
                    <a:moveTo>
                      <a:pt x="3" y="0"/>
                    </a:moveTo>
                    <a:lnTo>
                      <a:pt x="471" y="0"/>
                    </a:lnTo>
                    <a:lnTo>
                      <a:pt x="472" y="2"/>
                    </a:lnTo>
                    <a:lnTo>
                      <a:pt x="474" y="5"/>
                    </a:lnTo>
                    <a:lnTo>
                      <a:pt x="0" y="5"/>
                    </a:lnTo>
                    <a:lnTo>
                      <a:pt x="1" y="2"/>
                    </a:lnTo>
                    <a:lnTo>
                      <a:pt x="3" y="0"/>
                    </a:lnTo>
                    <a:close/>
                  </a:path>
                </a:pathLst>
              </a:custGeom>
              <a:solidFill>
                <a:srgbClr val="2264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8" name="Freeform 71">
                <a:extLst>
                  <a:ext uri="{FF2B5EF4-FFF2-40B4-BE49-F238E27FC236}">
                    <a16:creationId xmlns:a16="http://schemas.microsoft.com/office/drawing/2014/main" id="{CB664FA6-4DA7-F995-F3F4-1EE784EBEEFB}"/>
                  </a:ext>
                </a:extLst>
              </p:cNvPr>
              <p:cNvSpPr>
                <a:spLocks/>
              </p:cNvSpPr>
              <p:nvPr/>
            </p:nvSpPr>
            <p:spPr bwMode="auto">
              <a:xfrm>
                <a:off x="1617" y="3709"/>
                <a:ext cx="120" cy="2"/>
              </a:xfrm>
              <a:custGeom>
                <a:avLst/>
                <a:gdLst>
                  <a:gd name="T0" fmla="*/ 3 w 477"/>
                  <a:gd name="T1" fmla="*/ 0 h 5"/>
                  <a:gd name="T2" fmla="*/ 474 w 477"/>
                  <a:gd name="T3" fmla="*/ 0 h 5"/>
                  <a:gd name="T4" fmla="*/ 476 w 477"/>
                  <a:gd name="T5" fmla="*/ 3 h 5"/>
                  <a:gd name="T6" fmla="*/ 477 w 477"/>
                  <a:gd name="T7" fmla="*/ 5 h 5"/>
                  <a:gd name="T8" fmla="*/ 0 w 477"/>
                  <a:gd name="T9" fmla="*/ 5 h 5"/>
                  <a:gd name="T10" fmla="*/ 2 w 477"/>
                  <a:gd name="T11" fmla="*/ 3 h 5"/>
                  <a:gd name="T12" fmla="*/ 3 w 47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77" h="5">
                    <a:moveTo>
                      <a:pt x="3" y="0"/>
                    </a:moveTo>
                    <a:lnTo>
                      <a:pt x="474" y="0"/>
                    </a:lnTo>
                    <a:lnTo>
                      <a:pt x="476" y="3"/>
                    </a:lnTo>
                    <a:lnTo>
                      <a:pt x="477" y="5"/>
                    </a:lnTo>
                    <a:lnTo>
                      <a:pt x="0" y="5"/>
                    </a:lnTo>
                    <a:lnTo>
                      <a:pt x="2" y="3"/>
                    </a:lnTo>
                    <a:lnTo>
                      <a:pt x="3" y="0"/>
                    </a:lnTo>
                    <a:close/>
                  </a:path>
                </a:pathLst>
              </a:custGeom>
              <a:solidFill>
                <a:srgbClr val="2264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9" name="Freeform 72">
                <a:extLst>
                  <a:ext uri="{FF2B5EF4-FFF2-40B4-BE49-F238E27FC236}">
                    <a16:creationId xmlns:a16="http://schemas.microsoft.com/office/drawing/2014/main" id="{B22492AF-69C9-1029-4B56-144C64501D3A}"/>
                  </a:ext>
                </a:extLst>
              </p:cNvPr>
              <p:cNvSpPr>
                <a:spLocks/>
              </p:cNvSpPr>
              <p:nvPr/>
            </p:nvSpPr>
            <p:spPr bwMode="auto">
              <a:xfrm>
                <a:off x="1569" y="3710"/>
                <a:ext cx="168" cy="1"/>
              </a:xfrm>
              <a:custGeom>
                <a:avLst/>
                <a:gdLst>
                  <a:gd name="T0" fmla="*/ 195 w 671"/>
                  <a:gd name="T1" fmla="*/ 0 h 4"/>
                  <a:gd name="T2" fmla="*/ 669 w 671"/>
                  <a:gd name="T3" fmla="*/ 0 h 4"/>
                  <a:gd name="T4" fmla="*/ 670 w 671"/>
                  <a:gd name="T5" fmla="*/ 2 h 4"/>
                  <a:gd name="T6" fmla="*/ 671 w 671"/>
                  <a:gd name="T7" fmla="*/ 4 h 4"/>
                  <a:gd name="T8" fmla="*/ 0 w 671"/>
                  <a:gd name="T9" fmla="*/ 4 h 4"/>
                  <a:gd name="T10" fmla="*/ 0 w 671"/>
                  <a:gd name="T11" fmla="*/ 2 h 4"/>
                  <a:gd name="T12" fmla="*/ 193 w 671"/>
                  <a:gd name="T13" fmla="*/ 2 h 4"/>
                  <a:gd name="T14" fmla="*/ 194 w 671"/>
                  <a:gd name="T15" fmla="*/ 1 h 4"/>
                  <a:gd name="T16" fmla="*/ 195 w 67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1" h="4">
                    <a:moveTo>
                      <a:pt x="195" y="0"/>
                    </a:moveTo>
                    <a:lnTo>
                      <a:pt x="669" y="0"/>
                    </a:lnTo>
                    <a:lnTo>
                      <a:pt x="670" y="2"/>
                    </a:lnTo>
                    <a:lnTo>
                      <a:pt x="671" y="4"/>
                    </a:lnTo>
                    <a:lnTo>
                      <a:pt x="0" y="4"/>
                    </a:lnTo>
                    <a:lnTo>
                      <a:pt x="0" y="2"/>
                    </a:lnTo>
                    <a:lnTo>
                      <a:pt x="193" y="2"/>
                    </a:lnTo>
                    <a:lnTo>
                      <a:pt x="194" y="1"/>
                    </a:lnTo>
                    <a:lnTo>
                      <a:pt x="195" y="0"/>
                    </a:lnTo>
                    <a:close/>
                  </a:path>
                </a:pathLst>
              </a:custGeom>
              <a:solidFill>
                <a:srgbClr val="236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0" name="Freeform 73">
                <a:extLst>
                  <a:ext uri="{FF2B5EF4-FFF2-40B4-BE49-F238E27FC236}">
                    <a16:creationId xmlns:a16="http://schemas.microsoft.com/office/drawing/2014/main" id="{1F422BC7-467A-CD49-5842-10E599692180}"/>
                  </a:ext>
                </a:extLst>
              </p:cNvPr>
              <p:cNvSpPr>
                <a:spLocks/>
              </p:cNvSpPr>
              <p:nvPr/>
            </p:nvSpPr>
            <p:spPr bwMode="auto">
              <a:xfrm>
                <a:off x="1569" y="3711"/>
                <a:ext cx="169" cy="1"/>
              </a:xfrm>
              <a:custGeom>
                <a:avLst/>
                <a:gdLst>
                  <a:gd name="T0" fmla="*/ 193 w 673"/>
                  <a:gd name="T1" fmla="*/ 0 h 4"/>
                  <a:gd name="T2" fmla="*/ 670 w 673"/>
                  <a:gd name="T3" fmla="*/ 0 h 4"/>
                  <a:gd name="T4" fmla="*/ 671 w 673"/>
                  <a:gd name="T5" fmla="*/ 2 h 4"/>
                  <a:gd name="T6" fmla="*/ 673 w 673"/>
                  <a:gd name="T7" fmla="*/ 4 h 4"/>
                  <a:gd name="T8" fmla="*/ 0 w 673"/>
                  <a:gd name="T9" fmla="*/ 4 h 4"/>
                  <a:gd name="T10" fmla="*/ 0 w 673"/>
                  <a:gd name="T11" fmla="*/ 0 h 4"/>
                  <a:gd name="T12" fmla="*/ 193 w 673"/>
                  <a:gd name="T13" fmla="*/ 0 h 4"/>
                  <a:gd name="T14" fmla="*/ 193 w 67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4">
                    <a:moveTo>
                      <a:pt x="193" y="0"/>
                    </a:moveTo>
                    <a:lnTo>
                      <a:pt x="670" y="0"/>
                    </a:lnTo>
                    <a:lnTo>
                      <a:pt x="671" y="2"/>
                    </a:lnTo>
                    <a:lnTo>
                      <a:pt x="673" y="4"/>
                    </a:lnTo>
                    <a:lnTo>
                      <a:pt x="0" y="4"/>
                    </a:lnTo>
                    <a:lnTo>
                      <a:pt x="0" y="0"/>
                    </a:lnTo>
                    <a:lnTo>
                      <a:pt x="193" y="0"/>
                    </a:lnTo>
                    <a:lnTo>
                      <a:pt x="193" y="0"/>
                    </a:lnTo>
                    <a:close/>
                  </a:path>
                </a:pathLst>
              </a:custGeom>
              <a:solidFill>
                <a:srgbClr val="236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1" name="Freeform 74">
                <a:extLst>
                  <a:ext uri="{FF2B5EF4-FFF2-40B4-BE49-F238E27FC236}">
                    <a16:creationId xmlns:a16="http://schemas.microsoft.com/office/drawing/2014/main" id="{5E7F37C6-5F3F-35E5-5085-1A4C69602E4E}"/>
                  </a:ext>
                </a:extLst>
              </p:cNvPr>
              <p:cNvSpPr>
                <a:spLocks/>
              </p:cNvSpPr>
              <p:nvPr/>
            </p:nvSpPr>
            <p:spPr bwMode="auto">
              <a:xfrm>
                <a:off x="1569" y="3711"/>
                <a:ext cx="169" cy="1"/>
              </a:xfrm>
              <a:custGeom>
                <a:avLst/>
                <a:gdLst>
                  <a:gd name="T0" fmla="*/ 0 w 674"/>
                  <a:gd name="T1" fmla="*/ 0 h 4"/>
                  <a:gd name="T2" fmla="*/ 671 w 674"/>
                  <a:gd name="T3" fmla="*/ 0 h 4"/>
                  <a:gd name="T4" fmla="*/ 673 w 674"/>
                  <a:gd name="T5" fmla="*/ 2 h 4"/>
                  <a:gd name="T6" fmla="*/ 674 w 674"/>
                  <a:gd name="T7" fmla="*/ 4 h 4"/>
                  <a:gd name="T8" fmla="*/ 0 w 674"/>
                  <a:gd name="T9" fmla="*/ 4 h 4"/>
                  <a:gd name="T10" fmla="*/ 0 w 674"/>
                  <a:gd name="T11" fmla="*/ 0 h 4"/>
                </a:gdLst>
                <a:ahLst/>
                <a:cxnLst>
                  <a:cxn ang="0">
                    <a:pos x="T0" y="T1"/>
                  </a:cxn>
                  <a:cxn ang="0">
                    <a:pos x="T2" y="T3"/>
                  </a:cxn>
                  <a:cxn ang="0">
                    <a:pos x="T4" y="T5"/>
                  </a:cxn>
                  <a:cxn ang="0">
                    <a:pos x="T6" y="T7"/>
                  </a:cxn>
                  <a:cxn ang="0">
                    <a:pos x="T8" y="T9"/>
                  </a:cxn>
                  <a:cxn ang="0">
                    <a:pos x="T10" y="T11"/>
                  </a:cxn>
                </a:cxnLst>
                <a:rect l="0" t="0" r="r" b="b"/>
                <a:pathLst>
                  <a:path w="674" h="4">
                    <a:moveTo>
                      <a:pt x="0" y="0"/>
                    </a:moveTo>
                    <a:lnTo>
                      <a:pt x="671" y="0"/>
                    </a:lnTo>
                    <a:lnTo>
                      <a:pt x="673" y="2"/>
                    </a:lnTo>
                    <a:lnTo>
                      <a:pt x="674" y="4"/>
                    </a:lnTo>
                    <a:lnTo>
                      <a:pt x="0" y="4"/>
                    </a:lnTo>
                    <a:lnTo>
                      <a:pt x="0" y="0"/>
                    </a:lnTo>
                    <a:close/>
                  </a:path>
                </a:pathLst>
              </a:custGeom>
              <a:solidFill>
                <a:srgbClr val="236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2" name="Freeform 75">
                <a:extLst>
                  <a:ext uri="{FF2B5EF4-FFF2-40B4-BE49-F238E27FC236}">
                    <a16:creationId xmlns:a16="http://schemas.microsoft.com/office/drawing/2014/main" id="{B7F40376-BA74-B83B-A603-834D65B09DF5}"/>
                  </a:ext>
                </a:extLst>
              </p:cNvPr>
              <p:cNvSpPr>
                <a:spLocks/>
              </p:cNvSpPr>
              <p:nvPr/>
            </p:nvSpPr>
            <p:spPr bwMode="auto">
              <a:xfrm>
                <a:off x="1569" y="3712"/>
                <a:ext cx="169" cy="1"/>
              </a:xfrm>
              <a:custGeom>
                <a:avLst/>
                <a:gdLst>
                  <a:gd name="T0" fmla="*/ 0 w 675"/>
                  <a:gd name="T1" fmla="*/ 0 h 4"/>
                  <a:gd name="T2" fmla="*/ 673 w 675"/>
                  <a:gd name="T3" fmla="*/ 0 h 4"/>
                  <a:gd name="T4" fmla="*/ 674 w 675"/>
                  <a:gd name="T5" fmla="*/ 2 h 4"/>
                  <a:gd name="T6" fmla="*/ 675 w 675"/>
                  <a:gd name="T7" fmla="*/ 4 h 4"/>
                  <a:gd name="T8" fmla="*/ 0 w 675"/>
                  <a:gd name="T9" fmla="*/ 4 h 4"/>
                  <a:gd name="T10" fmla="*/ 0 w 675"/>
                  <a:gd name="T11" fmla="*/ 0 h 4"/>
                </a:gdLst>
                <a:ahLst/>
                <a:cxnLst>
                  <a:cxn ang="0">
                    <a:pos x="T0" y="T1"/>
                  </a:cxn>
                  <a:cxn ang="0">
                    <a:pos x="T2" y="T3"/>
                  </a:cxn>
                  <a:cxn ang="0">
                    <a:pos x="T4" y="T5"/>
                  </a:cxn>
                  <a:cxn ang="0">
                    <a:pos x="T6" y="T7"/>
                  </a:cxn>
                  <a:cxn ang="0">
                    <a:pos x="T8" y="T9"/>
                  </a:cxn>
                  <a:cxn ang="0">
                    <a:pos x="T10" y="T11"/>
                  </a:cxn>
                </a:cxnLst>
                <a:rect l="0" t="0" r="r" b="b"/>
                <a:pathLst>
                  <a:path w="675" h="4">
                    <a:moveTo>
                      <a:pt x="0" y="0"/>
                    </a:moveTo>
                    <a:lnTo>
                      <a:pt x="673" y="0"/>
                    </a:lnTo>
                    <a:lnTo>
                      <a:pt x="674" y="2"/>
                    </a:lnTo>
                    <a:lnTo>
                      <a:pt x="675" y="4"/>
                    </a:lnTo>
                    <a:lnTo>
                      <a:pt x="0" y="4"/>
                    </a:lnTo>
                    <a:lnTo>
                      <a:pt x="0" y="0"/>
                    </a:lnTo>
                    <a:close/>
                  </a:path>
                </a:pathLst>
              </a:custGeom>
              <a:solidFill>
                <a:srgbClr val="246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2" name="Freeform 76">
                <a:extLst>
                  <a:ext uri="{FF2B5EF4-FFF2-40B4-BE49-F238E27FC236}">
                    <a16:creationId xmlns:a16="http://schemas.microsoft.com/office/drawing/2014/main" id="{832E4EEC-9D0F-401B-FAF9-9B4AFC7DDEC2}"/>
                  </a:ext>
                </a:extLst>
              </p:cNvPr>
              <p:cNvSpPr>
                <a:spLocks/>
              </p:cNvSpPr>
              <p:nvPr/>
            </p:nvSpPr>
            <p:spPr bwMode="auto">
              <a:xfrm>
                <a:off x="1569" y="3712"/>
                <a:ext cx="169" cy="1"/>
              </a:xfrm>
              <a:custGeom>
                <a:avLst/>
                <a:gdLst>
                  <a:gd name="T0" fmla="*/ 0 w 676"/>
                  <a:gd name="T1" fmla="*/ 0 h 4"/>
                  <a:gd name="T2" fmla="*/ 674 w 676"/>
                  <a:gd name="T3" fmla="*/ 0 h 4"/>
                  <a:gd name="T4" fmla="*/ 675 w 676"/>
                  <a:gd name="T5" fmla="*/ 2 h 4"/>
                  <a:gd name="T6" fmla="*/ 676 w 676"/>
                  <a:gd name="T7" fmla="*/ 3 h 4"/>
                  <a:gd name="T8" fmla="*/ 311 w 676"/>
                  <a:gd name="T9" fmla="*/ 4 h 4"/>
                  <a:gd name="T10" fmla="*/ 311 w 676"/>
                  <a:gd name="T11" fmla="*/ 4 h 4"/>
                  <a:gd name="T12" fmla="*/ 0 w 676"/>
                  <a:gd name="T13" fmla="*/ 4 h 4"/>
                  <a:gd name="T14" fmla="*/ 0 w 67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6" h="4">
                    <a:moveTo>
                      <a:pt x="0" y="0"/>
                    </a:moveTo>
                    <a:lnTo>
                      <a:pt x="674" y="0"/>
                    </a:lnTo>
                    <a:lnTo>
                      <a:pt x="675" y="2"/>
                    </a:lnTo>
                    <a:lnTo>
                      <a:pt x="676" y="3"/>
                    </a:lnTo>
                    <a:lnTo>
                      <a:pt x="311" y="4"/>
                    </a:lnTo>
                    <a:lnTo>
                      <a:pt x="311" y="4"/>
                    </a:lnTo>
                    <a:lnTo>
                      <a:pt x="0" y="4"/>
                    </a:lnTo>
                    <a:lnTo>
                      <a:pt x="0" y="0"/>
                    </a:lnTo>
                    <a:close/>
                  </a:path>
                </a:pathLst>
              </a:custGeom>
              <a:solidFill>
                <a:srgbClr val="2466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3" name="Freeform 77">
                <a:extLst>
                  <a:ext uri="{FF2B5EF4-FFF2-40B4-BE49-F238E27FC236}">
                    <a16:creationId xmlns:a16="http://schemas.microsoft.com/office/drawing/2014/main" id="{CCFE4D12-1574-C0EB-687E-2EC8C3D630F2}"/>
                  </a:ext>
                </a:extLst>
              </p:cNvPr>
              <p:cNvSpPr>
                <a:spLocks/>
              </p:cNvSpPr>
              <p:nvPr/>
            </p:nvSpPr>
            <p:spPr bwMode="auto">
              <a:xfrm>
                <a:off x="1569" y="3713"/>
                <a:ext cx="169" cy="0"/>
              </a:xfrm>
              <a:custGeom>
                <a:avLst/>
                <a:gdLst>
                  <a:gd name="T0" fmla="*/ 0 w 676"/>
                  <a:gd name="T1" fmla="*/ 0 h 2"/>
                  <a:gd name="T2" fmla="*/ 675 w 676"/>
                  <a:gd name="T3" fmla="*/ 0 h 2"/>
                  <a:gd name="T4" fmla="*/ 676 w 676"/>
                  <a:gd name="T5" fmla="*/ 1 h 2"/>
                  <a:gd name="T6" fmla="*/ 311 w 676"/>
                  <a:gd name="T7" fmla="*/ 2 h 2"/>
                  <a:gd name="T8" fmla="*/ 311 w 676"/>
                  <a:gd name="T9" fmla="*/ 2 h 2"/>
                  <a:gd name="T10" fmla="*/ 0 w 676"/>
                  <a:gd name="T11" fmla="*/ 2 h 2"/>
                  <a:gd name="T12" fmla="*/ 0 w 67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76" h="2">
                    <a:moveTo>
                      <a:pt x="0" y="0"/>
                    </a:moveTo>
                    <a:lnTo>
                      <a:pt x="675" y="0"/>
                    </a:lnTo>
                    <a:lnTo>
                      <a:pt x="676" y="1"/>
                    </a:lnTo>
                    <a:lnTo>
                      <a:pt x="311" y="2"/>
                    </a:lnTo>
                    <a:lnTo>
                      <a:pt x="311" y="2"/>
                    </a:lnTo>
                    <a:lnTo>
                      <a:pt x="0" y="2"/>
                    </a:lnTo>
                    <a:lnTo>
                      <a:pt x="0" y="0"/>
                    </a:lnTo>
                    <a:close/>
                  </a:path>
                </a:pathLst>
              </a:custGeom>
              <a:solidFill>
                <a:srgbClr val="2567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4" name="Freeform 78">
                <a:extLst>
                  <a:ext uri="{FF2B5EF4-FFF2-40B4-BE49-F238E27FC236}">
                    <a16:creationId xmlns:a16="http://schemas.microsoft.com/office/drawing/2014/main" id="{5C676741-9C48-D976-D0DF-381021946061}"/>
                  </a:ext>
                </a:extLst>
              </p:cNvPr>
              <p:cNvSpPr>
                <a:spLocks/>
              </p:cNvSpPr>
              <p:nvPr/>
            </p:nvSpPr>
            <p:spPr bwMode="auto">
              <a:xfrm>
                <a:off x="1611" y="3723"/>
                <a:ext cx="172" cy="0"/>
              </a:xfrm>
              <a:custGeom>
                <a:avLst/>
                <a:gdLst>
                  <a:gd name="T0" fmla="*/ 687 w 687"/>
                  <a:gd name="T1" fmla="*/ 0 h 2"/>
                  <a:gd name="T2" fmla="*/ 687 w 687"/>
                  <a:gd name="T3" fmla="*/ 2 h 2"/>
                  <a:gd name="T4" fmla="*/ 0 w 687"/>
                  <a:gd name="T5" fmla="*/ 2 h 2"/>
                  <a:gd name="T6" fmla="*/ 1 w 687"/>
                  <a:gd name="T7" fmla="*/ 1 h 2"/>
                  <a:gd name="T8" fmla="*/ 1 w 687"/>
                  <a:gd name="T9" fmla="*/ 0 h 2"/>
                  <a:gd name="T10" fmla="*/ 293 w 687"/>
                  <a:gd name="T11" fmla="*/ 0 h 2"/>
                  <a:gd name="T12" fmla="*/ 293 w 687"/>
                  <a:gd name="T13" fmla="*/ 0 h 2"/>
                  <a:gd name="T14" fmla="*/ 687 w 687"/>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7" h="2">
                    <a:moveTo>
                      <a:pt x="687" y="0"/>
                    </a:moveTo>
                    <a:lnTo>
                      <a:pt x="687" y="2"/>
                    </a:lnTo>
                    <a:lnTo>
                      <a:pt x="0" y="2"/>
                    </a:lnTo>
                    <a:lnTo>
                      <a:pt x="1" y="1"/>
                    </a:lnTo>
                    <a:lnTo>
                      <a:pt x="1" y="0"/>
                    </a:lnTo>
                    <a:lnTo>
                      <a:pt x="293" y="0"/>
                    </a:lnTo>
                    <a:lnTo>
                      <a:pt x="293" y="0"/>
                    </a:lnTo>
                    <a:lnTo>
                      <a:pt x="687" y="0"/>
                    </a:lnTo>
                    <a:close/>
                  </a:path>
                </a:pathLst>
              </a:custGeom>
              <a:solidFill>
                <a:srgbClr val="2C6E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5" name="Freeform 79">
                <a:extLst>
                  <a:ext uri="{FF2B5EF4-FFF2-40B4-BE49-F238E27FC236}">
                    <a16:creationId xmlns:a16="http://schemas.microsoft.com/office/drawing/2014/main" id="{D1EB678D-4519-4075-8B17-782CF721D3EB}"/>
                  </a:ext>
                </a:extLst>
              </p:cNvPr>
              <p:cNvSpPr>
                <a:spLocks/>
              </p:cNvSpPr>
              <p:nvPr/>
            </p:nvSpPr>
            <p:spPr bwMode="auto">
              <a:xfrm>
                <a:off x="1611" y="3723"/>
                <a:ext cx="172" cy="1"/>
              </a:xfrm>
              <a:custGeom>
                <a:avLst/>
                <a:gdLst>
                  <a:gd name="T0" fmla="*/ 1 w 687"/>
                  <a:gd name="T1" fmla="*/ 0 h 4"/>
                  <a:gd name="T2" fmla="*/ 687 w 687"/>
                  <a:gd name="T3" fmla="*/ 0 h 4"/>
                  <a:gd name="T4" fmla="*/ 687 w 687"/>
                  <a:gd name="T5" fmla="*/ 4 h 4"/>
                  <a:gd name="T6" fmla="*/ 0 w 687"/>
                  <a:gd name="T7" fmla="*/ 4 h 4"/>
                  <a:gd name="T8" fmla="*/ 0 w 687"/>
                  <a:gd name="T9" fmla="*/ 2 h 4"/>
                  <a:gd name="T10" fmla="*/ 1 w 687"/>
                  <a:gd name="T11" fmla="*/ 0 h 4"/>
                </a:gdLst>
                <a:ahLst/>
                <a:cxnLst>
                  <a:cxn ang="0">
                    <a:pos x="T0" y="T1"/>
                  </a:cxn>
                  <a:cxn ang="0">
                    <a:pos x="T2" y="T3"/>
                  </a:cxn>
                  <a:cxn ang="0">
                    <a:pos x="T4" y="T5"/>
                  </a:cxn>
                  <a:cxn ang="0">
                    <a:pos x="T6" y="T7"/>
                  </a:cxn>
                  <a:cxn ang="0">
                    <a:pos x="T8" y="T9"/>
                  </a:cxn>
                  <a:cxn ang="0">
                    <a:pos x="T10" y="T11"/>
                  </a:cxn>
                </a:cxnLst>
                <a:rect l="0" t="0" r="r" b="b"/>
                <a:pathLst>
                  <a:path w="687" h="4">
                    <a:moveTo>
                      <a:pt x="1" y="0"/>
                    </a:moveTo>
                    <a:lnTo>
                      <a:pt x="687" y="0"/>
                    </a:lnTo>
                    <a:lnTo>
                      <a:pt x="687" y="4"/>
                    </a:lnTo>
                    <a:lnTo>
                      <a:pt x="0" y="4"/>
                    </a:lnTo>
                    <a:lnTo>
                      <a:pt x="0" y="2"/>
                    </a:lnTo>
                    <a:lnTo>
                      <a:pt x="1" y="0"/>
                    </a:lnTo>
                    <a:close/>
                  </a:path>
                </a:pathLst>
              </a:custGeom>
              <a:solidFill>
                <a:srgbClr val="2C6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6" name="Freeform 80">
                <a:extLst>
                  <a:ext uri="{FF2B5EF4-FFF2-40B4-BE49-F238E27FC236}">
                    <a16:creationId xmlns:a16="http://schemas.microsoft.com/office/drawing/2014/main" id="{D5AD2331-EF2D-641A-C9B1-341ECEB49972}"/>
                  </a:ext>
                </a:extLst>
              </p:cNvPr>
              <p:cNvSpPr>
                <a:spLocks/>
              </p:cNvSpPr>
              <p:nvPr/>
            </p:nvSpPr>
            <p:spPr bwMode="auto">
              <a:xfrm>
                <a:off x="1611" y="3723"/>
                <a:ext cx="172" cy="1"/>
              </a:xfrm>
              <a:custGeom>
                <a:avLst/>
                <a:gdLst>
                  <a:gd name="T0" fmla="*/ 1 w 688"/>
                  <a:gd name="T1" fmla="*/ 0 h 4"/>
                  <a:gd name="T2" fmla="*/ 688 w 688"/>
                  <a:gd name="T3" fmla="*/ 0 h 4"/>
                  <a:gd name="T4" fmla="*/ 688 w 688"/>
                  <a:gd name="T5" fmla="*/ 4 h 4"/>
                  <a:gd name="T6" fmla="*/ 0 w 688"/>
                  <a:gd name="T7" fmla="*/ 4 h 4"/>
                  <a:gd name="T8" fmla="*/ 1 w 688"/>
                  <a:gd name="T9" fmla="*/ 2 h 4"/>
                  <a:gd name="T10" fmla="*/ 1 w 688"/>
                  <a:gd name="T11" fmla="*/ 0 h 4"/>
                </a:gdLst>
                <a:ahLst/>
                <a:cxnLst>
                  <a:cxn ang="0">
                    <a:pos x="T0" y="T1"/>
                  </a:cxn>
                  <a:cxn ang="0">
                    <a:pos x="T2" y="T3"/>
                  </a:cxn>
                  <a:cxn ang="0">
                    <a:pos x="T4" y="T5"/>
                  </a:cxn>
                  <a:cxn ang="0">
                    <a:pos x="T6" y="T7"/>
                  </a:cxn>
                  <a:cxn ang="0">
                    <a:pos x="T8" y="T9"/>
                  </a:cxn>
                  <a:cxn ang="0">
                    <a:pos x="T10" y="T11"/>
                  </a:cxn>
                </a:cxnLst>
                <a:rect l="0" t="0" r="r" b="b"/>
                <a:pathLst>
                  <a:path w="688" h="4">
                    <a:moveTo>
                      <a:pt x="1" y="0"/>
                    </a:moveTo>
                    <a:lnTo>
                      <a:pt x="688" y="0"/>
                    </a:lnTo>
                    <a:lnTo>
                      <a:pt x="688" y="4"/>
                    </a:lnTo>
                    <a:lnTo>
                      <a:pt x="0" y="4"/>
                    </a:lnTo>
                    <a:lnTo>
                      <a:pt x="1" y="2"/>
                    </a:lnTo>
                    <a:lnTo>
                      <a:pt x="1" y="0"/>
                    </a:lnTo>
                    <a:close/>
                  </a:path>
                </a:pathLst>
              </a:custGeom>
              <a:solidFill>
                <a:srgbClr val="2C6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7" name="Freeform 81">
                <a:extLst>
                  <a:ext uri="{FF2B5EF4-FFF2-40B4-BE49-F238E27FC236}">
                    <a16:creationId xmlns:a16="http://schemas.microsoft.com/office/drawing/2014/main" id="{2916C0C2-4208-696A-1F3B-ABC120BA749E}"/>
                  </a:ext>
                </a:extLst>
              </p:cNvPr>
              <p:cNvSpPr>
                <a:spLocks/>
              </p:cNvSpPr>
              <p:nvPr/>
            </p:nvSpPr>
            <p:spPr bwMode="auto">
              <a:xfrm>
                <a:off x="1610" y="3724"/>
                <a:ext cx="173" cy="1"/>
              </a:xfrm>
              <a:custGeom>
                <a:avLst/>
                <a:gdLst>
                  <a:gd name="T0" fmla="*/ 2 w 689"/>
                  <a:gd name="T1" fmla="*/ 0 h 4"/>
                  <a:gd name="T2" fmla="*/ 689 w 689"/>
                  <a:gd name="T3" fmla="*/ 0 h 4"/>
                  <a:gd name="T4" fmla="*/ 689 w 689"/>
                  <a:gd name="T5" fmla="*/ 4 h 4"/>
                  <a:gd name="T6" fmla="*/ 0 w 689"/>
                  <a:gd name="T7" fmla="*/ 4 h 4"/>
                  <a:gd name="T8" fmla="*/ 1 w 689"/>
                  <a:gd name="T9" fmla="*/ 2 h 4"/>
                  <a:gd name="T10" fmla="*/ 2 w 689"/>
                  <a:gd name="T11" fmla="*/ 0 h 4"/>
                </a:gdLst>
                <a:ahLst/>
                <a:cxnLst>
                  <a:cxn ang="0">
                    <a:pos x="T0" y="T1"/>
                  </a:cxn>
                  <a:cxn ang="0">
                    <a:pos x="T2" y="T3"/>
                  </a:cxn>
                  <a:cxn ang="0">
                    <a:pos x="T4" y="T5"/>
                  </a:cxn>
                  <a:cxn ang="0">
                    <a:pos x="T6" y="T7"/>
                  </a:cxn>
                  <a:cxn ang="0">
                    <a:pos x="T8" y="T9"/>
                  </a:cxn>
                  <a:cxn ang="0">
                    <a:pos x="T10" y="T11"/>
                  </a:cxn>
                </a:cxnLst>
                <a:rect l="0" t="0" r="r" b="b"/>
                <a:pathLst>
                  <a:path w="689" h="4">
                    <a:moveTo>
                      <a:pt x="2" y="0"/>
                    </a:moveTo>
                    <a:lnTo>
                      <a:pt x="689" y="0"/>
                    </a:lnTo>
                    <a:lnTo>
                      <a:pt x="689" y="4"/>
                    </a:lnTo>
                    <a:lnTo>
                      <a:pt x="0" y="4"/>
                    </a:lnTo>
                    <a:lnTo>
                      <a:pt x="1" y="2"/>
                    </a:lnTo>
                    <a:lnTo>
                      <a:pt x="2" y="0"/>
                    </a:lnTo>
                    <a:close/>
                  </a:path>
                </a:pathLst>
              </a:custGeom>
              <a:solidFill>
                <a:srgbClr val="2D6F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8" name="Freeform 82">
                <a:extLst>
                  <a:ext uri="{FF2B5EF4-FFF2-40B4-BE49-F238E27FC236}">
                    <a16:creationId xmlns:a16="http://schemas.microsoft.com/office/drawing/2014/main" id="{37D863EB-19C9-61A4-2DD7-835EEF0114B7}"/>
                  </a:ext>
                </a:extLst>
              </p:cNvPr>
              <p:cNvSpPr>
                <a:spLocks/>
              </p:cNvSpPr>
              <p:nvPr/>
            </p:nvSpPr>
            <p:spPr bwMode="auto">
              <a:xfrm>
                <a:off x="1610" y="3724"/>
                <a:ext cx="173" cy="2"/>
              </a:xfrm>
              <a:custGeom>
                <a:avLst/>
                <a:gdLst>
                  <a:gd name="T0" fmla="*/ 2 w 690"/>
                  <a:gd name="T1" fmla="*/ 0 h 5"/>
                  <a:gd name="T2" fmla="*/ 690 w 690"/>
                  <a:gd name="T3" fmla="*/ 0 h 5"/>
                  <a:gd name="T4" fmla="*/ 690 w 690"/>
                  <a:gd name="T5" fmla="*/ 3 h 5"/>
                  <a:gd name="T6" fmla="*/ 533 w 690"/>
                  <a:gd name="T7" fmla="*/ 3 h 5"/>
                  <a:gd name="T8" fmla="*/ 533 w 690"/>
                  <a:gd name="T9" fmla="*/ 5 h 5"/>
                  <a:gd name="T10" fmla="*/ 0 w 690"/>
                  <a:gd name="T11" fmla="*/ 5 h 5"/>
                  <a:gd name="T12" fmla="*/ 1 w 690"/>
                  <a:gd name="T13" fmla="*/ 2 h 5"/>
                  <a:gd name="T14" fmla="*/ 2 w 69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5">
                    <a:moveTo>
                      <a:pt x="2" y="0"/>
                    </a:moveTo>
                    <a:lnTo>
                      <a:pt x="690" y="0"/>
                    </a:lnTo>
                    <a:lnTo>
                      <a:pt x="690" y="3"/>
                    </a:lnTo>
                    <a:lnTo>
                      <a:pt x="533" y="3"/>
                    </a:lnTo>
                    <a:lnTo>
                      <a:pt x="533" y="5"/>
                    </a:lnTo>
                    <a:lnTo>
                      <a:pt x="0" y="5"/>
                    </a:lnTo>
                    <a:lnTo>
                      <a:pt x="1" y="2"/>
                    </a:lnTo>
                    <a:lnTo>
                      <a:pt x="2" y="0"/>
                    </a:lnTo>
                    <a:close/>
                  </a:path>
                </a:pathLst>
              </a:custGeom>
              <a:solidFill>
                <a:srgbClr val="2D6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9" name="Freeform 83">
                <a:extLst>
                  <a:ext uri="{FF2B5EF4-FFF2-40B4-BE49-F238E27FC236}">
                    <a16:creationId xmlns:a16="http://schemas.microsoft.com/office/drawing/2014/main" id="{57049667-B70E-E15F-1491-9E0B3BD7C816}"/>
                  </a:ext>
                </a:extLst>
              </p:cNvPr>
              <p:cNvSpPr>
                <a:spLocks/>
              </p:cNvSpPr>
              <p:nvPr/>
            </p:nvSpPr>
            <p:spPr bwMode="auto">
              <a:xfrm>
                <a:off x="1610" y="3725"/>
                <a:ext cx="173" cy="1"/>
              </a:xfrm>
              <a:custGeom>
                <a:avLst/>
                <a:gdLst>
                  <a:gd name="T0" fmla="*/ 2 w 691"/>
                  <a:gd name="T1" fmla="*/ 0 h 5"/>
                  <a:gd name="T2" fmla="*/ 691 w 691"/>
                  <a:gd name="T3" fmla="*/ 0 h 5"/>
                  <a:gd name="T4" fmla="*/ 691 w 691"/>
                  <a:gd name="T5" fmla="*/ 1 h 5"/>
                  <a:gd name="T6" fmla="*/ 534 w 691"/>
                  <a:gd name="T7" fmla="*/ 1 h 5"/>
                  <a:gd name="T8" fmla="*/ 534 w 691"/>
                  <a:gd name="T9" fmla="*/ 3 h 5"/>
                  <a:gd name="T10" fmla="*/ 535 w 691"/>
                  <a:gd name="T11" fmla="*/ 5 h 5"/>
                  <a:gd name="T12" fmla="*/ 0 w 691"/>
                  <a:gd name="T13" fmla="*/ 5 h 5"/>
                  <a:gd name="T14" fmla="*/ 1 w 691"/>
                  <a:gd name="T15" fmla="*/ 3 h 5"/>
                  <a:gd name="T16" fmla="*/ 2 w 69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1" h="5">
                    <a:moveTo>
                      <a:pt x="2" y="0"/>
                    </a:moveTo>
                    <a:lnTo>
                      <a:pt x="691" y="0"/>
                    </a:lnTo>
                    <a:lnTo>
                      <a:pt x="691" y="1"/>
                    </a:lnTo>
                    <a:lnTo>
                      <a:pt x="534" y="1"/>
                    </a:lnTo>
                    <a:lnTo>
                      <a:pt x="534" y="3"/>
                    </a:lnTo>
                    <a:lnTo>
                      <a:pt x="535" y="5"/>
                    </a:lnTo>
                    <a:lnTo>
                      <a:pt x="0" y="5"/>
                    </a:lnTo>
                    <a:lnTo>
                      <a:pt x="1" y="3"/>
                    </a:lnTo>
                    <a:lnTo>
                      <a:pt x="2" y="0"/>
                    </a:lnTo>
                    <a:close/>
                  </a:path>
                </a:pathLst>
              </a:custGeom>
              <a:solidFill>
                <a:srgbClr val="2E70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0" name="Freeform 84">
                <a:extLst>
                  <a:ext uri="{FF2B5EF4-FFF2-40B4-BE49-F238E27FC236}">
                    <a16:creationId xmlns:a16="http://schemas.microsoft.com/office/drawing/2014/main" id="{E9954C48-374D-C731-0202-3D1F06AB759F}"/>
                  </a:ext>
                </a:extLst>
              </p:cNvPr>
              <p:cNvSpPr>
                <a:spLocks/>
              </p:cNvSpPr>
              <p:nvPr/>
            </p:nvSpPr>
            <p:spPr bwMode="auto">
              <a:xfrm>
                <a:off x="1610" y="3726"/>
                <a:ext cx="134" cy="1"/>
              </a:xfrm>
              <a:custGeom>
                <a:avLst/>
                <a:gdLst>
                  <a:gd name="T0" fmla="*/ 1 w 536"/>
                  <a:gd name="T1" fmla="*/ 0 h 4"/>
                  <a:gd name="T2" fmla="*/ 534 w 536"/>
                  <a:gd name="T3" fmla="*/ 0 h 4"/>
                  <a:gd name="T4" fmla="*/ 535 w 536"/>
                  <a:gd name="T5" fmla="*/ 2 h 4"/>
                  <a:gd name="T6" fmla="*/ 536 w 536"/>
                  <a:gd name="T7" fmla="*/ 4 h 4"/>
                  <a:gd name="T8" fmla="*/ 0 w 536"/>
                  <a:gd name="T9" fmla="*/ 4 h 4"/>
                  <a:gd name="T10" fmla="*/ 0 w 536"/>
                  <a:gd name="T11" fmla="*/ 2 h 4"/>
                  <a:gd name="T12" fmla="*/ 1 w 53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36" h="4">
                    <a:moveTo>
                      <a:pt x="1" y="0"/>
                    </a:moveTo>
                    <a:lnTo>
                      <a:pt x="534" y="0"/>
                    </a:lnTo>
                    <a:lnTo>
                      <a:pt x="535" y="2"/>
                    </a:lnTo>
                    <a:lnTo>
                      <a:pt x="536" y="4"/>
                    </a:lnTo>
                    <a:lnTo>
                      <a:pt x="0" y="4"/>
                    </a:lnTo>
                    <a:lnTo>
                      <a:pt x="0" y="2"/>
                    </a:lnTo>
                    <a:lnTo>
                      <a:pt x="1" y="0"/>
                    </a:lnTo>
                    <a:close/>
                  </a:path>
                </a:pathLst>
              </a:custGeom>
              <a:solidFill>
                <a:srgbClr val="2E7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1" name="Freeform 85">
                <a:extLst>
                  <a:ext uri="{FF2B5EF4-FFF2-40B4-BE49-F238E27FC236}">
                    <a16:creationId xmlns:a16="http://schemas.microsoft.com/office/drawing/2014/main" id="{65DC832B-DBA4-E30B-5328-B32E12DBACF5}"/>
                  </a:ext>
                </a:extLst>
              </p:cNvPr>
              <p:cNvSpPr>
                <a:spLocks/>
              </p:cNvSpPr>
              <p:nvPr/>
            </p:nvSpPr>
            <p:spPr bwMode="auto">
              <a:xfrm>
                <a:off x="1610" y="3726"/>
                <a:ext cx="134" cy="1"/>
              </a:xfrm>
              <a:custGeom>
                <a:avLst/>
                <a:gdLst>
                  <a:gd name="T0" fmla="*/ 2 w 539"/>
                  <a:gd name="T1" fmla="*/ 0 h 4"/>
                  <a:gd name="T2" fmla="*/ 537 w 539"/>
                  <a:gd name="T3" fmla="*/ 0 h 4"/>
                  <a:gd name="T4" fmla="*/ 538 w 539"/>
                  <a:gd name="T5" fmla="*/ 2 h 4"/>
                  <a:gd name="T6" fmla="*/ 539 w 539"/>
                  <a:gd name="T7" fmla="*/ 4 h 4"/>
                  <a:gd name="T8" fmla="*/ 0 w 539"/>
                  <a:gd name="T9" fmla="*/ 4 h 4"/>
                  <a:gd name="T10" fmla="*/ 2 w 539"/>
                  <a:gd name="T11" fmla="*/ 2 h 4"/>
                  <a:gd name="T12" fmla="*/ 2 w 53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39" h="4">
                    <a:moveTo>
                      <a:pt x="2" y="0"/>
                    </a:moveTo>
                    <a:lnTo>
                      <a:pt x="537" y="0"/>
                    </a:lnTo>
                    <a:lnTo>
                      <a:pt x="538" y="2"/>
                    </a:lnTo>
                    <a:lnTo>
                      <a:pt x="539" y="4"/>
                    </a:lnTo>
                    <a:lnTo>
                      <a:pt x="0" y="4"/>
                    </a:lnTo>
                    <a:lnTo>
                      <a:pt x="2" y="2"/>
                    </a:lnTo>
                    <a:lnTo>
                      <a:pt x="2" y="0"/>
                    </a:lnTo>
                    <a:close/>
                  </a:path>
                </a:pathLst>
              </a:custGeom>
              <a:solidFill>
                <a:srgbClr val="2E7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2" name="Freeform 86">
                <a:extLst>
                  <a:ext uri="{FF2B5EF4-FFF2-40B4-BE49-F238E27FC236}">
                    <a16:creationId xmlns:a16="http://schemas.microsoft.com/office/drawing/2014/main" id="{C6B5ED92-6028-4687-8F25-70F8D917B863}"/>
                  </a:ext>
                </a:extLst>
              </p:cNvPr>
              <p:cNvSpPr>
                <a:spLocks/>
              </p:cNvSpPr>
              <p:nvPr/>
            </p:nvSpPr>
            <p:spPr bwMode="auto">
              <a:xfrm>
                <a:off x="1609" y="3727"/>
                <a:ext cx="136" cy="1"/>
              </a:xfrm>
              <a:custGeom>
                <a:avLst/>
                <a:gdLst>
                  <a:gd name="T0" fmla="*/ 3 w 541"/>
                  <a:gd name="T1" fmla="*/ 0 h 4"/>
                  <a:gd name="T2" fmla="*/ 539 w 541"/>
                  <a:gd name="T3" fmla="*/ 0 h 4"/>
                  <a:gd name="T4" fmla="*/ 540 w 541"/>
                  <a:gd name="T5" fmla="*/ 2 h 4"/>
                  <a:gd name="T6" fmla="*/ 541 w 541"/>
                  <a:gd name="T7" fmla="*/ 4 h 4"/>
                  <a:gd name="T8" fmla="*/ 0 w 541"/>
                  <a:gd name="T9" fmla="*/ 4 h 4"/>
                  <a:gd name="T10" fmla="*/ 1 w 541"/>
                  <a:gd name="T11" fmla="*/ 2 h 4"/>
                  <a:gd name="T12" fmla="*/ 3 w 54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41" h="4">
                    <a:moveTo>
                      <a:pt x="3" y="0"/>
                    </a:moveTo>
                    <a:lnTo>
                      <a:pt x="539" y="0"/>
                    </a:lnTo>
                    <a:lnTo>
                      <a:pt x="540" y="2"/>
                    </a:lnTo>
                    <a:lnTo>
                      <a:pt x="541" y="4"/>
                    </a:lnTo>
                    <a:lnTo>
                      <a:pt x="0" y="4"/>
                    </a:lnTo>
                    <a:lnTo>
                      <a:pt x="1" y="2"/>
                    </a:lnTo>
                    <a:lnTo>
                      <a:pt x="3" y="0"/>
                    </a:lnTo>
                    <a:close/>
                  </a:path>
                </a:pathLst>
              </a:custGeom>
              <a:solidFill>
                <a:srgbClr val="2F71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3" name="Freeform 87">
                <a:extLst>
                  <a:ext uri="{FF2B5EF4-FFF2-40B4-BE49-F238E27FC236}">
                    <a16:creationId xmlns:a16="http://schemas.microsoft.com/office/drawing/2014/main" id="{5C576A1D-3E4D-DBC5-C32C-8C2AD17287B0}"/>
                  </a:ext>
                </a:extLst>
              </p:cNvPr>
              <p:cNvSpPr>
                <a:spLocks/>
              </p:cNvSpPr>
              <p:nvPr/>
            </p:nvSpPr>
            <p:spPr bwMode="auto">
              <a:xfrm>
                <a:off x="1609" y="3727"/>
                <a:ext cx="136" cy="1"/>
              </a:xfrm>
              <a:custGeom>
                <a:avLst/>
                <a:gdLst>
                  <a:gd name="T0" fmla="*/ 1 w 541"/>
                  <a:gd name="T1" fmla="*/ 0 h 4"/>
                  <a:gd name="T2" fmla="*/ 540 w 541"/>
                  <a:gd name="T3" fmla="*/ 0 h 4"/>
                  <a:gd name="T4" fmla="*/ 541 w 541"/>
                  <a:gd name="T5" fmla="*/ 2 h 4"/>
                  <a:gd name="T6" fmla="*/ 541 w 541"/>
                  <a:gd name="T7" fmla="*/ 4 h 4"/>
                  <a:gd name="T8" fmla="*/ 0 w 541"/>
                  <a:gd name="T9" fmla="*/ 4 h 4"/>
                  <a:gd name="T10" fmla="*/ 0 w 541"/>
                  <a:gd name="T11" fmla="*/ 2 h 4"/>
                  <a:gd name="T12" fmla="*/ 1 w 54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41" h="4">
                    <a:moveTo>
                      <a:pt x="1" y="0"/>
                    </a:moveTo>
                    <a:lnTo>
                      <a:pt x="540" y="0"/>
                    </a:lnTo>
                    <a:lnTo>
                      <a:pt x="541" y="2"/>
                    </a:lnTo>
                    <a:lnTo>
                      <a:pt x="541" y="4"/>
                    </a:lnTo>
                    <a:lnTo>
                      <a:pt x="0" y="4"/>
                    </a:lnTo>
                    <a:lnTo>
                      <a:pt x="0" y="2"/>
                    </a:lnTo>
                    <a:lnTo>
                      <a:pt x="1" y="0"/>
                    </a:lnTo>
                    <a:close/>
                  </a:path>
                </a:pathLst>
              </a:custGeom>
              <a:solidFill>
                <a:srgbClr val="2F7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4" name="Freeform 88">
                <a:extLst>
                  <a:ext uri="{FF2B5EF4-FFF2-40B4-BE49-F238E27FC236}">
                    <a16:creationId xmlns:a16="http://schemas.microsoft.com/office/drawing/2014/main" id="{005181CA-257A-75EC-43ED-26EAFB532541}"/>
                  </a:ext>
                </a:extLst>
              </p:cNvPr>
              <p:cNvSpPr>
                <a:spLocks/>
              </p:cNvSpPr>
              <p:nvPr/>
            </p:nvSpPr>
            <p:spPr bwMode="auto">
              <a:xfrm>
                <a:off x="1609" y="3728"/>
                <a:ext cx="136" cy="1"/>
              </a:xfrm>
              <a:custGeom>
                <a:avLst/>
                <a:gdLst>
                  <a:gd name="T0" fmla="*/ 1 w 543"/>
                  <a:gd name="T1" fmla="*/ 0 h 4"/>
                  <a:gd name="T2" fmla="*/ 542 w 543"/>
                  <a:gd name="T3" fmla="*/ 0 h 4"/>
                  <a:gd name="T4" fmla="*/ 542 w 543"/>
                  <a:gd name="T5" fmla="*/ 2 h 4"/>
                  <a:gd name="T6" fmla="*/ 543 w 543"/>
                  <a:gd name="T7" fmla="*/ 4 h 4"/>
                  <a:gd name="T8" fmla="*/ 0 w 543"/>
                  <a:gd name="T9" fmla="*/ 4 h 4"/>
                  <a:gd name="T10" fmla="*/ 1 w 543"/>
                  <a:gd name="T11" fmla="*/ 2 h 4"/>
                  <a:gd name="T12" fmla="*/ 1 w 54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43" h="4">
                    <a:moveTo>
                      <a:pt x="1" y="0"/>
                    </a:moveTo>
                    <a:lnTo>
                      <a:pt x="542" y="0"/>
                    </a:lnTo>
                    <a:lnTo>
                      <a:pt x="542" y="2"/>
                    </a:lnTo>
                    <a:lnTo>
                      <a:pt x="543" y="4"/>
                    </a:lnTo>
                    <a:lnTo>
                      <a:pt x="0" y="4"/>
                    </a:lnTo>
                    <a:lnTo>
                      <a:pt x="1" y="2"/>
                    </a:lnTo>
                    <a:lnTo>
                      <a:pt x="1" y="0"/>
                    </a:lnTo>
                    <a:close/>
                  </a:path>
                </a:pathLst>
              </a:custGeom>
              <a:solidFill>
                <a:srgbClr val="307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5" name="Freeform 89">
                <a:extLst>
                  <a:ext uri="{FF2B5EF4-FFF2-40B4-BE49-F238E27FC236}">
                    <a16:creationId xmlns:a16="http://schemas.microsoft.com/office/drawing/2014/main" id="{C4426CE8-3677-B21E-35F8-47A86393916A}"/>
                  </a:ext>
                </a:extLst>
              </p:cNvPr>
              <p:cNvSpPr>
                <a:spLocks/>
              </p:cNvSpPr>
              <p:nvPr/>
            </p:nvSpPr>
            <p:spPr bwMode="auto">
              <a:xfrm>
                <a:off x="1609" y="3728"/>
                <a:ext cx="136" cy="1"/>
              </a:xfrm>
              <a:custGeom>
                <a:avLst/>
                <a:gdLst>
                  <a:gd name="T0" fmla="*/ 2 w 545"/>
                  <a:gd name="T1" fmla="*/ 0 h 6"/>
                  <a:gd name="T2" fmla="*/ 543 w 545"/>
                  <a:gd name="T3" fmla="*/ 0 h 6"/>
                  <a:gd name="T4" fmla="*/ 544 w 545"/>
                  <a:gd name="T5" fmla="*/ 2 h 6"/>
                  <a:gd name="T6" fmla="*/ 545 w 545"/>
                  <a:gd name="T7" fmla="*/ 6 h 6"/>
                  <a:gd name="T8" fmla="*/ 0 w 545"/>
                  <a:gd name="T9" fmla="*/ 6 h 6"/>
                  <a:gd name="T10" fmla="*/ 1 w 545"/>
                  <a:gd name="T11" fmla="*/ 2 h 6"/>
                  <a:gd name="T12" fmla="*/ 2 w 54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45" h="6">
                    <a:moveTo>
                      <a:pt x="2" y="0"/>
                    </a:moveTo>
                    <a:lnTo>
                      <a:pt x="543" y="0"/>
                    </a:lnTo>
                    <a:lnTo>
                      <a:pt x="544" y="2"/>
                    </a:lnTo>
                    <a:lnTo>
                      <a:pt x="545" y="6"/>
                    </a:lnTo>
                    <a:lnTo>
                      <a:pt x="0" y="6"/>
                    </a:lnTo>
                    <a:lnTo>
                      <a:pt x="1" y="2"/>
                    </a:lnTo>
                    <a:lnTo>
                      <a:pt x="2" y="0"/>
                    </a:lnTo>
                    <a:close/>
                  </a:path>
                </a:pathLst>
              </a:custGeom>
              <a:solidFill>
                <a:srgbClr val="3072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6" name="Freeform 90">
                <a:extLst>
                  <a:ext uri="{FF2B5EF4-FFF2-40B4-BE49-F238E27FC236}">
                    <a16:creationId xmlns:a16="http://schemas.microsoft.com/office/drawing/2014/main" id="{79E6FD13-6212-35EF-705B-7DC3B64C826A}"/>
                  </a:ext>
                </a:extLst>
              </p:cNvPr>
              <p:cNvSpPr>
                <a:spLocks/>
              </p:cNvSpPr>
              <p:nvPr/>
            </p:nvSpPr>
            <p:spPr bwMode="auto">
              <a:xfrm>
                <a:off x="1609" y="3729"/>
                <a:ext cx="136" cy="1"/>
              </a:xfrm>
              <a:custGeom>
                <a:avLst/>
                <a:gdLst>
                  <a:gd name="T0" fmla="*/ 1 w 546"/>
                  <a:gd name="T1" fmla="*/ 0 h 6"/>
                  <a:gd name="T2" fmla="*/ 544 w 546"/>
                  <a:gd name="T3" fmla="*/ 0 h 6"/>
                  <a:gd name="T4" fmla="*/ 545 w 546"/>
                  <a:gd name="T5" fmla="*/ 4 h 6"/>
                  <a:gd name="T6" fmla="*/ 546 w 546"/>
                  <a:gd name="T7" fmla="*/ 6 h 6"/>
                  <a:gd name="T8" fmla="*/ 0 w 546"/>
                  <a:gd name="T9" fmla="*/ 6 h 6"/>
                  <a:gd name="T10" fmla="*/ 0 w 546"/>
                  <a:gd name="T11" fmla="*/ 4 h 6"/>
                  <a:gd name="T12" fmla="*/ 1 w 54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46" h="6">
                    <a:moveTo>
                      <a:pt x="1" y="0"/>
                    </a:moveTo>
                    <a:lnTo>
                      <a:pt x="544" y="0"/>
                    </a:lnTo>
                    <a:lnTo>
                      <a:pt x="545" y="4"/>
                    </a:lnTo>
                    <a:lnTo>
                      <a:pt x="546" y="6"/>
                    </a:lnTo>
                    <a:lnTo>
                      <a:pt x="0" y="6"/>
                    </a:lnTo>
                    <a:lnTo>
                      <a:pt x="0" y="4"/>
                    </a:lnTo>
                    <a:lnTo>
                      <a:pt x="1" y="0"/>
                    </a:lnTo>
                    <a:close/>
                  </a:path>
                </a:pathLst>
              </a:custGeom>
              <a:solidFill>
                <a:srgbClr val="307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7" name="Freeform 91">
                <a:extLst>
                  <a:ext uri="{FF2B5EF4-FFF2-40B4-BE49-F238E27FC236}">
                    <a16:creationId xmlns:a16="http://schemas.microsoft.com/office/drawing/2014/main" id="{1FDB0B8E-C919-CB47-7509-3841B63A4A43}"/>
                  </a:ext>
                </a:extLst>
              </p:cNvPr>
              <p:cNvSpPr>
                <a:spLocks/>
              </p:cNvSpPr>
              <p:nvPr/>
            </p:nvSpPr>
            <p:spPr bwMode="auto">
              <a:xfrm>
                <a:off x="1609" y="3729"/>
                <a:ext cx="136" cy="1"/>
              </a:xfrm>
              <a:custGeom>
                <a:avLst/>
                <a:gdLst>
                  <a:gd name="T0" fmla="*/ 1 w 547"/>
                  <a:gd name="T1" fmla="*/ 0 h 4"/>
                  <a:gd name="T2" fmla="*/ 546 w 547"/>
                  <a:gd name="T3" fmla="*/ 0 h 4"/>
                  <a:gd name="T4" fmla="*/ 547 w 547"/>
                  <a:gd name="T5" fmla="*/ 2 h 4"/>
                  <a:gd name="T6" fmla="*/ 547 w 547"/>
                  <a:gd name="T7" fmla="*/ 4 h 4"/>
                  <a:gd name="T8" fmla="*/ 0 w 547"/>
                  <a:gd name="T9" fmla="*/ 4 h 4"/>
                  <a:gd name="T10" fmla="*/ 1 w 547"/>
                  <a:gd name="T11" fmla="*/ 2 h 4"/>
                  <a:gd name="T12" fmla="*/ 1 w 54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47" h="4">
                    <a:moveTo>
                      <a:pt x="1" y="0"/>
                    </a:moveTo>
                    <a:lnTo>
                      <a:pt x="546" y="0"/>
                    </a:lnTo>
                    <a:lnTo>
                      <a:pt x="547" y="2"/>
                    </a:lnTo>
                    <a:lnTo>
                      <a:pt x="547" y="4"/>
                    </a:lnTo>
                    <a:lnTo>
                      <a:pt x="0" y="4"/>
                    </a:lnTo>
                    <a:lnTo>
                      <a:pt x="1" y="2"/>
                    </a:lnTo>
                    <a:lnTo>
                      <a:pt x="1" y="0"/>
                    </a:lnTo>
                    <a:close/>
                  </a:path>
                </a:pathLst>
              </a:custGeom>
              <a:solidFill>
                <a:srgbClr val="317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8" name="Freeform 92">
                <a:extLst>
                  <a:ext uri="{FF2B5EF4-FFF2-40B4-BE49-F238E27FC236}">
                    <a16:creationId xmlns:a16="http://schemas.microsoft.com/office/drawing/2014/main" id="{8A5CF62C-0861-D917-1B5D-879302B4DFDE}"/>
                  </a:ext>
                </a:extLst>
              </p:cNvPr>
              <p:cNvSpPr>
                <a:spLocks/>
              </p:cNvSpPr>
              <p:nvPr/>
            </p:nvSpPr>
            <p:spPr bwMode="auto">
              <a:xfrm>
                <a:off x="1609" y="3730"/>
                <a:ext cx="137" cy="1"/>
              </a:xfrm>
              <a:custGeom>
                <a:avLst/>
                <a:gdLst>
                  <a:gd name="T0" fmla="*/ 1 w 548"/>
                  <a:gd name="T1" fmla="*/ 0 h 4"/>
                  <a:gd name="T2" fmla="*/ 547 w 548"/>
                  <a:gd name="T3" fmla="*/ 0 h 4"/>
                  <a:gd name="T4" fmla="*/ 547 w 548"/>
                  <a:gd name="T5" fmla="*/ 2 h 4"/>
                  <a:gd name="T6" fmla="*/ 548 w 548"/>
                  <a:gd name="T7" fmla="*/ 4 h 4"/>
                  <a:gd name="T8" fmla="*/ 0 w 548"/>
                  <a:gd name="T9" fmla="*/ 4 h 4"/>
                  <a:gd name="T10" fmla="*/ 0 w 548"/>
                  <a:gd name="T11" fmla="*/ 2 h 4"/>
                  <a:gd name="T12" fmla="*/ 1 w 54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48" h="4">
                    <a:moveTo>
                      <a:pt x="1" y="0"/>
                    </a:moveTo>
                    <a:lnTo>
                      <a:pt x="547" y="0"/>
                    </a:lnTo>
                    <a:lnTo>
                      <a:pt x="547" y="2"/>
                    </a:lnTo>
                    <a:lnTo>
                      <a:pt x="548" y="4"/>
                    </a:lnTo>
                    <a:lnTo>
                      <a:pt x="0" y="4"/>
                    </a:lnTo>
                    <a:lnTo>
                      <a:pt x="0" y="2"/>
                    </a:lnTo>
                    <a:lnTo>
                      <a:pt x="1" y="0"/>
                    </a:lnTo>
                    <a:close/>
                  </a:path>
                </a:pathLst>
              </a:custGeom>
              <a:solidFill>
                <a:srgbClr val="317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9" name="Freeform 93">
                <a:extLst>
                  <a:ext uri="{FF2B5EF4-FFF2-40B4-BE49-F238E27FC236}">
                    <a16:creationId xmlns:a16="http://schemas.microsoft.com/office/drawing/2014/main" id="{76208EDE-1561-9563-82D3-EB1CAF96559B}"/>
                  </a:ext>
                </a:extLst>
              </p:cNvPr>
              <p:cNvSpPr>
                <a:spLocks/>
              </p:cNvSpPr>
              <p:nvPr/>
            </p:nvSpPr>
            <p:spPr bwMode="auto">
              <a:xfrm>
                <a:off x="1608" y="3730"/>
                <a:ext cx="138" cy="1"/>
              </a:xfrm>
              <a:custGeom>
                <a:avLst/>
                <a:gdLst>
                  <a:gd name="T0" fmla="*/ 1 w 550"/>
                  <a:gd name="T1" fmla="*/ 0 h 4"/>
                  <a:gd name="T2" fmla="*/ 548 w 550"/>
                  <a:gd name="T3" fmla="*/ 0 h 4"/>
                  <a:gd name="T4" fmla="*/ 549 w 550"/>
                  <a:gd name="T5" fmla="*/ 2 h 4"/>
                  <a:gd name="T6" fmla="*/ 550 w 550"/>
                  <a:gd name="T7" fmla="*/ 4 h 4"/>
                  <a:gd name="T8" fmla="*/ 0 w 550"/>
                  <a:gd name="T9" fmla="*/ 4 h 4"/>
                  <a:gd name="T10" fmla="*/ 1 w 550"/>
                  <a:gd name="T11" fmla="*/ 2 h 4"/>
                  <a:gd name="T12" fmla="*/ 1 w 55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50" h="4">
                    <a:moveTo>
                      <a:pt x="1" y="0"/>
                    </a:moveTo>
                    <a:lnTo>
                      <a:pt x="548" y="0"/>
                    </a:lnTo>
                    <a:lnTo>
                      <a:pt x="549" y="2"/>
                    </a:lnTo>
                    <a:lnTo>
                      <a:pt x="550" y="4"/>
                    </a:lnTo>
                    <a:lnTo>
                      <a:pt x="0" y="4"/>
                    </a:lnTo>
                    <a:lnTo>
                      <a:pt x="1" y="2"/>
                    </a:lnTo>
                    <a:lnTo>
                      <a:pt x="1" y="0"/>
                    </a:lnTo>
                    <a:close/>
                  </a:path>
                </a:pathLst>
              </a:custGeom>
              <a:solidFill>
                <a:srgbClr val="327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0" name="Freeform 94">
                <a:extLst>
                  <a:ext uri="{FF2B5EF4-FFF2-40B4-BE49-F238E27FC236}">
                    <a16:creationId xmlns:a16="http://schemas.microsoft.com/office/drawing/2014/main" id="{C0D7A3FE-2292-F3D1-7BD8-12197A57B316}"/>
                  </a:ext>
                </a:extLst>
              </p:cNvPr>
              <p:cNvSpPr>
                <a:spLocks/>
              </p:cNvSpPr>
              <p:nvPr/>
            </p:nvSpPr>
            <p:spPr bwMode="auto">
              <a:xfrm>
                <a:off x="1608" y="3731"/>
                <a:ext cx="138" cy="1"/>
              </a:xfrm>
              <a:custGeom>
                <a:avLst/>
                <a:gdLst>
                  <a:gd name="T0" fmla="*/ 1 w 550"/>
                  <a:gd name="T1" fmla="*/ 0 h 4"/>
                  <a:gd name="T2" fmla="*/ 549 w 550"/>
                  <a:gd name="T3" fmla="*/ 0 h 4"/>
                  <a:gd name="T4" fmla="*/ 550 w 550"/>
                  <a:gd name="T5" fmla="*/ 2 h 4"/>
                  <a:gd name="T6" fmla="*/ 550 w 550"/>
                  <a:gd name="T7" fmla="*/ 4 h 4"/>
                  <a:gd name="T8" fmla="*/ 0 w 550"/>
                  <a:gd name="T9" fmla="*/ 4 h 4"/>
                  <a:gd name="T10" fmla="*/ 0 w 550"/>
                  <a:gd name="T11" fmla="*/ 2 h 4"/>
                  <a:gd name="T12" fmla="*/ 1 w 55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50" h="4">
                    <a:moveTo>
                      <a:pt x="1" y="0"/>
                    </a:moveTo>
                    <a:lnTo>
                      <a:pt x="549" y="0"/>
                    </a:lnTo>
                    <a:lnTo>
                      <a:pt x="550" y="2"/>
                    </a:lnTo>
                    <a:lnTo>
                      <a:pt x="550" y="4"/>
                    </a:lnTo>
                    <a:lnTo>
                      <a:pt x="0" y="4"/>
                    </a:lnTo>
                    <a:lnTo>
                      <a:pt x="0" y="2"/>
                    </a:lnTo>
                    <a:lnTo>
                      <a:pt x="1" y="0"/>
                    </a:lnTo>
                    <a:close/>
                  </a:path>
                </a:pathLst>
              </a:custGeom>
              <a:solidFill>
                <a:srgbClr val="327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1" name="Freeform 95">
                <a:extLst>
                  <a:ext uri="{FF2B5EF4-FFF2-40B4-BE49-F238E27FC236}">
                    <a16:creationId xmlns:a16="http://schemas.microsoft.com/office/drawing/2014/main" id="{C2081706-C173-1E62-600D-6714AF254155}"/>
                  </a:ext>
                </a:extLst>
              </p:cNvPr>
              <p:cNvSpPr>
                <a:spLocks/>
              </p:cNvSpPr>
              <p:nvPr/>
            </p:nvSpPr>
            <p:spPr bwMode="auto">
              <a:xfrm>
                <a:off x="1608" y="3731"/>
                <a:ext cx="138" cy="2"/>
              </a:xfrm>
              <a:custGeom>
                <a:avLst/>
                <a:gdLst>
                  <a:gd name="T0" fmla="*/ 1 w 552"/>
                  <a:gd name="T1" fmla="*/ 0 h 5"/>
                  <a:gd name="T2" fmla="*/ 551 w 552"/>
                  <a:gd name="T3" fmla="*/ 0 h 5"/>
                  <a:gd name="T4" fmla="*/ 551 w 552"/>
                  <a:gd name="T5" fmla="*/ 2 h 5"/>
                  <a:gd name="T6" fmla="*/ 552 w 552"/>
                  <a:gd name="T7" fmla="*/ 5 h 5"/>
                  <a:gd name="T8" fmla="*/ 0 w 552"/>
                  <a:gd name="T9" fmla="*/ 5 h 5"/>
                  <a:gd name="T10" fmla="*/ 1 w 552"/>
                  <a:gd name="T11" fmla="*/ 2 h 5"/>
                  <a:gd name="T12" fmla="*/ 1 w 55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52" h="5">
                    <a:moveTo>
                      <a:pt x="1" y="0"/>
                    </a:moveTo>
                    <a:lnTo>
                      <a:pt x="551" y="0"/>
                    </a:lnTo>
                    <a:lnTo>
                      <a:pt x="551" y="2"/>
                    </a:lnTo>
                    <a:lnTo>
                      <a:pt x="552" y="5"/>
                    </a:lnTo>
                    <a:lnTo>
                      <a:pt x="0" y="5"/>
                    </a:lnTo>
                    <a:lnTo>
                      <a:pt x="1" y="2"/>
                    </a:lnTo>
                    <a:lnTo>
                      <a:pt x="1" y="0"/>
                    </a:lnTo>
                    <a:close/>
                  </a:path>
                </a:pathLst>
              </a:custGeom>
              <a:solidFill>
                <a:srgbClr val="3274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2" name="Freeform 96">
                <a:extLst>
                  <a:ext uri="{FF2B5EF4-FFF2-40B4-BE49-F238E27FC236}">
                    <a16:creationId xmlns:a16="http://schemas.microsoft.com/office/drawing/2014/main" id="{3FDC3484-658F-7083-4F3B-4E2C83798BBF}"/>
                  </a:ext>
                </a:extLst>
              </p:cNvPr>
              <p:cNvSpPr>
                <a:spLocks/>
              </p:cNvSpPr>
              <p:nvPr/>
            </p:nvSpPr>
            <p:spPr bwMode="auto">
              <a:xfrm>
                <a:off x="1569" y="3732"/>
                <a:ext cx="177" cy="1"/>
              </a:xfrm>
              <a:custGeom>
                <a:avLst/>
                <a:gdLst>
                  <a:gd name="T0" fmla="*/ 156 w 707"/>
                  <a:gd name="T1" fmla="*/ 0 h 5"/>
                  <a:gd name="T2" fmla="*/ 706 w 707"/>
                  <a:gd name="T3" fmla="*/ 0 h 5"/>
                  <a:gd name="T4" fmla="*/ 707 w 707"/>
                  <a:gd name="T5" fmla="*/ 2 h 5"/>
                  <a:gd name="T6" fmla="*/ 707 w 707"/>
                  <a:gd name="T7" fmla="*/ 5 h 5"/>
                  <a:gd name="T8" fmla="*/ 0 w 707"/>
                  <a:gd name="T9" fmla="*/ 5 h 5"/>
                  <a:gd name="T10" fmla="*/ 0 w 707"/>
                  <a:gd name="T11" fmla="*/ 4 h 5"/>
                  <a:gd name="T12" fmla="*/ 155 w 707"/>
                  <a:gd name="T13" fmla="*/ 4 h 5"/>
                  <a:gd name="T14" fmla="*/ 155 w 707"/>
                  <a:gd name="T15" fmla="*/ 2 h 5"/>
                  <a:gd name="T16" fmla="*/ 156 w 70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5">
                    <a:moveTo>
                      <a:pt x="156" y="0"/>
                    </a:moveTo>
                    <a:lnTo>
                      <a:pt x="706" y="0"/>
                    </a:lnTo>
                    <a:lnTo>
                      <a:pt x="707" y="2"/>
                    </a:lnTo>
                    <a:lnTo>
                      <a:pt x="707" y="5"/>
                    </a:lnTo>
                    <a:lnTo>
                      <a:pt x="0" y="5"/>
                    </a:lnTo>
                    <a:lnTo>
                      <a:pt x="0" y="4"/>
                    </a:lnTo>
                    <a:lnTo>
                      <a:pt x="155" y="4"/>
                    </a:lnTo>
                    <a:lnTo>
                      <a:pt x="155" y="2"/>
                    </a:lnTo>
                    <a:lnTo>
                      <a:pt x="156" y="0"/>
                    </a:lnTo>
                    <a:close/>
                  </a:path>
                </a:pathLst>
              </a:custGeom>
              <a:solidFill>
                <a:srgbClr val="337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3" name="Freeform 97">
                <a:extLst>
                  <a:ext uri="{FF2B5EF4-FFF2-40B4-BE49-F238E27FC236}">
                    <a16:creationId xmlns:a16="http://schemas.microsoft.com/office/drawing/2014/main" id="{08FF310B-E752-7048-6098-67CC17B517AF}"/>
                  </a:ext>
                </a:extLst>
              </p:cNvPr>
              <p:cNvSpPr>
                <a:spLocks/>
              </p:cNvSpPr>
              <p:nvPr/>
            </p:nvSpPr>
            <p:spPr bwMode="auto">
              <a:xfrm>
                <a:off x="1569" y="3733"/>
                <a:ext cx="177" cy="1"/>
              </a:xfrm>
              <a:custGeom>
                <a:avLst/>
                <a:gdLst>
                  <a:gd name="T0" fmla="*/ 155 w 709"/>
                  <a:gd name="T1" fmla="*/ 0 h 4"/>
                  <a:gd name="T2" fmla="*/ 707 w 709"/>
                  <a:gd name="T3" fmla="*/ 0 h 4"/>
                  <a:gd name="T4" fmla="*/ 707 w 709"/>
                  <a:gd name="T5" fmla="*/ 2 h 4"/>
                  <a:gd name="T6" fmla="*/ 709 w 709"/>
                  <a:gd name="T7" fmla="*/ 4 h 4"/>
                  <a:gd name="T8" fmla="*/ 0 w 709"/>
                  <a:gd name="T9" fmla="*/ 4 h 4"/>
                  <a:gd name="T10" fmla="*/ 0 w 709"/>
                  <a:gd name="T11" fmla="*/ 1 h 4"/>
                  <a:gd name="T12" fmla="*/ 155 w 709"/>
                  <a:gd name="T13" fmla="*/ 1 h 4"/>
                  <a:gd name="T14" fmla="*/ 155 w 709"/>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4">
                    <a:moveTo>
                      <a:pt x="155" y="0"/>
                    </a:moveTo>
                    <a:lnTo>
                      <a:pt x="707" y="0"/>
                    </a:lnTo>
                    <a:lnTo>
                      <a:pt x="707" y="2"/>
                    </a:lnTo>
                    <a:lnTo>
                      <a:pt x="709" y="4"/>
                    </a:lnTo>
                    <a:lnTo>
                      <a:pt x="0" y="4"/>
                    </a:lnTo>
                    <a:lnTo>
                      <a:pt x="0" y="1"/>
                    </a:lnTo>
                    <a:lnTo>
                      <a:pt x="155" y="1"/>
                    </a:lnTo>
                    <a:lnTo>
                      <a:pt x="155" y="0"/>
                    </a:lnTo>
                    <a:close/>
                  </a:path>
                </a:pathLst>
              </a:custGeom>
              <a:solidFill>
                <a:srgbClr val="337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4" name="Freeform 98">
                <a:extLst>
                  <a:ext uri="{FF2B5EF4-FFF2-40B4-BE49-F238E27FC236}">
                    <a16:creationId xmlns:a16="http://schemas.microsoft.com/office/drawing/2014/main" id="{1226BD5C-40DB-6100-3A6A-C40F3D3CD947}"/>
                  </a:ext>
                </a:extLst>
              </p:cNvPr>
              <p:cNvSpPr>
                <a:spLocks/>
              </p:cNvSpPr>
              <p:nvPr/>
            </p:nvSpPr>
            <p:spPr bwMode="auto">
              <a:xfrm>
                <a:off x="1569" y="3733"/>
                <a:ext cx="177" cy="1"/>
              </a:xfrm>
              <a:custGeom>
                <a:avLst/>
                <a:gdLst>
                  <a:gd name="T0" fmla="*/ 0 w 709"/>
                  <a:gd name="T1" fmla="*/ 0 h 4"/>
                  <a:gd name="T2" fmla="*/ 707 w 709"/>
                  <a:gd name="T3" fmla="*/ 0 h 4"/>
                  <a:gd name="T4" fmla="*/ 709 w 709"/>
                  <a:gd name="T5" fmla="*/ 2 h 4"/>
                  <a:gd name="T6" fmla="*/ 709 w 709"/>
                  <a:gd name="T7" fmla="*/ 4 h 4"/>
                  <a:gd name="T8" fmla="*/ 0 w 709"/>
                  <a:gd name="T9" fmla="*/ 4 h 4"/>
                  <a:gd name="T10" fmla="*/ 0 w 709"/>
                  <a:gd name="T11" fmla="*/ 0 h 4"/>
                </a:gdLst>
                <a:ahLst/>
                <a:cxnLst>
                  <a:cxn ang="0">
                    <a:pos x="T0" y="T1"/>
                  </a:cxn>
                  <a:cxn ang="0">
                    <a:pos x="T2" y="T3"/>
                  </a:cxn>
                  <a:cxn ang="0">
                    <a:pos x="T4" y="T5"/>
                  </a:cxn>
                  <a:cxn ang="0">
                    <a:pos x="T6" y="T7"/>
                  </a:cxn>
                  <a:cxn ang="0">
                    <a:pos x="T8" y="T9"/>
                  </a:cxn>
                  <a:cxn ang="0">
                    <a:pos x="T10" y="T11"/>
                  </a:cxn>
                </a:cxnLst>
                <a:rect l="0" t="0" r="r" b="b"/>
                <a:pathLst>
                  <a:path w="709" h="4">
                    <a:moveTo>
                      <a:pt x="0" y="0"/>
                    </a:moveTo>
                    <a:lnTo>
                      <a:pt x="707" y="0"/>
                    </a:lnTo>
                    <a:lnTo>
                      <a:pt x="709" y="2"/>
                    </a:lnTo>
                    <a:lnTo>
                      <a:pt x="709" y="4"/>
                    </a:lnTo>
                    <a:lnTo>
                      <a:pt x="0" y="4"/>
                    </a:lnTo>
                    <a:lnTo>
                      <a:pt x="0" y="0"/>
                    </a:lnTo>
                    <a:close/>
                  </a:path>
                </a:pathLst>
              </a:custGeom>
              <a:solidFill>
                <a:srgbClr val="347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5" name="Freeform 99">
                <a:extLst>
                  <a:ext uri="{FF2B5EF4-FFF2-40B4-BE49-F238E27FC236}">
                    <a16:creationId xmlns:a16="http://schemas.microsoft.com/office/drawing/2014/main" id="{E6ED61E8-8F48-0770-09A3-69C7893407D5}"/>
                  </a:ext>
                </a:extLst>
              </p:cNvPr>
              <p:cNvSpPr>
                <a:spLocks/>
              </p:cNvSpPr>
              <p:nvPr/>
            </p:nvSpPr>
            <p:spPr bwMode="auto">
              <a:xfrm>
                <a:off x="1569" y="3734"/>
                <a:ext cx="178" cy="1"/>
              </a:xfrm>
              <a:custGeom>
                <a:avLst/>
                <a:gdLst>
                  <a:gd name="T0" fmla="*/ 0 w 710"/>
                  <a:gd name="T1" fmla="*/ 0 h 4"/>
                  <a:gd name="T2" fmla="*/ 709 w 710"/>
                  <a:gd name="T3" fmla="*/ 0 h 4"/>
                  <a:gd name="T4" fmla="*/ 709 w 710"/>
                  <a:gd name="T5" fmla="*/ 2 h 4"/>
                  <a:gd name="T6" fmla="*/ 710 w 710"/>
                  <a:gd name="T7" fmla="*/ 4 h 4"/>
                  <a:gd name="T8" fmla="*/ 0 w 710"/>
                  <a:gd name="T9" fmla="*/ 4 h 4"/>
                  <a:gd name="T10" fmla="*/ 0 w 710"/>
                  <a:gd name="T11" fmla="*/ 0 h 4"/>
                </a:gdLst>
                <a:ahLst/>
                <a:cxnLst>
                  <a:cxn ang="0">
                    <a:pos x="T0" y="T1"/>
                  </a:cxn>
                  <a:cxn ang="0">
                    <a:pos x="T2" y="T3"/>
                  </a:cxn>
                  <a:cxn ang="0">
                    <a:pos x="T4" y="T5"/>
                  </a:cxn>
                  <a:cxn ang="0">
                    <a:pos x="T6" y="T7"/>
                  </a:cxn>
                  <a:cxn ang="0">
                    <a:pos x="T8" y="T9"/>
                  </a:cxn>
                  <a:cxn ang="0">
                    <a:pos x="T10" y="T11"/>
                  </a:cxn>
                </a:cxnLst>
                <a:rect l="0" t="0" r="r" b="b"/>
                <a:pathLst>
                  <a:path w="710" h="4">
                    <a:moveTo>
                      <a:pt x="0" y="0"/>
                    </a:moveTo>
                    <a:lnTo>
                      <a:pt x="709" y="0"/>
                    </a:lnTo>
                    <a:lnTo>
                      <a:pt x="709" y="2"/>
                    </a:lnTo>
                    <a:lnTo>
                      <a:pt x="710" y="4"/>
                    </a:lnTo>
                    <a:lnTo>
                      <a:pt x="0" y="4"/>
                    </a:lnTo>
                    <a:lnTo>
                      <a:pt x="0" y="0"/>
                    </a:lnTo>
                    <a:close/>
                  </a:path>
                </a:pathLst>
              </a:custGeom>
              <a:solidFill>
                <a:srgbClr val="347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6" name="Freeform 100">
                <a:extLst>
                  <a:ext uri="{FF2B5EF4-FFF2-40B4-BE49-F238E27FC236}">
                    <a16:creationId xmlns:a16="http://schemas.microsoft.com/office/drawing/2014/main" id="{23DEE16E-2BC5-AD91-F343-7909962450E0}"/>
                  </a:ext>
                </a:extLst>
              </p:cNvPr>
              <p:cNvSpPr>
                <a:spLocks/>
              </p:cNvSpPr>
              <p:nvPr/>
            </p:nvSpPr>
            <p:spPr bwMode="auto">
              <a:xfrm>
                <a:off x="1569" y="3734"/>
                <a:ext cx="178" cy="1"/>
              </a:xfrm>
              <a:custGeom>
                <a:avLst/>
                <a:gdLst>
                  <a:gd name="T0" fmla="*/ 0 w 710"/>
                  <a:gd name="T1" fmla="*/ 0 h 4"/>
                  <a:gd name="T2" fmla="*/ 709 w 710"/>
                  <a:gd name="T3" fmla="*/ 0 h 4"/>
                  <a:gd name="T4" fmla="*/ 710 w 710"/>
                  <a:gd name="T5" fmla="*/ 2 h 4"/>
                  <a:gd name="T6" fmla="*/ 710 w 710"/>
                  <a:gd name="T7" fmla="*/ 4 h 4"/>
                  <a:gd name="T8" fmla="*/ 0 w 710"/>
                  <a:gd name="T9" fmla="*/ 4 h 4"/>
                  <a:gd name="T10" fmla="*/ 0 w 710"/>
                  <a:gd name="T11" fmla="*/ 0 h 4"/>
                </a:gdLst>
                <a:ahLst/>
                <a:cxnLst>
                  <a:cxn ang="0">
                    <a:pos x="T0" y="T1"/>
                  </a:cxn>
                  <a:cxn ang="0">
                    <a:pos x="T2" y="T3"/>
                  </a:cxn>
                  <a:cxn ang="0">
                    <a:pos x="T4" y="T5"/>
                  </a:cxn>
                  <a:cxn ang="0">
                    <a:pos x="T6" y="T7"/>
                  </a:cxn>
                  <a:cxn ang="0">
                    <a:pos x="T8" y="T9"/>
                  </a:cxn>
                  <a:cxn ang="0">
                    <a:pos x="T10" y="T11"/>
                  </a:cxn>
                </a:cxnLst>
                <a:rect l="0" t="0" r="r" b="b"/>
                <a:pathLst>
                  <a:path w="710" h="4">
                    <a:moveTo>
                      <a:pt x="0" y="0"/>
                    </a:moveTo>
                    <a:lnTo>
                      <a:pt x="709" y="0"/>
                    </a:lnTo>
                    <a:lnTo>
                      <a:pt x="710" y="2"/>
                    </a:lnTo>
                    <a:lnTo>
                      <a:pt x="710" y="4"/>
                    </a:lnTo>
                    <a:lnTo>
                      <a:pt x="0" y="4"/>
                    </a:lnTo>
                    <a:lnTo>
                      <a:pt x="0" y="0"/>
                    </a:lnTo>
                    <a:close/>
                  </a:path>
                </a:pathLst>
              </a:custGeom>
              <a:solidFill>
                <a:srgbClr val="357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7" name="Freeform 101">
                <a:extLst>
                  <a:ext uri="{FF2B5EF4-FFF2-40B4-BE49-F238E27FC236}">
                    <a16:creationId xmlns:a16="http://schemas.microsoft.com/office/drawing/2014/main" id="{0261B220-54A3-56F8-8CDD-E55392F82590}"/>
                  </a:ext>
                </a:extLst>
              </p:cNvPr>
              <p:cNvSpPr>
                <a:spLocks/>
              </p:cNvSpPr>
              <p:nvPr/>
            </p:nvSpPr>
            <p:spPr bwMode="auto">
              <a:xfrm>
                <a:off x="1569" y="3735"/>
                <a:ext cx="178" cy="1"/>
              </a:xfrm>
              <a:custGeom>
                <a:avLst/>
                <a:gdLst>
                  <a:gd name="T0" fmla="*/ 0 w 710"/>
                  <a:gd name="T1" fmla="*/ 0 h 3"/>
                  <a:gd name="T2" fmla="*/ 710 w 710"/>
                  <a:gd name="T3" fmla="*/ 0 h 3"/>
                  <a:gd name="T4" fmla="*/ 710 w 710"/>
                  <a:gd name="T5" fmla="*/ 2 h 3"/>
                  <a:gd name="T6" fmla="*/ 710 w 710"/>
                  <a:gd name="T7" fmla="*/ 3 h 3"/>
                  <a:gd name="T8" fmla="*/ 311 w 710"/>
                  <a:gd name="T9" fmla="*/ 3 h 3"/>
                  <a:gd name="T10" fmla="*/ 311 w 710"/>
                  <a:gd name="T11" fmla="*/ 3 h 3"/>
                  <a:gd name="T12" fmla="*/ 0 w 710"/>
                  <a:gd name="T13" fmla="*/ 3 h 3"/>
                  <a:gd name="T14" fmla="*/ 0 w 710"/>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0" h="3">
                    <a:moveTo>
                      <a:pt x="0" y="0"/>
                    </a:moveTo>
                    <a:lnTo>
                      <a:pt x="710" y="0"/>
                    </a:lnTo>
                    <a:lnTo>
                      <a:pt x="710" y="2"/>
                    </a:lnTo>
                    <a:lnTo>
                      <a:pt x="710" y="3"/>
                    </a:lnTo>
                    <a:lnTo>
                      <a:pt x="311" y="3"/>
                    </a:lnTo>
                    <a:lnTo>
                      <a:pt x="311" y="3"/>
                    </a:lnTo>
                    <a:lnTo>
                      <a:pt x="0" y="3"/>
                    </a:lnTo>
                    <a:lnTo>
                      <a:pt x="0" y="0"/>
                    </a:lnTo>
                    <a:close/>
                  </a:path>
                </a:pathLst>
              </a:custGeom>
              <a:solidFill>
                <a:srgbClr val="357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8" name="Freeform 102">
                <a:extLst>
                  <a:ext uri="{FF2B5EF4-FFF2-40B4-BE49-F238E27FC236}">
                    <a16:creationId xmlns:a16="http://schemas.microsoft.com/office/drawing/2014/main" id="{A7AC058D-DF84-1C81-E22B-F4F4D990935E}"/>
                  </a:ext>
                </a:extLst>
              </p:cNvPr>
              <p:cNvSpPr>
                <a:spLocks/>
              </p:cNvSpPr>
              <p:nvPr/>
            </p:nvSpPr>
            <p:spPr bwMode="auto">
              <a:xfrm>
                <a:off x="1569" y="3735"/>
                <a:ext cx="178" cy="1"/>
              </a:xfrm>
              <a:custGeom>
                <a:avLst/>
                <a:gdLst>
                  <a:gd name="T0" fmla="*/ 0 w 710"/>
                  <a:gd name="T1" fmla="*/ 0 h 1"/>
                  <a:gd name="T2" fmla="*/ 710 w 710"/>
                  <a:gd name="T3" fmla="*/ 0 h 1"/>
                  <a:gd name="T4" fmla="*/ 710 w 710"/>
                  <a:gd name="T5" fmla="*/ 1 h 1"/>
                  <a:gd name="T6" fmla="*/ 311 w 710"/>
                  <a:gd name="T7" fmla="*/ 1 h 1"/>
                  <a:gd name="T8" fmla="*/ 311 w 710"/>
                  <a:gd name="T9" fmla="*/ 1 h 1"/>
                  <a:gd name="T10" fmla="*/ 0 w 710"/>
                  <a:gd name="T11" fmla="*/ 1 h 1"/>
                  <a:gd name="T12" fmla="*/ 0 w 710"/>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710" h="1">
                    <a:moveTo>
                      <a:pt x="0" y="0"/>
                    </a:moveTo>
                    <a:lnTo>
                      <a:pt x="710" y="0"/>
                    </a:lnTo>
                    <a:lnTo>
                      <a:pt x="710" y="1"/>
                    </a:lnTo>
                    <a:lnTo>
                      <a:pt x="311" y="1"/>
                    </a:lnTo>
                    <a:lnTo>
                      <a:pt x="311" y="1"/>
                    </a:lnTo>
                    <a:lnTo>
                      <a:pt x="0" y="1"/>
                    </a:lnTo>
                    <a:lnTo>
                      <a:pt x="0" y="0"/>
                    </a:lnTo>
                    <a:close/>
                  </a:path>
                </a:pathLst>
              </a:custGeom>
              <a:solidFill>
                <a:srgbClr val="3577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9" name="Freeform 103">
                <a:extLst>
                  <a:ext uri="{FF2B5EF4-FFF2-40B4-BE49-F238E27FC236}">
                    <a16:creationId xmlns:a16="http://schemas.microsoft.com/office/drawing/2014/main" id="{701B36E4-E59A-918E-0918-C55C7B23A8D8}"/>
                  </a:ext>
                </a:extLst>
              </p:cNvPr>
              <p:cNvSpPr>
                <a:spLocks/>
              </p:cNvSpPr>
              <p:nvPr/>
            </p:nvSpPr>
            <p:spPr bwMode="auto">
              <a:xfrm>
                <a:off x="1608" y="3762"/>
                <a:ext cx="175" cy="0"/>
              </a:xfrm>
              <a:custGeom>
                <a:avLst/>
                <a:gdLst>
                  <a:gd name="T0" fmla="*/ 700 w 700"/>
                  <a:gd name="T1" fmla="*/ 0 h 3"/>
                  <a:gd name="T2" fmla="*/ 700 w 700"/>
                  <a:gd name="T3" fmla="*/ 3 h 3"/>
                  <a:gd name="T4" fmla="*/ 0 w 700"/>
                  <a:gd name="T5" fmla="*/ 3 h 3"/>
                  <a:gd name="T6" fmla="*/ 0 w 700"/>
                  <a:gd name="T7" fmla="*/ 2 h 3"/>
                  <a:gd name="T8" fmla="*/ 0 w 700"/>
                  <a:gd name="T9" fmla="*/ 0 h 3"/>
                  <a:gd name="T10" fmla="*/ 306 w 700"/>
                  <a:gd name="T11" fmla="*/ 0 h 3"/>
                  <a:gd name="T12" fmla="*/ 306 w 700"/>
                  <a:gd name="T13" fmla="*/ 0 h 3"/>
                  <a:gd name="T14" fmla="*/ 700 w 700"/>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3">
                    <a:moveTo>
                      <a:pt x="700" y="0"/>
                    </a:moveTo>
                    <a:lnTo>
                      <a:pt x="700" y="3"/>
                    </a:lnTo>
                    <a:lnTo>
                      <a:pt x="0" y="3"/>
                    </a:lnTo>
                    <a:lnTo>
                      <a:pt x="0" y="2"/>
                    </a:lnTo>
                    <a:lnTo>
                      <a:pt x="0" y="0"/>
                    </a:lnTo>
                    <a:lnTo>
                      <a:pt x="306" y="0"/>
                    </a:lnTo>
                    <a:lnTo>
                      <a:pt x="306" y="0"/>
                    </a:lnTo>
                    <a:lnTo>
                      <a:pt x="700" y="0"/>
                    </a:lnTo>
                    <a:close/>
                  </a:path>
                </a:pathLst>
              </a:custGeom>
              <a:solidFill>
                <a:srgbClr val="488A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0" name="Freeform 104">
                <a:extLst>
                  <a:ext uri="{FF2B5EF4-FFF2-40B4-BE49-F238E27FC236}">
                    <a16:creationId xmlns:a16="http://schemas.microsoft.com/office/drawing/2014/main" id="{7B4C6322-B7D1-DB6C-31A8-E0C9C1D51E41}"/>
                  </a:ext>
                </a:extLst>
              </p:cNvPr>
              <p:cNvSpPr>
                <a:spLocks/>
              </p:cNvSpPr>
              <p:nvPr/>
            </p:nvSpPr>
            <p:spPr bwMode="auto">
              <a:xfrm>
                <a:off x="1608" y="3762"/>
                <a:ext cx="175" cy="1"/>
              </a:xfrm>
              <a:custGeom>
                <a:avLst/>
                <a:gdLst>
                  <a:gd name="T0" fmla="*/ 0 w 700"/>
                  <a:gd name="T1" fmla="*/ 0 h 4"/>
                  <a:gd name="T2" fmla="*/ 700 w 700"/>
                  <a:gd name="T3" fmla="*/ 0 h 4"/>
                  <a:gd name="T4" fmla="*/ 700 w 700"/>
                  <a:gd name="T5" fmla="*/ 4 h 4"/>
                  <a:gd name="T6" fmla="*/ 1 w 700"/>
                  <a:gd name="T7" fmla="*/ 4 h 4"/>
                  <a:gd name="T8" fmla="*/ 0 w 700"/>
                  <a:gd name="T9" fmla="*/ 2 h 4"/>
                  <a:gd name="T10" fmla="*/ 0 w 700"/>
                  <a:gd name="T11" fmla="*/ 0 h 4"/>
                </a:gdLst>
                <a:ahLst/>
                <a:cxnLst>
                  <a:cxn ang="0">
                    <a:pos x="T0" y="T1"/>
                  </a:cxn>
                  <a:cxn ang="0">
                    <a:pos x="T2" y="T3"/>
                  </a:cxn>
                  <a:cxn ang="0">
                    <a:pos x="T4" y="T5"/>
                  </a:cxn>
                  <a:cxn ang="0">
                    <a:pos x="T6" y="T7"/>
                  </a:cxn>
                  <a:cxn ang="0">
                    <a:pos x="T8" y="T9"/>
                  </a:cxn>
                  <a:cxn ang="0">
                    <a:pos x="T10" y="T11"/>
                  </a:cxn>
                </a:cxnLst>
                <a:rect l="0" t="0" r="r" b="b"/>
                <a:pathLst>
                  <a:path w="700" h="4">
                    <a:moveTo>
                      <a:pt x="0" y="0"/>
                    </a:moveTo>
                    <a:lnTo>
                      <a:pt x="700" y="0"/>
                    </a:lnTo>
                    <a:lnTo>
                      <a:pt x="700" y="4"/>
                    </a:lnTo>
                    <a:lnTo>
                      <a:pt x="1" y="4"/>
                    </a:lnTo>
                    <a:lnTo>
                      <a:pt x="0" y="2"/>
                    </a:lnTo>
                    <a:lnTo>
                      <a:pt x="0" y="0"/>
                    </a:lnTo>
                    <a:close/>
                  </a:path>
                </a:pathLst>
              </a:custGeom>
              <a:solidFill>
                <a:srgbClr val="498A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1" name="Freeform 105">
                <a:extLst>
                  <a:ext uri="{FF2B5EF4-FFF2-40B4-BE49-F238E27FC236}">
                    <a16:creationId xmlns:a16="http://schemas.microsoft.com/office/drawing/2014/main" id="{4A0E9BC7-8D7C-496D-79F6-A240DABCDE1A}"/>
                  </a:ext>
                </a:extLst>
              </p:cNvPr>
              <p:cNvSpPr>
                <a:spLocks/>
              </p:cNvSpPr>
              <p:nvPr/>
            </p:nvSpPr>
            <p:spPr bwMode="auto">
              <a:xfrm>
                <a:off x="1608" y="3762"/>
                <a:ext cx="175" cy="2"/>
              </a:xfrm>
              <a:custGeom>
                <a:avLst/>
                <a:gdLst>
                  <a:gd name="T0" fmla="*/ 0 w 700"/>
                  <a:gd name="T1" fmla="*/ 0 h 5"/>
                  <a:gd name="T2" fmla="*/ 700 w 700"/>
                  <a:gd name="T3" fmla="*/ 0 h 5"/>
                  <a:gd name="T4" fmla="*/ 700 w 700"/>
                  <a:gd name="T5" fmla="*/ 5 h 5"/>
                  <a:gd name="T6" fmla="*/ 1 w 700"/>
                  <a:gd name="T7" fmla="*/ 5 h 5"/>
                  <a:gd name="T8" fmla="*/ 1 w 700"/>
                  <a:gd name="T9" fmla="*/ 2 h 5"/>
                  <a:gd name="T10" fmla="*/ 0 w 700"/>
                  <a:gd name="T11" fmla="*/ 0 h 5"/>
                </a:gdLst>
                <a:ahLst/>
                <a:cxnLst>
                  <a:cxn ang="0">
                    <a:pos x="T0" y="T1"/>
                  </a:cxn>
                  <a:cxn ang="0">
                    <a:pos x="T2" y="T3"/>
                  </a:cxn>
                  <a:cxn ang="0">
                    <a:pos x="T4" y="T5"/>
                  </a:cxn>
                  <a:cxn ang="0">
                    <a:pos x="T6" y="T7"/>
                  </a:cxn>
                  <a:cxn ang="0">
                    <a:pos x="T8" y="T9"/>
                  </a:cxn>
                  <a:cxn ang="0">
                    <a:pos x="T10" y="T11"/>
                  </a:cxn>
                </a:cxnLst>
                <a:rect l="0" t="0" r="r" b="b"/>
                <a:pathLst>
                  <a:path w="700" h="5">
                    <a:moveTo>
                      <a:pt x="0" y="0"/>
                    </a:moveTo>
                    <a:lnTo>
                      <a:pt x="700" y="0"/>
                    </a:lnTo>
                    <a:lnTo>
                      <a:pt x="700" y="5"/>
                    </a:lnTo>
                    <a:lnTo>
                      <a:pt x="1" y="5"/>
                    </a:lnTo>
                    <a:lnTo>
                      <a:pt x="1" y="2"/>
                    </a:lnTo>
                    <a:lnTo>
                      <a:pt x="0" y="0"/>
                    </a:lnTo>
                    <a:close/>
                  </a:path>
                </a:pathLst>
              </a:custGeom>
              <a:solidFill>
                <a:srgbClr val="498A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2" name="Freeform 106">
                <a:extLst>
                  <a:ext uri="{FF2B5EF4-FFF2-40B4-BE49-F238E27FC236}">
                    <a16:creationId xmlns:a16="http://schemas.microsoft.com/office/drawing/2014/main" id="{2408F6EE-483C-3E85-E76D-A78CDEC672A1}"/>
                  </a:ext>
                </a:extLst>
              </p:cNvPr>
              <p:cNvSpPr>
                <a:spLocks/>
              </p:cNvSpPr>
              <p:nvPr/>
            </p:nvSpPr>
            <p:spPr bwMode="auto">
              <a:xfrm>
                <a:off x="1608" y="3763"/>
                <a:ext cx="175" cy="1"/>
              </a:xfrm>
              <a:custGeom>
                <a:avLst/>
                <a:gdLst>
                  <a:gd name="T0" fmla="*/ 0 w 699"/>
                  <a:gd name="T1" fmla="*/ 0 h 5"/>
                  <a:gd name="T2" fmla="*/ 699 w 699"/>
                  <a:gd name="T3" fmla="*/ 0 h 5"/>
                  <a:gd name="T4" fmla="*/ 699 w 699"/>
                  <a:gd name="T5" fmla="*/ 4 h 5"/>
                  <a:gd name="T6" fmla="*/ 555 w 699"/>
                  <a:gd name="T7" fmla="*/ 4 h 5"/>
                  <a:gd name="T8" fmla="*/ 555 w 699"/>
                  <a:gd name="T9" fmla="*/ 5 h 5"/>
                  <a:gd name="T10" fmla="*/ 1 w 699"/>
                  <a:gd name="T11" fmla="*/ 5 h 5"/>
                  <a:gd name="T12" fmla="*/ 0 w 699"/>
                  <a:gd name="T13" fmla="*/ 3 h 5"/>
                  <a:gd name="T14" fmla="*/ 0 w 69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5">
                    <a:moveTo>
                      <a:pt x="0" y="0"/>
                    </a:moveTo>
                    <a:lnTo>
                      <a:pt x="699" y="0"/>
                    </a:lnTo>
                    <a:lnTo>
                      <a:pt x="699" y="4"/>
                    </a:lnTo>
                    <a:lnTo>
                      <a:pt x="555" y="4"/>
                    </a:lnTo>
                    <a:lnTo>
                      <a:pt x="555" y="5"/>
                    </a:lnTo>
                    <a:lnTo>
                      <a:pt x="1" y="5"/>
                    </a:lnTo>
                    <a:lnTo>
                      <a:pt x="0" y="3"/>
                    </a:lnTo>
                    <a:lnTo>
                      <a:pt x="0" y="0"/>
                    </a:lnTo>
                    <a:close/>
                  </a:path>
                </a:pathLst>
              </a:custGeom>
              <a:solidFill>
                <a:srgbClr val="4A8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3" name="Freeform 107">
                <a:extLst>
                  <a:ext uri="{FF2B5EF4-FFF2-40B4-BE49-F238E27FC236}">
                    <a16:creationId xmlns:a16="http://schemas.microsoft.com/office/drawing/2014/main" id="{207ACF63-7422-3327-C2B7-82BF10C04631}"/>
                  </a:ext>
                </a:extLst>
              </p:cNvPr>
              <p:cNvSpPr>
                <a:spLocks/>
              </p:cNvSpPr>
              <p:nvPr/>
            </p:nvSpPr>
            <p:spPr bwMode="auto">
              <a:xfrm>
                <a:off x="1608" y="3764"/>
                <a:ext cx="175" cy="1"/>
              </a:xfrm>
              <a:custGeom>
                <a:avLst/>
                <a:gdLst>
                  <a:gd name="T0" fmla="*/ 0 w 699"/>
                  <a:gd name="T1" fmla="*/ 0 h 4"/>
                  <a:gd name="T2" fmla="*/ 699 w 699"/>
                  <a:gd name="T3" fmla="*/ 0 h 4"/>
                  <a:gd name="T4" fmla="*/ 699 w 699"/>
                  <a:gd name="T5" fmla="*/ 1 h 4"/>
                  <a:gd name="T6" fmla="*/ 555 w 699"/>
                  <a:gd name="T7" fmla="*/ 1 h 4"/>
                  <a:gd name="T8" fmla="*/ 555 w 699"/>
                  <a:gd name="T9" fmla="*/ 3 h 4"/>
                  <a:gd name="T10" fmla="*/ 554 w 699"/>
                  <a:gd name="T11" fmla="*/ 4 h 4"/>
                  <a:gd name="T12" fmla="*/ 1 w 699"/>
                  <a:gd name="T13" fmla="*/ 4 h 4"/>
                  <a:gd name="T14" fmla="*/ 1 w 699"/>
                  <a:gd name="T15" fmla="*/ 2 h 4"/>
                  <a:gd name="T16" fmla="*/ 0 w 69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9" h="4">
                    <a:moveTo>
                      <a:pt x="0" y="0"/>
                    </a:moveTo>
                    <a:lnTo>
                      <a:pt x="699" y="0"/>
                    </a:lnTo>
                    <a:lnTo>
                      <a:pt x="699" y="1"/>
                    </a:lnTo>
                    <a:lnTo>
                      <a:pt x="555" y="1"/>
                    </a:lnTo>
                    <a:lnTo>
                      <a:pt x="555" y="3"/>
                    </a:lnTo>
                    <a:lnTo>
                      <a:pt x="554" y="4"/>
                    </a:lnTo>
                    <a:lnTo>
                      <a:pt x="1" y="4"/>
                    </a:lnTo>
                    <a:lnTo>
                      <a:pt x="1" y="2"/>
                    </a:lnTo>
                    <a:lnTo>
                      <a:pt x="0" y="0"/>
                    </a:lnTo>
                    <a:close/>
                  </a:path>
                </a:pathLst>
              </a:custGeom>
              <a:solidFill>
                <a:srgbClr val="4A8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4" name="Freeform 108">
                <a:extLst>
                  <a:ext uri="{FF2B5EF4-FFF2-40B4-BE49-F238E27FC236}">
                    <a16:creationId xmlns:a16="http://schemas.microsoft.com/office/drawing/2014/main" id="{946A974C-8D2C-F5B8-5B6D-5ACC584AD957}"/>
                  </a:ext>
                </a:extLst>
              </p:cNvPr>
              <p:cNvSpPr>
                <a:spLocks/>
              </p:cNvSpPr>
              <p:nvPr/>
            </p:nvSpPr>
            <p:spPr bwMode="auto">
              <a:xfrm>
                <a:off x="1608" y="3764"/>
                <a:ext cx="139" cy="1"/>
              </a:xfrm>
              <a:custGeom>
                <a:avLst/>
                <a:gdLst>
                  <a:gd name="T0" fmla="*/ 0 w 554"/>
                  <a:gd name="T1" fmla="*/ 0 h 4"/>
                  <a:gd name="T2" fmla="*/ 554 w 554"/>
                  <a:gd name="T3" fmla="*/ 0 h 4"/>
                  <a:gd name="T4" fmla="*/ 553 w 554"/>
                  <a:gd name="T5" fmla="*/ 2 h 4"/>
                  <a:gd name="T6" fmla="*/ 553 w 554"/>
                  <a:gd name="T7" fmla="*/ 4 h 4"/>
                  <a:gd name="T8" fmla="*/ 1 w 554"/>
                  <a:gd name="T9" fmla="*/ 4 h 4"/>
                  <a:gd name="T10" fmla="*/ 0 w 554"/>
                  <a:gd name="T11" fmla="*/ 2 h 4"/>
                  <a:gd name="T12" fmla="*/ 0 w 55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54" h="4">
                    <a:moveTo>
                      <a:pt x="0" y="0"/>
                    </a:moveTo>
                    <a:lnTo>
                      <a:pt x="554" y="0"/>
                    </a:lnTo>
                    <a:lnTo>
                      <a:pt x="553" y="2"/>
                    </a:lnTo>
                    <a:lnTo>
                      <a:pt x="553" y="4"/>
                    </a:lnTo>
                    <a:lnTo>
                      <a:pt x="1" y="4"/>
                    </a:lnTo>
                    <a:lnTo>
                      <a:pt x="0" y="2"/>
                    </a:lnTo>
                    <a:lnTo>
                      <a:pt x="0" y="0"/>
                    </a:lnTo>
                    <a:close/>
                  </a:path>
                </a:pathLst>
              </a:custGeom>
              <a:solidFill>
                <a:srgbClr val="4B8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5" name="Freeform 109">
                <a:extLst>
                  <a:ext uri="{FF2B5EF4-FFF2-40B4-BE49-F238E27FC236}">
                    <a16:creationId xmlns:a16="http://schemas.microsoft.com/office/drawing/2014/main" id="{95BB2F8F-442F-60B9-7623-F260164A2F0A}"/>
                  </a:ext>
                </a:extLst>
              </p:cNvPr>
              <p:cNvSpPr>
                <a:spLocks/>
              </p:cNvSpPr>
              <p:nvPr/>
            </p:nvSpPr>
            <p:spPr bwMode="auto">
              <a:xfrm>
                <a:off x="1608" y="3765"/>
                <a:ext cx="138" cy="1"/>
              </a:xfrm>
              <a:custGeom>
                <a:avLst/>
                <a:gdLst>
                  <a:gd name="T0" fmla="*/ 0 w 553"/>
                  <a:gd name="T1" fmla="*/ 0 h 4"/>
                  <a:gd name="T2" fmla="*/ 553 w 553"/>
                  <a:gd name="T3" fmla="*/ 0 h 4"/>
                  <a:gd name="T4" fmla="*/ 553 w 553"/>
                  <a:gd name="T5" fmla="*/ 2 h 4"/>
                  <a:gd name="T6" fmla="*/ 551 w 553"/>
                  <a:gd name="T7" fmla="*/ 4 h 4"/>
                  <a:gd name="T8" fmla="*/ 1 w 553"/>
                  <a:gd name="T9" fmla="*/ 4 h 4"/>
                  <a:gd name="T10" fmla="*/ 1 w 553"/>
                  <a:gd name="T11" fmla="*/ 2 h 4"/>
                  <a:gd name="T12" fmla="*/ 0 w 55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53" h="4">
                    <a:moveTo>
                      <a:pt x="0" y="0"/>
                    </a:moveTo>
                    <a:lnTo>
                      <a:pt x="553" y="0"/>
                    </a:lnTo>
                    <a:lnTo>
                      <a:pt x="553" y="2"/>
                    </a:lnTo>
                    <a:lnTo>
                      <a:pt x="551" y="4"/>
                    </a:lnTo>
                    <a:lnTo>
                      <a:pt x="1" y="4"/>
                    </a:lnTo>
                    <a:lnTo>
                      <a:pt x="1" y="2"/>
                    </a:lnTo>
                    <a:lnTo>
                      <a:pt x="0" y="0"/>
                    </a:lnTo>
                    <a:close/>
                  </a:path>
                </a:pathLst>
              </a:custGeom>
              <a:solidFill>
                <a:srgbClr val="4B8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6" name="Freeform 110">
                <a:extLst>
                  <a:ext uri="{FF2B5EF4-FFF2-40B4-BE49-F238E27FC236}">
                    <a16:creationId xmlns:a16="http://schemas.microsoft.com/office/drawing/2014/main" id="{61D71500-DD98-7B7A-5E19-7875DFBD7AB4}"/>
                  </a:ext>
                </a:extLst>
              </p:cNvPr>
              <p:cNvSpPr>
                <a:spLocks/>
              </p:cNvSpPr>
              <p:nvPr/>
            </p:nvSpPr>
            <p:spPr bwMode="auto">
              <a:xfrm>
                <a:off x="1609" y="3765"/>
                <a:ext cx="137" cy="1"/>
              </a:xfrm>
              <a:custGeom>
                <a:avLst/>
                <a:gdLst>
                  <a:gd name="T0" fmla="*/ 0 w 552"/>
                  <a:gd name="T1" fmla="*/ 0 h 4"/>
                  <a:gd name="T2" fmla="*/ 552 w 552"/>
                  <a:gd name="T3" fmla="*/ 0 h 4"/>
                  <a:gd name="T4" fmla="*/ 550 w 552"/>
                  <a:gd name="T5" fmla="*/ 2 h 4"/>
                  <a:gd name="T6" fmla="*/ 549 w 552"/>
                  <a:gd name="T7" fmla="*/ 4 h 4"/>
                  <a:gd name="T8" fmla="*/ 1 w 552"/>
                  <a:gd name="T9" fmla="*/ 4 h 4"/>
                  <a:gd name="T10" fmla="*/ 0 w 552"/>
                  <a:gd name="T11" fmla="*/ 2 h 4"/>
                  <a:gd name="T12" fmla="*/ 0 w 55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52" h="4">
                    <a:moveTo>
                      <a:pt x="0" y="0"/>
                    </a:moveTo>
                    <a:lnTo>
                      <a:pt x="552" y="0"/>
                    </a:lnTo>
                    <a:lnTo>
                      <a:pt x="550" y="2"/>
                    </a:lnTo>
                    <a:lnTo>
                      <a:pt x="549" y="4"/>
                    </a:lnTo>
                    <a:lnTo>
                      <a:pt x="1" y="4"/>
                    </a:lnTo>
                    <a:lnTo>
                      <a:pt x="0" y="2"/>
                    </a:lnTo>
                    <a:lnTo>
                      <a:pt x="0" y="0"/>
                    </a:lnTo>
                    <a:close/>
                  </a:path>
                </a:pathLst>
              </a:custGeom>
              <a:solidFill>
                <a:srgbClr val="4B8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7" name="Freeform 111">
                <a:extLst>
                  <a:ext uri="{FF2B5EF4-FFF2-40B4-BE49-F238E27FC236}">
                    <a16:creationId xmlns:a16="http://schemas.microsoft.com/office/drawing/2014/main" id="{01165E3A-8508-3579-0B49-116D7FB7B372}"/>
                  </a:ext>
                </a:extLst>
              </p:cNvPr>
              <p:cNvSpPr>
                <a:spLocks/>
              </p:cNvSpPr>
              <p:nvPr/>
            </p:nvSpPr>
            <p:spPr bwMode="auto">
              <a:xfrm>
                <a:off x="1609" y="3766"/>
                <a:ext cx="137" cy="1"/>
              </a:xfrm>
              <a:custGeom>
                <a:avLst/>
                <a:gdLst>
                  <a:gd name="T0" fmla="*/ 0 w 550"/>
                  <a:gd name="T1" fmla="*/ 0 h 4"/>
                  <a:gd name="T2" fmla="*/ 550 w 550"/>
                  <a:gd name="T3" fmla="*/ 0 h 4"/>
                  <a:gd name="T4" fmla="*/ 549 w 550"/>
                  <a:gd name="T5" fmla="*/ 2 h 4"/>
                  <a:gd name="T6" fmla="*/ 549 w 550"/>
                  <a:gd name="T7" fmla="*/ 4 h 4"/>
                  <a:gd name="T8" fmla="*/ 2 w 550"/>
                  <a:gd name="T9" fmla="*/ 4 h 4"/>
                  <a:gd name="T10" fmla="*/ 1 w 550"/>
                  <a:gd name="T11" fmla="*/ 2 h 4"/>
                  <a:gd name="T12" fmla="*/ 0 w 55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50" h="4">
                    <a:moveTo>
                      <a:pt x="0" y="0"/>
                    </a:moveTo>
                    <a:lnTo>
                      <a:pt x="550" y="0"/>
                    </a:lnTo>
                    <a:lnTo>
                      <a:pt x="549" y="2"/>
                    </a:lnTo>
                    <a:lnTo>
                      <a:pt x="549" y="4"/>
                    </a:lnTo>
                    <a:lnTo>
                      <a:pt x="2" y="4"/>
                    </a:lnTo>
                    <a:lnTo>
                      <a:pt x="1" y="2"/>
                    </a:lnTo>
                    <a:lnTo>
                      <a:pt x="0" y="0"/>
                    </a:lnTo>
                    <a:close/>
                  </a:path>
                </a:pathLst>
              </a:custGeom>
              <a:solidFill>
                <a:srgbClr val="4C8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8" name="Freeform 112">
                <a:extLst>
                  <a:ext uri="{FF2B5EF4-FFF2-40B4-BE49-F238E27FC236}">
                    <a16:creationId xmlns:a16="http://schemas.microsoft.com/office/drawing/2014/main" id="{B521BBB6-AFBC-6F7E-4207-8E82467E76CC}"/>
                  </a:ext>
                </a:extLst>
              </p:cNvPr>
              <p:cNvSpPr>
                <a:spLocks/>
              </p:cNvSpPr>
              <p:nvPr/>
            </p:nvSpPr>
            <p:spPr bwMode="auto">
              <a:xfrm>
                <a:off x="1609" y="3766"/>
                <a:ext cx="137" cy="2"/>
              </a:xfrm>
              <a:custGeom>
                <a:avLst/>
                <a:gdLst>
                  <a:gd name="T0" fmla="*/ 0 w 548"/>
                  <a:gd name="T1" fmla="*/ 0 h 5"/>
                  <a:gd name="T2" fmla="*/ 548 w 548"/>
                  <a:gd name="T3" fmla="*/ 0 h 5"/>
                  <a:gd name="T4" fmla="*/ 548 w 548"/>
                  <a:gd name="T5" fmla="*/ 2 h 5"/>
                  <a:gd name="T6" fmla="*/ 547 w 548"/>
                  <a:gd name="T7" fmla="*/ 5 h 5"/>
                  <a:gd name="T8" fmla="*/ 1 w 548"/>
                  <a:gd name="T9" fmla="*/ 5 h 5"/>
                  <a:gd name="T10" fmla="*/ 1 w 548"/>
                  <a:gd name="T11" fmla="*/ 2 h 5"/>
                  <a:gd name="T12" fmla="*/ 0 w 54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48" h="5">
                    <a:moveTo>
                      <a:pt x="0" y="0"/>
                    </a:moveTo>
                    <a:lnTo>
                      <a:pt x="548" y="0"/>
                    </a:lnTo>
                    <a:lnTo>
                      <a:pt x="548" y="2"/>
                    </a:lnTo>
                    <a:lnTo>
                      <a:pt x="547" y="5"/>
                    </a:lnTo>
                    <a:lnTo>
                      <a:pt x="1" y="5"/>
                    </a:lnTo>
                    <a:lnTo>
                      <a:pt x="1" y="2"/>
                    </a:lnTo>
                    <a:lnTo>
                      <a:pt x="0" y="0"/>
                    </a:lnTo>
                    <a:close/>
                  </a:path>
                </a:pathLst>
              </a:custGeom>
              <a:solidFill>
                <a:srgbClr val="4C8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9" name="Freeform 113">
                <a:extLst>
                  <a:ext uri="{FF2B5EF4-FFF2-40B4-BE49-F238E27FC236}">
                    <a16:creationId xmlns:a16="http://schemas.microsoft.com/office/drawing/2014/main" id="{D1907FEF-703B-0440-DD0D-62417B34D172}"/>
                  </a:ext>
                </a:extLst>
              </p:cNvPr>
              <p:cNvSpPr>
                <a:spLocks/>
              </p:cNvSpPr>
              <p:nvPr/>
            </p:nvSpPr>
            <p:spPr bwMode="auto">
              <a:xfrm>
                <a:off x="1609" y="3767"/>
                <a:ext cx="137" cy="1"/>
              </a:xfrm>
              <a:custGeom>
                <a:avLst/>
                <a:gdLst>
                  <a:gd name="T0" fmla="*/ 0 w 547"/>
                  <a:gd name="T1" fmla="*/ 0 h 5"/>
                  <a:gd name="T2" fmla="*/ 547 w 547"/>
                  <a:gd name="T3" fmla="*/ 0 h 5"/>
                  <a:gd name="T4" fmla="*/ 546 w 547"/>
                  <a:gd name="T5" fmla="*/ 3 h 5"/>
                  <a:gd name="T6" fmla="*/ 545 w 547"/>
                  <a:gd name="T7" fmla="*/ 5 h 5"/>
                  <a:gd name="T8" fmla="*/ 1 w 547"/>
                  <a:gd name="T9" fmla="*/ 5 h 5"/>
                  <a:gd name="T10" fmla="*/ 0 w 547"/>
                  <a:gd name="T11" fmla="*/ 3 h 5"/>
                  <a:gd name="T12" fmla="*/ 0 w 54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47" h="5">
                    <a:moveTo>
                      <a:pt x="0" y="0"/>
                    </a:moveTo>
                    <a:lnTo>
                      <a:pt x="547" y="0"/>
                    </a:lnTo>
                    <a:lnTo>
                      <a:pt x="546" y="3"/>
                    </a:lnTo>
                    <a:lnTo>
                      <a:pt x="545" y="5"/>
                    </a:lnTo>
                    <a:lnTo>
                      <a:pt x="1" y="5"/>
                    </a:lnTo>
                    <a:lnTo>
                      <a:pt x="0" y="3"/>
                    </a:lnTo>
                    <a:lnTo>
                      <a:pt x="0" y="0"/>
                    </a:lnTo>
                    <a:close/>
                  </a:path>
                </a:pathLst>
              </a:custGeom>
              <a:solidFill>
                <a:srgbClr val="4D8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0" name="Freeform 114">
                <a:extLst>
                  <a:ext uri="{FF2B5EF4-FFF2-40B4-BE49-F238E27FC236}">
                    <a16:creationId xmlns:a16="http://schemas.microsoft.com/office/drawing/2014/main" id="{143B1233-2598-1C23-84F9-B0995DFCD758}"/>
                  </a:ext>
                </a:extLst>
              </p:cNvPr>
              <p:cNvSpPr>
                <a:spLocks/>
              </p:cNvSpPr>
              <p:nvPr/>
            </p:nvSpPr>
            <p:spPr bwMode="auto">
              <a:xfrm>
                <a:off x="1609" y="3768"/>
                <a:ext cx="137" cy="1"/>
              </a:xfrm>
              <a:custGeom>
                <a:avLst/>
                <a:gdLst>
                  <a:gd name="T0" fmla="*/ 0 w 546"/>
                  <a:gd name="T1" fmla="*/ 0 h 5"/>
                  <a:gd name="T2" fmla="*/ 546 w 546"/>
                  <a:gd name="T3" fmla="*/ 0 h 5"/>
                  <a:gd name="T4" fmla="*/ 545 w 546"/>
                  <a:gd name="T5" fmla="*/ 2 h 5"/>
                  <a:gd name="T6" fmla="*/ 544 w 546"/>
                  <a:gd name="T7" fmla="*/ 5 h 5"/>
                  <a:gd name="T8" fmla="*/ 2 w 546"/>
                  <a:gd name="T9" fmla="*/ 5 h 5"/>
                  <a:gd name="T10" fmla="*/ 1 w 546"/>
                  <a:gd name="T11" fmla="*/ 2 h 5"/>
                  <a:gd name="T12" fmla="*/ 0 w 54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46" h="5">
                    <a:moveTo>
                      <a:pt x="0" y="0"/>
                    </a:moveTo>
                    <a:lnTo>
                      <a:pt x="546" y="0"/>
                    </a:lnTo>
                    <a:lnTo>
                      <a:pt x="545" y="2"/>
                    </a:lnTo>
                    <a:lnTo>
                      <a:pt x="544" y="5"/>
                    </a:lnTo>
                    <a:lnTo>
                      <a:pt x="2" y="5"/>
                    </a:lnTo>
                    <a:lnTo>
                      <a:pt x="1" y="2"/>
                    </a:lnTo>
                    <a:lnTo>
                      <a:pt x="0" y="0"/>
                    </a:lnTo>
                    <a:close/>
                  </a:path>
                </a:pathLst>
              </a:custGeom>
              <a:solidFill>
                <a:srgbClr val="4D8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1" name="Freeform 115">
                <a:extLst>
                  <a:ext uri="{FF2B5EF4-FFF2-40B4-BE49-F238E27FC236}">
                    <a16:creationId xmlns:a16="http://schemas.microsoft.com/office/drawing/2014/main" id="{88FC90D9-3912-C94E-19A3-B4CE3DDF43B6}"/>
                  </a:ext>
                </a:extLst>
              </p:cNvPr>
              <p:cNvSpPr>
                <a:spLocks/>
              </p:cNvSpPr>
              <p:nvPr/>
            </p:nvSpPr>
            <p:spPr bwMode="auto">
              <a:xfrm>
                <a:off x="1609" y="3768"/>
                <a:ext cx="136" cy="1"/>
              </a:xfrm>
              <a:custGeom>
                <a:avLst/>
                <a:gdLst>
                  <a:gd name="T0" fmla="*/ 0 w 544"/>
                  <a:gd name="T1" fmla="*/ 0 h 5"/>
                  <a:gd name="T2" fmla="*/ 544 w 544"/>
                  <a:gd name="T3" fmla="*/ 0 h 5"/>
                  <a:gd name="T4" fmla="*/ 543 w 544"/>
                  <a:gd name="T5" fmla="*/ 3 h 5"/>
                  <a:gd name="T6" fmla="*/ 542 w 544"/>
                  <a:gd name="T7" fmla="*/ 5 h 5"/>
                  <a:gd name="T8" fmla="*/ 1 w 544"/>
                  <a:gd name="T9" fmla="*/ 5 h 5"/>
                  <a:gd name="T10" fmla="*/ 1 w 544"/>
                  <a:gd name="T11" fmla="*/ 3 h 5"/>
                  <a:gd name="T12" fmla="*/ 0 w 5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44" h="5">
                    <a:moveTo>
                      <a:pt x="0" y="0"/>
                    </a:moveTo>
                    <a:lnTo>
                      <a:pt x="544" y="0"/>
                    </a:lnTo>
                    <a:lnTo>
                      <a:pt x="543" y="3"/>
                    </a:lnTo>
                    <a:lnTo>
                      <a:pt x="542" y="5"/>
                    </a:lnTo>
                    <a:lnTo>
                      <a:pt x="1" y="5"/>
                    </a:lnTo>
                    <a:lnTo>
                      <a:pt x="1" y="3"/>
                    </a:lnTo>
                    <a:lnTo>
                      <a:pt x="0" y="0"/>
                    </a:lnTo>
                    <a:close/>
                  </a:path>
                </a:pathLst>
              </a:custGeom>
              <a:solidFill>
                <a:srgbClr val="4D8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2" name="Freeform 116">
                <a:extLst>
                  <a:ext uri="{FF2B5EF4-FFF2-40B4-BE49-F238E27FC236}">
                    <a16:creationId xmlns:a16="http://schemas.microsoft.com/office/drawing/2014/main" id="{FC40781F-5EB0-B29F-5A7A-A5D271A17C83}"/>
                  </a:ext>
                </a:extLst>
              </p:cNvPr>
              <p:cNvSpPr>
                <a:spLocks/>
              </p:cNvSpPr>
              <p:nvPr/>
            </p:nvSpPr>
            <p:spPr bwMode="auto">
              <a:xfrm>
                <a:off x="1610" y="3769"/>
                <a:ext cx="135" cy="1"/>
              </a:xfrm>
              <a:custGeom>
                <a:avLst/>
                <a:gdLst>
                  <a:gd name="T0" fmla="*/ 0 w 542"/>
                  <a:gd name="T1" fmla="*/ 0 h 4"/>
                  <a:gd name="T2" fmla="*/ 542 w 542"/>
                  <a:gd name="T3" fmla="*/ 0 h 4"/>
                  <a:gd name="T4" fmla="*/ 541 w 542"/>
                  <a:gd name="T5" fmla="*/ 2 h 4"/>
                  <a:gd name="T6" fmla="*/ 541 w 542"/>
                  <a:gd name="T7" fmla="*/ 4 h 4"/>
                  <a:gd name="T8" fmla="*/ 2 w 542"/>
                  <a:gd name="T9" fmla="*/ 4 h 4"/>
                  <a:gd name="T10" fmla="*/ 0 w 542"/>
                  <a:gd name="T11" fmla="*/ 2 h 4"/>
                  <a:gd name="T12" fmla="*/ 0 w 54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42" h="4">
                    <a:moveTo>
                      <a:pt x="0" y="0"/>
                    </a:moveTo>
                    <a:lnTo>
                      <a:pt x="542" y="0"/>
                    </a:lnTo>
                    <a:lnTo>
                      <a:pt x="541" y="2"/>
                    </a:lnTo>
                    <a:lnTo>
                      <a:pt x="541" y="4"/>
                    </a:lnTo>
                    <a:lnTo>
                      <a:pt x="2" y="4"/>
                    </a:lnTo>
                    <a:lnTo>
                      <a:pt x="0" y="2"/>
                    </a:lnTo>
                    <a:lnTo>
                      <a:pt x="0" y="0"/>
                    </a:lnTo>
                    <a:close/>
                  </a:path>
                </a:pathLst>
              </a:custGeom>
              <a:solidFill>
                <a:srgbClr val="4E8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3" name="Freeform 117">
                <a:extLst>
                  <a:ext uri="{FF2B5EF4-FFF2-40B4-BE49-F238E27FC236}">
                    <a16:creationId xmlns:a16="http://schemas.microsoft.com/office/drawing/2014/main" id="{008D69E9-ADD1-D860-B15A-7A3289417977}"/>
                  </a:ext>
                </a:extLst>
              </p:cNvPr>
              <p:cNvSpPr>
                <a:spLocks/>
              </p:cNvSpPr>
              <p:nvPr/>
            </p:nvSpPr>
            <p:spPr bwMode="auto">
              <a:xfrm>
                <a:off x="1610" y="3769"/>
                <a:ext cx="135" cy="1"/>
              </a:xfrm>
              <a:custGeom>
                <a:avLst/>
                <a:gdLst>
                  <a:gd name="T0" fmla="*/ 0 w 541"/>
                  <a:gd name="T1" fmla="*/ 0 h 4"/>
                  <a:gd name="T2" fmla="*/ 541 w 541"/>
                  <a:gd name="T3" fmla="*/ 0 h 4"/>
                  <a:gd name="T4" fmla="*/ 541 w 541"/>
                  <a:gd name="T5" fmla="*/ 2 h 4"/>
                  <a:gd name="T6" fmla="*/ 540 w 541"/>
                  <a:gd name="T7" fmla="*/ 4 h 4"/>
                  <a:gd name="T8" fmla="*/ 3 w 541"/>
                  <a:gd name="T9" fmla="*/ 4 h 4"/>
                  <a:gd name="T10" fmla="*/ 2 w 541"/>
                  <a:gd name="T11" fmla="*/ 2 h 4"/>
                  <a:gd name="T12" fmla="*/ 0 w 54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41" h="4">
                    <a:moveTo>
                      <a:pt x="0" y="0"/>
                    </a:moveTo>
                    <a:lnTo>
                      <a:pt x="541" y="0"/>
                    </a:lnTo>
                    <a:lnTo>
                      <a:pt x="541" y="2"/>
                    </a:lnTo>
                    <a:lnTo>
                      <a:pt x="540" y="4"/>
                    </a:lnTo>
                    <a:lnTo>
                      <a:pt x="3" y="4"/>
                    </a:lnTo>
                    <a:lnTo>
                      <a:pt x="2" y="2"/>
                    </a:lnTo>
                    <a:lnTo>
                      <a:pt x="0" y="0"/>
                    </a:lnTo>
                    <a:close/>
                  </a:path>
                </a:pathLst>
              </a:custGeom>
              <a:solidFill>
                <a:srgbClr val="4E8F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4" name="Freeform 118">
                <a:extLst>
                  <a:ext uri="{FF2B5EF4-FFF2-40B4-BE49-F238E27FC236}">
                    <a16:creationId xmlns:a16="http://schemas.microsoft.com/office/drawing/2014/main" id="{E2739D1F-62EF-B70A-D590-B2F1A891F7EE}"/>
                  </a:ext>
                </a:extLst>
              </p:cNvPr>
              <p:cNvSpPr>
                <a:spLocks/>
              </p:cNvSpPr>
              <p:nvPr/>
            </p:nvSpPr>
            <p:spPr bwMode="auto">
              <a:xfrm>
                <a:off x="1610" y="3770"/>
                <a:ext cx="135" cy="1"/>
              </a:xfrm>
              <a:custGeom>
                <a:avLst/>
                <a:gdLst>
                  <a:gd name="T0" fmla="*/ 0 w 539"/>
                  <a:gd name="T1" fmla="*/ 0 h 4"/>
                  <a:gd name="T2" fmla="*/ 539 w 539"/>
                  <a:gd name="T3" fmla="*/ 0 h 4"/>
                  <a:gd name="T4" fmla="*/ 538 w 539"/>
                  <a:gd name="T5" fmla="*/ 2 h 4"/>
                  <a:gd name="T6" fmla="*/ 537 w 539"/>
                  <a:gd name="T7" fmla="*/ 4 h 4"/>
                  <a:gd name="T8" fmla="*/ 1 w 539"/>
                  <a:gd name="T9" fmla="*/ 4 h 4"/>
                  <a:gd name="T10" fmla="*/ 1 w 539"/>
                  <a:gd name="T11" fmla="*/ 2 h 4"/>
                  <a:gd name="T12" fmla="*/ 0 w 53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39" h="4">
                    <a:moveTo>
                      <a:pt x="0" y="0"/>
                    </a:moveTo>
                    <a:lnTo>
                      <a:pt x="539" y="0"/>
                    </a:lnTo>
                    <a:lnTo>
                      <a:pt x="538" y="2"/>
                    </a:lnTo>
                    <a:lnTo>
                      <a:pt x="537" y="4"/>
                    </a:lnTo>
                    <a:lnTo>
                      <a:pt x="1" y="4"/>
                    </a:lnTo>
                    <a:lnTo>
                      <a:pt x="1" y="2"/>
                    </a:lnTo>
                    <a:lnTo>
                      <a:pt x="0" y="0"/>
                    </a:lnTo>
                    <a:close/>
                  </a:path>
                </a:pathLst>
              </a:custGeom>
              <a:solidFill>
                <a:srgbClr val="4F9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5" name="Freeform 119">
                <a:extLst>
                  <a:ext uri="{FF2B5EF4-FFF2-40B4-BE49-F238E27FC236}">
                    <a16:creationId xmlns:a16="http://schemas.microsoft.com/office/drawing/2014/main" id="{6D6C95D1-6F5E-0E8D-DEB9-6A36DA907BF8}"/>
                  </a:ext>
                </a:extLst>
              </p:cNvPr>
              <p:cNvSpPr>
                <a:spLocks/>
              </p:cNvSpPr>
              <p:nvPr/>
            </p:nvSpPr>
            <p:spPr bwMode="auto">
              <a:xfrm>
                <a:off x="1610" y="3770"/>
                <a:ext cx="135" cy="1"/>
              </a:xfrm>
              <a:custGeom>
                <a:avLst/>
                <a:gdLst>
                  <a:gd name="T0" fmla="*/ 0 w 537"/>
                  <a:gd name="T1" fmla="*/ 0 h 5"/>
                  <a:gd name="T2" fmla="*/ 537 w 537"/>
                  <a:gd name="T3" fmla="*/ 0 h 5"/>
                  <a:gd name="T4" fmla="*/ 536 w 537"/>
                  <a:gd name="T5" fmla="*/ 2 h 5"/>
                  <a:gd name="T6" fmla="*/ 535 w 537"/>
                  <a:gd name="T7" fmla="*/ 5 h 5"/>
                  <a:gd name="T8" fmla="*/ 1 w 537"/>
                  <a:gd name="T9" fmla="*/ 5 h 5"/>
                  <a:gd name="T10" fmla="*/ 0 w 537"/>
                  <a:gd name="T11" fmla="*/ 2 h 5"/>
                  <a:gd name="T12" fmla="*/ 0 w 53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7" h="5">
                    <a:moveTo>
                      <a:pt x="0" y="0"/>
                    </a:moveTo>
                    <a:lnTo>
                      <a:pt x="537" y="0"/>
                    </a:lnTo>
                    <a:lnTo>
                      <a:pt x="536" y="2"/>
                    </a:lnTo>
                    <a:lnTo>
                      <a:pt x="535" y="5"/>
                    </a:lnTo>
                    <a:lnTo>
                      <a:pt x="1" y="5"/>
                    </a:lnTo>
                    <a:lnTo>
                      <a:pt x="0" y="2"/>
                    </a:lnTo>
                    <a:lnTo>
                      <a:pt x="0" y="0"/>
                    </a:lnTo>
                    <a:close/>
                  </a:path>
                </a:pathLst>
              </a:custGeom>
              <a:solidFill>
                <a:srgbClr val="4F9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6" name="Freeform 120">
                <a:extLst>
                  <a:ext uri="{FF2B5EF4-FFF2-40B4-BE49-F238E27FC236}">
                    <a16:creationId xmlns:a16="http://schemas.microsoft.com/office/drawing/2014/main" id="{6CB3EC82-164C-23CC-2FDE-AF83D73E2002}"/>
                  </a:ext>
                </a:extLst>
              </p:cNvPr>
              <p:cNvSpPr>
                <a:spLocks/>
              </p:cNvSpPr>
              <p:nvPr/>
            </p:nvSpPr>
            <p:spPr bwMode="auto">
              <a:xfrm>
                <a:off x="1610" y="3771"/>
                <a:ext cx="134" cy="1"/>
              </a:xfrm>
              <a:custGeom>
                <a:avLst/>
                <a:gdLst>
                  <a:gd name="T0" fmla="*/ 0 w 536"/>
                  <a:gd name="T1" fmla="*/ 0 h 5"/>
                  <a:gd name="T2" fmla="*/ 536 w 536"/>
                  <a:gd name="T3" fmla="*/ 0 h 5"/>
                  <a:gd name="T4" fmla="*/ 535 w 536"/>
                  <a:gd name="T5" fmla="*/ 3 h 5"/>
                  <a:gd name="T6" fmla="*/ 534 w 536"/>
                  <a:gd name="T7" fmla="*/ 5 h 5"/>
                  <a:gd name="T8" fmla="*/ 2 w 536"/>
                  <a:gd name="T9" fmla="*/ 5 h 5"/>
                  <a:gd name="T10" fmla="*/ 1 w 536"/>
                  <a:gd name="T11" fmla="*/ 3 h 5"/>
                  <a:gd name="T12" fmla="*/ 0 w 53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6" h="5">
                    <a:moveTo>
                      <a:pt x="0" y="0"/>
                    </a:moveTo>
                    <a:lnTo>
                      <a:pt x="536" y="0"/>
                    </a:lnTo>
                    <a:lnTo>
                      <a:pt x="535" y="3"/>
                    </a:lnTo>
                    <a:lnTo>
                      <a:pt x="534" y="5"/>
                    </a:lnTo>
                    <a:lnTo>
                      <a:pt x="2" y="5"/>
                    </a:lnTo>
                    <a:lnTo>
                      <a:pt x="1" y="3"/>
                    </a:lnTo>
                    <a:lnTo>
                      <a:pt x="0" y="0"/>
                    </a:lnTo>
                    <a:close/>
                  </a:path>
                </a:pathLst>
              </a:custGeom>
              <a:solidFill>
                <a:srgbClr val="4F9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7" name="Freeform 121">
                <a:extLst>
                  <a:ext uri="{FF2B5EF4-FFF2-40B4-BE49-F238E27FC236}">
                    <a16:creationId xmlns:a16="http://schemas.microsoft.com/office/drawing/2014/main" id="{23DCAE92-3600-4D0E-2B44-8B3582E9CC59}"/>
                  </a:ext>
                </a:extLst>
              </p:cNvPr>
              <p:cNvSpPr>
                <a:spLocks/>
              </p:cNvSpPr>
              <p:nvPr/>
            </p:nvSpPr>
            <p:spPr bwMode="auto">
              <a:xfrm>
                <a:off x="1569" y="3771"/>
                <a:ext cx="175" cy="2"/>
              </a:xfrm>
              <a:custGeom>
                <a:avLst/>
                <a:gdLst>
                  <a:gd name="T0" fmla="*/ 165 w 699"/>
                  <a:gd name="T1" fmla="*/ 0 h 4"/>
                  <a:gd name="T2" fmla="*/ 699 w 699"/>
                  <a:gd name="T3" fmla="*/ 0 h 4"/>
                  <a:gd name="T4" fmla="*/ 698 w 699"/>
                  <a:gd name="T5" fmla="*/ 2 h 4"/>
                  <a:gd name="T6" fmla="*/ 697 w 699"/>
                  <a:gd name="T7" fmla="*/ 4 h 4"/>
                  <a:gd name="T8" fmla="*/ 0 w 699"/>
                  <a:gd name="T9" fmla="*/ 4 h 4"/>
                  <a:gd name="T10" fmla="*/ 0 w 699"/>
                  <a:gd name="T11" fmla="*/ 2 h 4"/>
                  <a:gd name="T12" fmla="*/ 166 w 699"/>
                  <a:gd name="T13" fmla="*/ 2 h 4"/>
                  <a:gd name="T14" fmla="*/ 166 w 699"/>
                  <a:gd name="T15" fmla="*/ 1 h 4"/>
                  <a:gd name="T16" fmla="*/ 165 w 69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9" h="4">
                    <a:moveTo>
                      <a:pt x="165" y="0"/>
                    </a:moveTo>
                    <a:lnTo>
                      <a:pt x="699" y="0"/>
                    </a:lnTo>
                    <a:lnTo>
                      <a:pt x="698" y="2"/>
                    </a:lnTo>
                    <a:lnTo>
                      <a:pt x="697" y="4"/>
                    </a:lnTo>
                    <a:lnTo>
                      <a:pt x="0" y="4"/>
                    </a:lnTo>
                    <a:lnTo>
                      <a:pt x="0" y="2"/>
                    </a:lnTo>
                    <a:lnTo>
                      <a:pt x="166" y="2"/>
                    </a:lnTo>
                    <a:lnTo>
                      <a:pt x="166" y="1"/>
                    </a:lnTo>
                    <a:lnTo>
                      <a:pt x="165" y="0"/>
                    </a:lnTo>
                    <a:close/>
                  </a:path>
                </a:pathLst>
              </a:custGeom>
              <a:solidFill>
                <a:srgbClr val="509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8" name="Freeform 122">
                <a:extLst>
                  <a:ext uri="{FF2B5EF4-FFF2-40B4-BE49-F238E27FC236}">
                    <a16:creationId xmlns:a16="http://schemas.microsoft.com/office/drawing/2014/main" id="{E723A736-0EE9-8D6C-5EF1-72743EDAB36B}"/>
                  </a:ext>
                </a:extLst>
              </p:cNvPr>
              <p:cNvSpPr>
                <a:spLocks/>
              </p:cNvSpPr>
              <p:nvPr/>
            </p:nvSpPr>
            <p:spPr bwMode="auto">
              <a:xfrm>
                <a:off x="1569" y="3772"/>
                <a:ext cx="175" cy="1"/>
              </a:xfrm>
              <a:custGeom>
                <a:avLst/>
                <a:gdLst>
                  <a:gd name="T0" fmla="*/ 166 w 698"/>
                  <a:gd name="T1" fmla="*/ 0 h 4"/>
                  <a:gd name="T2" fmla="*/ 698 w 698"/>
                  <a:gd name="T3" fmla="*/ 0 h 4"/>
                  <a:gd name="T4" fmla="*/ 697 w 698"/>
                  <a:gd name="T5" fmla="*/ 2 h 4"/>
                  <a:gd name="T6" fmla="*/ 696 w 698"/>
                  <a:gd name="T7" fmla="*/ 4 h 4"/>
                  <a:gd name="T8" fmla="*/ 0 w 698"/>
                  <a:gd name="T9" fmla="*/ 4 h 4"/>
                  <a:gd name="T10" fmla="*/ 0 w 698"/>
                  <a:gd name="T11" fmla="*/ 0 h 4"/>
                  <a:gd name="T12" fmla="*/ 166 w 698"/>
                  <a:gd name="T13" fmla="*/ 0 h 4"/>
                  <a:gd name="T14" fmla="*/ 166 w 698"/>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8" h="4">
                    <a:moveTo>
                      <a:pt x="166" y="0"/>
                    </a:moveTo>
                    <a:lnTo>
                      <a:pt x="698" y="0"/>
                    </a:lnTo>
                    <a:lnTo>
                      <a:pt x="697" y="2"/>
                    </a:lnTo>
                    <a:lnTo>
                      <a:pt x="696" y="4"/>
                    </a:lnTo>
                    <a:lnTo>
                      <a:pt x="0" y="4"/>
                    </a:lnTo>
                    <a:lnTo>
                      <a:pt x="0" y="0"/>
                    </a:lnTo>
                    <a:lnTo>
                      <a:pt x="166" y="0"/>
                    </a:lnTo>
                    <a:lnTo>
                      <a:pt x="166" y="0"/>
                    </a:lnTo>
                    <a:close/>
                  </a:path>
                </a:pathLst>
              </a:custGeom>
              <a:solidFill>
                <a:srgbClr val="5091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9" name="Freeform 123">
                <a:extLst>
                  <a:ext uri="{FF2B5EF4-FFF2-40B4-BE49-F238E27FC236}">
                    <a16:creationId xmlns:a16="http://schemas.microsoft.com/office/drawing/2014/main" id="{9CE5873D-3EBB-319D-D1AC-BD476B7E1DD2}"/>
                  </a:ext>
                </a:extLst>
              </p:cNvPr>
              <p:cNvSpPr>
                <a:spLocks/>
              </p:cNvSpPr>
              <p:nvPr/>
            </p:nvSpPr>
            <p:spPr bwMode="auto">
              <a:xfrm>
                <a:off x="1569" y="3773"/>
                <a:ext cx="175" cy="1"/>
              </a:xfrm>
              <a:custGeom>
                <a:avLst/>
                <a:gdLst>
                  <a:gd name="T0" fmla="*/ 0 w 697"/>
                  <a:gd name="T1" fmla="*/ 0 h 4"/>
                  <a:gd name="T2" fmla="*/ 697 w 697"/>
                  <a:gd name="T3" fmla="*/ 0 h 4"/>
                  <a:gd name="T4" fmla="*/ 696 w 697"/>
                  <a:gd name="T5" fmla="*/ 2 h 4"/>
                  <a:gd name="T6" fmla="*/ 695 w 697"/>
                  <a:gd name="T7" fmla="*/ 4 h 4"/>
                  <a:gd name="T8" fmla="*/ 0 w 697"/>
                  <a:gd name="T9" fmla="*/ 4 h 4"/>
                  <a:gd name="T10" fmla="*/ 0 w 697"/>
                  <a:gd name="T11" fmla="*/ 0 h 4"/>
                </a:gdLst>
                <a:ahLst/>
                <a:cxnLst>
                  <a:cxn ang="0">
                    <a:pos x="T0" y="T1"/>
                  </a:cxn>
                  <a:cxn ang="0">
                    <a:pos x="T2" y="T3"/>
                  </a:cxn>
                  <a:cxn ang="0">
                    <a:pos x="T4" y="T5"/>
                  </a:cxn>
                  <a:cxn ang="0">
                    <a:pos x="T6" y="T7"/>
                  </a:cxn>
                  <a:cxn ang="0">
                    <a:pos x="T8" y="T9"/>
                  </a:cxn>
                  <a:cxn ang="0">
                    <a:pos x="T10" y="T11"/>
                  </a:cxn>
                </a:cxnLst>
                <a:rect l="0" t="0" r="r" b="b"/>
                <a:pathLst>
                  <a:path w="697" h="4">
                    <a:moveTo>
                      <a:pt x="0" y="0"/>
                    </a:moveTo>
                    <a:lnTo>
                      <a:pt x="697" y="0"/>
                    </a:lnTo>
                    <a:lnTo>
                      <a:pt x="696" y="2"/>
                    </a:lnTo>
                    <a:lnTo>
                      <a:pt x="695" y="4"/>
                    </a:lnTo>
                    <a:lnTo>
                      <a:pt x="0" y="4"/>
                    </a:lnTo>
                    <a:lnTo>
                      <a:pt x="0" y="0"/>
                    </a:lnTo>
                    <a:close/>
                  </a:path>
                </a:pathLst>
              </a:custGeom>
              <a:solidFill>
                <a:srgbClr val="519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0" name="Freeform 124">
                <a:extLst>
                  <a:ext uri="{FF2B5EF4-FFF2-40B4-BE49-F238E27FC236}">
                    <a16:creationId xmlns:a16="http://schemas.microsoft.com/office/drawing/2014/main" id="{E3E5AA21-5627-58FD-2595-47ADC7D993DF}"/>
                  </a:ext>
                </a:extLst>
              </p:cNvPr>
              <p:cNvSpPr>
                <a:spLocks/>
              </p:cNvSpPr>
              <p:nvPr/>
            </p:nvSpPr>
            <p:spPr bwMode="auto">
              <a:xfrm>
                <a:off x="1569" y="3773"/>
                <a:ext cx="174" cy="1"/>
              </a:xfrm>
              <a:custGeom>
                <a:avLst/>
                <a:gdLst>
                  <a:gd name="T0" fmla="*/ 0 w 696"/>
                  <a:gd name="T1" fmla="*/ 0 h 4"/>
                  <a:gd name="T2" fmla="*/ 696 w 696"/>
                  <a:gd name="T3" fmla="*/ 0 h 4"/>
                  <a:gd name="T4" fmla="*/ 694 w 696"/>
                  <a:gd name="T5" fmla="*/ 4 h 4"/>
                  <a:gd name="T6" fmla="*/ 0 w 696"/>
                  <a:gd name="T7" fmla="*/ 4 h 4"/>
                  <a:gd name="T8" fmla="*/ 0 w 696"/>
                  <a:gd name="T9" fmla="*/ 0 h 4"/>
                </a:gdLst>
                <a:ahLst/>
                <a:cxnLst>
                  <a:cxn ang="0">
                    <a:pos x="T0" y="T1"/>
                  </a:cxn>
                  <a:cxn ang="0">
                    <a:pos x="T2" y="T3"/>
                  </a:cxn>
                  <a:cxn ang="0">
                    <a:pos x="T4" y="T5"/>
                  </a:cxn>
                  <a:cxn ang="0">
                    <a:pos x="T6" y="T7"/>
                  </a:cxn>
                  <a:cxn ang="0">
                    <a:pos x="T8" y="T9"/>
                  </a:cxn>
                </a:cxnLst>
                <a:rect l="0" t="0" r="r" b="b"/>
                <a:pathLst>
                  <a:path w="696" h="4">
                    <a:moveTo>
                      <a:pt x="0" y="0"/>
                    </a:moveTo>
                    <a:lnTo>
                      <a:pt x="696" y="0"/>
                    </a:lnTo>
                    <a:lnTo>
                      <a:pt x="694" y="4"/>
                    </a:lnTo>
                    <a:lnTo>
                      <a:pt x="0" y="4"/>
                    </a:lnTo>
                    <a:lnTo>
                      <a:pt x="0" y="0"/>
                    </a:lnTo>
                    <a:close/>
                  </a:path>
                </a:pathLst>
              </a:custGeom>
              <a:solidFill>
                <a:srgbClr val="519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1" name="Freeform 125">
                <a:extLst>
                  <a:ext uri="{FF2B5EF4-FFF2-40B4-BE49-F238E27FC236}">
                    <a16:creationId xmlns:a16="http://schemas.microsoft.com/office/drawing/2014/main" id="{9BD963FF-9776-0DD6-2D0B-67C50FD86E5F}"/>
                  </a:ext>
                </a:extLst>
              </p:cNvPr>
              <p:cNvSpPr>
                <a:spLocks/>
              </p:cNvSpPr>
              <p:nvPr/>
            </p:nvSpPr>
            <p:spPr bwMode="auto">
              <a:xfrm>
                <a:off x="1569" y="3774"/>
                <a:ext cx="174" cy="1"/>
              </a:xfrm>
              <a:custGeom>
                <a:avLst/>
                <a:gdLst>
                  <a:gd name="T0" fmla="*/ 0 w 695"/>
                  <a:gd name="T1" fmla="*/ 0 h 4"/>
                  <a:gd name="T2" fmla="*/ 695 w 695"/>
                  <a:gd name="T3" fmla="*/ 0 h 4"/>
                  <a:gd name="T4" fmla="*/ 693 w 695"/>
                  <a:gd name="T5" fmla="*/ 4 h 4"/>
                  <a:gd name="T6" fmla="*/ 311 w 695"/>
                  <a:gd name="T7" fmla="*/ 4 h 4"/>
                  <a:gd name="T8" fmla="*/ 0 w 695"/>
                  <a:gd name="T9" fmla="*/ 4 h 4"/>
                  <a:gd name="T10" fmla="*/ 0 w 695"/>
                  <a:gd name="T11" fmla="*/ 0 h 4"/>
                </a:gdLst>
                <a:ahLst/>
                <a:cxnLst>
                  <a:cxn ang="0">
                    <a:pos x="T0" y="T1"/>
                  </a:cxn>
                  <a:cxn ang="0">
                    <a:pos x="T2" y="T3"/>
                  </a:cxn>
                  <a:cxn ang="0">
                    <a:pos x="T4" y="T5"/>
                  </a:cxn>
                  <a:cxn ang="0">
                    <a:pos x="T6" y="T7"/>
                  </a:cxn>
                  <a:cxn ang="0">
                    <a:pos x="T8" y="T9"/>
                  </a:cxn>
                  <a:cxn ang="0">
                    <a:pos x="T10" y="T11"/>
                  </a:cxn>
                </a:cxnLst>
                <a:rect l="0" t="0" r="r" b="b"/>
                <a:pathLst>
                  <a:path w="695" h="4">
                    <a:moveTo>
                      <a:pt x="0" y="0"/>
                    </a:moveTo>
                    <a:lnTo>
                      <a:pt x="695" y="0"/>
                    </a:lnTo>
                    <a:lnTo>
                      <a:pt x="693" y="4"/>
                    </a:lnTo>
                    <a:lnTo>
                      <a:pt x="311" y="4"/>
                    </a:lnTo>
                    <a:lnTo>
                      <a:pt x="0" y="4"/>
                    </a:lnTo>
                    <a:lnTo>
                      <a:pt x="0" y="0"/>
                    </a:lnTo>
                    <a:close/>
                  </a:path>
                </a:pathLst>
              </a:custGeom>
              <a:solidFill>
                <a:srgbClr val="519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2" name="Freeform 126">
                <a:extLst>
                  <a:ext uri="{FF2B5EF4-FFF2-40B4-BE49-F238E27FC236}">
                    <a16:creationId xmlns:a16="http://schemas.microsoft.com/office/drawing/2014/main" id="{1661EF77-9A21-0695-B7D3-FD0F9C36E50C}"/>
                  </a:ext>
                </a:extLst>
              </p:cNvPr>
              <p:cNvSpPr>
                <a:spLocks/>
              </p:cNvSpPr>
              <p:nvPr/>
            </p:nvSpPr>
            <p:spPr bwMode="auto">
              <a:xfrm>
                <a:off x="1569" y="3774"/>
                <a:ext cx="174" cy="1"/>
              </a:xfrm>
              <a:custGeom>
                <a:avLst/>
                <a:gdLst>
                  <a:gd name="T0" fmla="*/ 0 w 694"/>
                  <a:gd name="T1" fmla="*/ 0 h 2"/>
                  <a:gd name="T2" fmla="*/ 694 w 694"/>
                  <a:gd name="T3" fmla="*/ 0 h 2"/>
                  <a:gd name="T4" fmla="*/ 693 w 694"/>
                  <a:gd name="T5" fmla="*/ 2 h 2"/>
                  <a:gd name="T6" fmla="*/ 311 w 694"/>
                  <a:gd name="T7" fmla="*/ 2 h 2"/>
                  <a:gd name="T8" fmla="*/ 0 w 694"/>
                  <a:gd name="T9" fmla="*/ 2 h 2"/>
                  <a:gd name="T10" fmla="*/ 0 w 694"/>
                  <a:gd name="T11" fmla="*/ 0 h 2"/>
                </a:gdLst>
                <a:ahLst/>
                <a:cxnLst>
                  <a:cxn ang="0">
                    <a:pos x="T0" y="T1"/>
                  </a:cxn>
                  <a:cxn ang="0">
                    <a:pos x="T2" y="T3"/>
                  </a:cxn>
                  <a:cxn ang="0">
                    <a:pos x="T4" y="T5"/>
                  </a:cxn>
                  <a:cxn ang="0">
                    <a:pos x="T6" y="T7"/>
                  </a:cxn>
                  <a:cxn ang="0">
                    <a:pos x="T8" y="T9"/>
                  </a:cxn>
                  <a:cxn ang="0">
                    <a:pos x="T10" y="T11"/>
                  </a:cxn>
                </a:cxnLst>
                <a:rect l="0" t="0" r="r" b="b"/>
                <a:pathLst>
                  <a:path w="694" h="2">
                    <a:moveTo>
                      <a:pt x="0" y="0"/>
                    </a:moveTo>
                    <a:lnTo>
                      <a:pt x="694" y="0"/>
                    </a:lnTo>
                    <a:lnTo>
                      <a:pt x="693" y="2"/>
                    </a:lnTo>
                    <a:lnTo>
                      <a:pt x="311" y="2"/>
                    </a:lnTo>
                    <a:lnTo>
                      <a:pt x="0" y="2"/>
                    </a:lnTo>
                    <a:lnTo>
                      <a:pt x="0" y="0"/>
                    </a:lnTo>
                    <a:close/>
                  </a:path>
                </a:pathLst>
              </a:custGeom>
              <a:solidFill>
                <a:srgbClr val="529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3" name="Freeform 127">
                <a:extLst>
                  <a:ext uri="{FF2B5EF4-FFF2-40B4-BE49-F238E27FC236}">
                    <a16:creationId xmlns:a16="http://schemas.microsoft.com/office/drawing/2014/main" id="{C202A5FA-8412-A4FD-7CB4-82206730CED8}"/>
                  </a:ext>
                </a:extLst>
              </p:cNvPr>
              <p:cNvSpPr>
                <a:spLocks/>
              </p:cNvSpPr>
              <p:nvPr/>
            </p:nvSpPr>
            <p:spPr bwMode="auto">
              <a:xfrm>
                <a:off x="1613" y="3779"/>
                <a:ext cx="170" cy="1"/>
              </a:xfrm>
              <a:custGeom>
                <a:avLst/>
                <a:gdLst>
                  <a:gd name="T0" fmla="*/ 680 w 680"/>
                  <a:gd name="T1" fmla="*/ 0 h 3"/>
                  <a:gd name="T2" fmla="*/ 680 w 680"/>
                  <a:gd name="T3" fmla="*/ 3 h 3"/>
                  <a:gd name="T4" fmla="*/ 3 w 680"/>
                  <a:gd name="T5" fmla="*/ 3 h 3"/>
                  <a:gd name="T6" fmla="*/ 0 w 680"/>
                  <a:gd name="T7" fmla="*/ 0 h 3"/>
                  <a:gd name="T8" fmla="*/ 286 w 680"/>
                  <a:gd name="T9" fmla="*/ 0 h 3"/>
                  <a:gd name="T10" fmla="*/ 286 w 680"/>
                  <a:gd name="T11" fmla="*/ 0 h 3"/>
                  <a:gd name="T12" fmla="*/ 680 w 68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80" h="3">
                    <a:moveTo>
                      <a:pt x="680" y="0"/>
                    </a:moveTo>
                    <a:lnTo>
                      <a:pt x="680" y="3"/>
                    </a:lnTo>
                    <a:lnTo>
                      <a:pt x="3" y="3"/>
                    </a:lnTo>
                    <a:lnTo>
                      <a:pt x="0" y="0"/>
                    </a:lnTo>
                    <a:lnTo>
                      <a:pt x="286" y="0"/>
                    </a:lnTo>
                    <a:lnTo>
                      <a:pt x="286" y="0"/>
                    </a:lnTo>
                    <a:lnTo>
                      <a:pt x="680" y="0"/>
                    </a:lnTo>
                    <a:close/>
                  </a:path>
                </a:pathLst>
              </a:custGeom>
              <a:solidFill>
                <a:srgbClr val="569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4" name="Freeform 128">
                <a:extLst>
                  <a:ext uri="{FF2B5EF4-FFF2-40B4-BE49-F238E27FC236}">
                    <a16:creationId xmlns:a16="http://schemas.microsoft.com/office/drawing/2014/main" id="{A699D19F-4038-C73F-CBC9-41FDC4C82CF7}"/>
                  </a:ext>
                </a:extLst>
              </p:cNvPr>
              <p:cNvSpPr>
                <a:spLocks/>
              </p:cNvSpPr>
              <p:nvPr/>
            </p:nvSpPr>
            <p:spPr bwMode="auto">
              <a:xfrm>
                <a:off x="1613" y="3780"/>
                <a:ext cx="170" cy="1"/>
              </a:xfrm>
              <a:custGeom>
                <a:avLst/>
                <a:gdLst>
                  <a:gd name="T0" fmla="*/ 0 w 679"/>
                  <a:gd name="T1" fmla="*/ 0 h 4"/>
                  <a:gd name="T2" fmla="*/ 679 w 679"/>
                  <a:gd name="T3" fmla="*/ 0 h 4"/>
                  <a:gd name="T4" fmla="*/ 679 w 679"/>
                  <a:gd name="T5" fmla="*/ 4 h 4"/>
                  <a:gd name="T6" fmla="*/ 3 w 679"/>
                  <a:gd name="T7" fmla="*/ 4 h 4"/>
                  <a:gd name="T8" fmla="*/ 0 w 679"/>
                  <a:gd name="T9" fmla="*/ 0 h 4"/>
                </a:gdLst>
                <a:ahLst/>
                <a:cxnLst>
                  <a:cxn ang="0">
                    <a:pos x="T0" y="T1"/>
                  </a:cxn>
                  <a:cxn ang="0">
                    <a:pos x="T2" y="T3"/>
                  </a:cxn>
                  <a:cxn ang="0">
                    <a:pos x="T4" y="T5"/>
                  </a:cxn>
                  <a:cxn ang="0">
                    <a:pos x="T6" y="T7"/>
                  </a:cxn>
                  <a:cxn ang="0">
                    <a:pos x="T8" y="T9"/>
                  </a:cxn>
                </a:cxnLst>
                <a:rect l="0" t="0" r="r" b="b"/>
                <a:pathLst>
                  <a:path w="679" h="4">
                    <a:moveTo>
                      <a:pt x="0" y="0"/>
                    </a:moveTo>
                    <a:lnTo>
                      <a:pt x="679" y="0"/>
                    </a:lnTo>
                    <a:lnTo>
                      <a:pt x="679" y="4"/>
                    </a:lnTo>
                    <a:lnTo>
                      <a:pt x="3" y="4"/>
                    </a:lnTo>
                    <a:lnTo>
                      <a:pt x="0" y="0"/>
                    </a:lnTo>
                    <a:close/>
                  </a:path>
                </a:pathLst>
              </a:custGeom>
              <a:solidFill>
                <a:srgbClr val="569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5" name="Freeform 129">
                <a:extLst>
                  <a:ext uri="{FF2B5EF4-FFF2-40B4-BE49-F238E27FC236}">
                    <a16:creationId xmlns:a16="http://schemas.microsoft.com/office/drawing/2014/main" id="{8A5FE44B-F51F-039B-55E8-47C752D562E3}"/>
                  </a:ext>
                </a:extLst>
              </p:cNvPr>
              <p:cNvSpPr>
                <a:spLocks/>
              </p:cNvSpPr>
              <p:nvPr/>
            </p:nvSpPr>
            <p:spPr bwMode="auto">
              <a:xfrm>
                <a:off x="1614" y="3780"/>
                <a:ext cx="169" cy="1"/>
              </a:xfrm>
              <a:custGeom>
                <a:avLst/>
                <a:gdLst>
                  <a:gd name="T0" fmla="*/ 0 w 677"/>
                  <a:gd name="T1" fmla="*/ 0 h 4"/>
                  <a:gd name="T2" fmla="*/ 677 w 677"/>
                  <a:gd name="T3" fmla="*/ 0 h 4"/>
                  <a:gd name="T4" fmla="*/ 677 w 677"/>
                  <a:gd name="T5" fmla="*/ 4 h 4"/>
                  <a:gd name="T6" fmla="*/ 3 w 677"/>
                  <a:gd name="T7" fmla="*/ 4 h 4"/>
                  <a:gd name="T8" fmla="*/ 0 w 677"/>
                  <a:gd name="T9" fmla="*/ 0 h 4"/>
                </a:gdLst>
                <a:ahLst/>
                <a:cxnLst>
                  <a:cxn ang="0">
                    <a:pos x="T0" y="T1"/>
                  </a:cxn>
                  <a:cxn ang="0">
                    <a:pos x="T2" y="T3"/>
                  </a:cxn>
                  <a:cxn ang="0">
                    <a:pos x="T4" y="T5"/>
                  </a:cxn>
                  <a:cxn ang="0">
                    <a:pos x="T6" y="T7"/>
                  </a:cxn>
                  <a:cxn ang="0">
                    <a:pos x="T8" y="T9"/>
                  </a:cxn>
                </a:cxnLst>
                <a:rect l="0" t="0" r="r" b="b"/>
                <a:pathLst>
                  <a:path w="677" h="4">
                    <a:moveTo>
                      <a:pt x="0" y="0"/>
                    </a:moveTo>
                    <a:lnTo>
                      <a:pt x="677" y="0"/>
                    </a:lnTo>
                    <a:lnTo>
                      <a:pt x="677" y="4"/>
                    </a:lnTo>
                    <a:lnTo>
                      <a:pt x="3" y="4"/>
                    </a:lnTo>
                    <a:lnTo>
                      <a:pt x="0" y="0"/>
                    </a:lnTo>
                    <a:close/>
                  </a:path>
                </a:pathLst>
              </a:custGeom>
              <a:solidFill>
                <a:srgbClr val="569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6" name="Freeform 130">
                <a:extLst>
                  <a:ext uri="{FF2B5EF4-FFF2-40B4-BE49-F238E27FC236}">
                    <a16:creationId xmlns:a16="http://schemas.microsoft.com/office/drawing/2014/main" id="{AEEEAE65-8F3E-3F8C-A2FA-3FCDEBFE67F3}"/>
                  </a:ext>
                </a:extLst>
              </p:cNvPr>
              <p:cNvSpPr>
                <a:spLocks/>
              </p:cNvSpPr>
              <p:nvPr/>
            </p:nvSpPr>
            <p:spPr bwMode="auto">
              <a:xfrm>
                <a:off x="1614" y="3781"/>
                <a:ext cx="169" cy="1"/>
              </a:xfrm>
              <a:custGeom>
                <a:avLst/>
                <a:gdLst>
                  <a:gd name="T0" fmla="*/ 0 w 676"/>
                  <a:gd name="T1" fmla="*/ 0 h 4"/>
                  <a:gd name="T2" fmla="*/ 676 w 676"/>
                  <a:gd name="T3" fmla="*/ 0 h 4"/>
                  <a:gd name="T4" fmla="*/ 676 w 676"/>
                  <a:gd name="T5" fmla="*/ 4 h 4"/>
                  <a:gd name="T6" fmla="*/ 3 w 676"/>
                  <a:gd name="T7" fmla="*/ 4 h 4"/>
                  <a:gd name="T8" fmla="*/ 0 w 676"/>
                  <a:gd name="T9" fmla="*/ 0 h 4"/>
                </a:gdLst>
                <a:ahLst/>
                <a:cxnLst>
                  <a:cxn ang="0">
                    <a:pos x="T0" y="T1"/>
                  </a:cxn>
                  <a:cxn ang="0">
                    <a:pos x="T2" y="T3"/>
                  </a:cxn>
                  <a:cxn ang="0">
                    <a:pos x="T4" y="T5"/>
                  </a:cxn>
                  <a:cxn ang="0">
                    <a:pos x="T6" y="T7"/>
                  </a:cxn>
                  <a:cxn ang="0">
                    <a:pos x="T8" y="T9"/>
                  </a:cxn>
                </a:cxnLst>
                <a:rect l="0" t="0" r="r" b="b"/>
                <a:pathLst>
                  <a:path w="676" h="4">
                    <a:moveTo>
                      <a:pt x="0" y="0"/>
                    </a:moveTo>
                    <a:lnTo>
                      <a:pt x="676" y="0"/>
                    </a:lnTo>
                    <a:lnTo>
                      <a:pt x="676" y="4"/>
                    </a:lnTo>
                    <a:lnTo>
                      <a:pt x="3" y="4"/>
                    </a:lnTo>
                    <a:lnTo>
                      <a:pt x="0" y="0"/>
                    </a:lnTo>
                    <a:close/>
                  </a:path>
                </a:pathLst>
              </a:custGeom>
              <a:solidFill>
                <a:srgbClr val="5798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7" name="Freeform 131">
                <a:extLst>
                  <a:ext uri="{FF2B5EF4-FFF2-40B4-BE49-F238E27FC236}">
                    <a16:creationId xmlns:a16="http://schemas.microsoft.com/office/drawing/2014/main" id="{62C315AF-1FDD-FCC6-C7F3-E801D970E6D8}"/>
                  </a:ext>
                </a:extLst>
              </p:cNvPr>
              <p:cNvSpPr>
                <a:spLocks/>
              </p:cNvSpPr>
              <p:nvPr/>
            </p:nvSpPr>
            <p:spPr bwMode="auto">
              <a:xfrm>
                <a:off x="1614" y="3781"/>
                <a:ext cx="169" cy="1"/>
              </a:xfrm>
              <a:custGeom>
                <a:avLst/>
                <a:gdLst>
                  <a:gd name="T0" fmla="*/ 0 w 674"/>
                  <a:gd name="T1" fmla="*/ 0 h 4"/>
                  <a:gd name="T2" fmla="*/ 674 w 674"/>
                  <a:gd name="T3" fmla="*/ 0 h 4"/>
                  <a:gd name="T4" fmla="*/ 674 w 674"/>
                  <a:gd name="T5" fmla="*/ 3 h 4"/>
                  <a:gd name="T6" fmla="*/ 501 w 674"/>
                  <a:gd name="T7" fmla="*/ 3 h 4"/>
                  <a:gd name="T8" fmla="*/ 500 w 674"/>
                  <a:gd name="T9" fmla="*/ 4 h 4"/>
                  <a:gd name="T10" fmla="*/ 500 w 674"/>
                  <a:gd name="T11" fmla="*/ 4 h 4"/>
                  <a:gd name="T12" fmla="*/ 3 w 674"/>
                  <a:gd name="T13" fmla="*/ 4 h 4"/>
                  <a:gd name="T14" fmla="*/ 0 w 67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
                    <a:moveTo>
                      <a:pt x="0" y="0"/>
                    </a:moveTo>
                    <a:lnTo>
                      <a:pt x="674" y="0"/>
                    </a:lnTo>
                    <a:lnTo>
                      <a:pt x="674" y="3"/>
                    </a:lnTo>
                    <a:lnTo>
                      <a:pt x="501" y="3"/>
                    </a:lnTo>
                    <a:lnTo>
                      <a:pt x="500" y="4"/>
                    </a:lnTo>
                    <a:lnTo>
                      <a:pt x="500" y="4"/>
                    </a:lnTo>
                    <a:lnTo>
                      <a:pt x="3" y="4"/>
                    </a:lnTo>
                    <a:lnTo>
                      <a:pt x="0" y="0"/>
                    </a:lnTo>
                    <a:close/>
                  </a:path>
                </a:pathLst>
              </a:custGeom>
              <a:solidFill>
                <a:srgbClr val="579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8" name="Freeform 132">
                <a:extLst>
                  <a:ext uri="{FF2B5EF4-FFF2-40B4-BE49-F238E27FC236}">
                    <a16:creationId xmlns:a16="http://schemas.microsoft.com/office/drawing/2014/main" id="{FFDFF45F-76DB-FD59-BC70-A3B882F40FE5}"/>
                  </a:ext>
                </a:extLst>
              </p:cNvPr>
              <p:cNvSpPr>
                <a:spLocks/>
              </p:cNvSpPr>
              <p:nvPr/>
            </p:nvSpPr>
            <p:spPr bwMode="auto">
              <a:xfrm>
                <a:off x="1615" y="3782"/>
                <a:ext cx="168" cy="1"/>
              </a:xfrm>
              <a:custGeom>
                <a:avLst/>
                <a:gdLst>
                  <a:gd name="T0" fmla="*/ 0 w 673"/>
                  <a:gd name="T1" fmla="*/ 0 h 5"/>
                  <a:gd name="T2" fmla="*/ 673 w 673"/>
                  <a:gd name="T3" fmla="*/ 0 h 5"/>
                  <a:gd name="T4" fmla="*/ 673 w 673"/>
                  <a:gd name="T5" fmla="*/ 1 h 5"/>
                  <a:gd name="T6" fmla="*/ 500 w 673"/>
                  <a:gd name="T7" fmla="*/ 1 h 5"/>
                  <a:gd name="T8" fmla="*/ 499 w 673"/>
                  <a:gd name="T9" fmla="*/ 3 h 5"/>
                  <a:gd name="T10" fmla="*/ 497 w 673"/>
                  <a:gd name="T11" fmla="*/ 5 h 5"/>
                  <a:gd name="T12" fmla="*/ 3 w 673"/>
                  <a:gd name="T13" fmla="*/ 5 h 5"/>
                  <a:gd name="T14" fmla="*/ 0 w 67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3" h="5">
                    <a:moveTo>
                      <a:pt x="0" y="0"/>
                    </a:moveTo>
                    <a:lnTo>
                      <a:pt x="673" y="0"/>
                    </a:lnTo>
                    <a:lnTo>
                      <a:pt x="673" y="1"/>
                    </a:lnTo>
                    <a:lnTo>
                      <a:pt x="500" y="1"/>
                    </a:lnTo>
                    <a:lnTo>
                      <a:pt x="499" y="3"/>
                    </a:lnTo>
                    <a:lnTo>
                      <a:pt x="497" y="5"/>
                    </a:lnTo>
                    <a:lnTo>
                      <a:pt x="3" y="5"/>
                    </a:lnTo>
                    <a:lnTo>
                      <a:pt x="0" y="0"/>
                    </a:lnTo>
                    <a:close/>
                  </a:path>
                </a:pathLst>
              </a:custGeom>
              <a:solidFill>
                <a:srgbClr val="589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9" name="Freeform 133">
                <a:extLst>
                  <a:ext uri="{FF2B5EF4-FFF2-40B4-BE49-F238E27FC236}">
                    <a16:creationId xmlns:a16="http://schemas.microsoft.com/office/drawing/2014/main" id="{07D6485F-10C0-C04D-A6EB-680FA522E980}"/>
                  </a:ext>
                </a:extLst>
              </p:cNvPr>
              <p:cNvSpPr>
                <a:spLocks/>
              </p:cNvSpPr>
              <p:nvPr/>
            </p:nvSpPr>
            <p:spPr bwMode="auto">
              <a:xfrm>
                <a:off x="1615" y="3782"/>
                <a:ext cx="124" cy="2"/>
              </a:xfrm>
              <a:custGeom>
                <a:avLst/>
                <a:gdLst>
                  <a:gd name="T0" fmla="*/ 0 w 497"/>
                  <a:gd name="T1" fmla="*/ 0 h 5"/>
                  <a:gd name="T2" fmla="*/ 497 w 497"/>
                  <a:gd name="T3" fmla="*/ 0 h 5"/>
                  <a:gd name="T4" fmla="*/ 495 w 497"/>
                  <a:gd name="T5" fmla="*/ 3 h 5"/>
                  <a:gd name="T6" fmla="*/ 493 w 497"/>
                  <a:gd name="T7" fmla="*/ 5 h 5"/>
                  <a:gd name="T8" fmla="*/ 3 w 497"/>
                  <a:gd name="T9" fmla="*/ 5 h 5"/>
                  <a:gd name="T10" fmla="*/ 1 w 497"/>
                  <a:gd name="T11" fmla="*/ 3 h 5"/>
                  <a:gd name="T12" fmla="*/ 0 w 49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97" h="5">
                    <a:moveTo>
                      <a:pt x="0" y="0"/>
                    </a:moveTo>
                    <a:lnTo>
                      <a:pt x="497" y="0"/>
                    </a:lnTo>
                    <a:lnTo>
                      <a:pt x="495" y="3"/>
                    </a:lnTo>
                    <a:lnTo>
                      <a:pt x="493" y="5"/>
                    </a:lnTo>
                    <a:lnTo>
                      <a:pt x="3" y="5"/>
                    </a:lnTo>
                    <a:lnTo>
                      <a:pt x="1" y="3"/>
                    </a:lnTo>
                    <a:lnTo>
                      <a:pt x="0" y="0"/>
                    </a:lnTo>
                    <a:close/>
                  </a:path>
                </a:pathLst>
              </a:custGeom>
              <a:solidFill>
                <a:srgbClr val="58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0" name="Freeform 134">
                <a:extLst>
                  <a:ext uri="{FF2B5EF4-FFF2-40B4-BE49-F238E27FC236}">
                    <a16:creationId xmlns:a16="http://schemas.microsoft.com/office/drawing/2014/main" id="{0F1EBDE5-BBF0-022D-1242-E0FC1CB14D07}"/>
                  </a:ext>
                </a:extLst>
              </p:cNvPr>
              <p:cNvSpPr>
                <a:spLocks/>
              </p:cNvSpPr>
              <p:nvPr/>
            </p:nvSpPr>
            <p:spPr bwMode="auto">
              <a:xfrm>
                <a:off x="1615" y="3783"/>
                <a:ext cx="124" cy="1"/>
              </a:xfrm>
              <a:custGeom>
                <a:avLst/>
                <a:gdLst>
                  <a:gd name="T0" fmla="*/ 0 w 494"/>
                  <a:gd name="T1" fmla="*/ 0 h 4"/>
                  <a:gd name="T2" fmla="*/ 494 w 494"/>
                  <a:gd name="T3" fmla="*/ 0 h 4"/>
                  <a:gd name="T4" fmla="*/ 492 w 494"/>
                  <a:gd name="T5" fmla="*/ 2 h 4"/>
                  <a:gd name="T6" fmla="*/ 490 w 494"/>
                  <a:gd name="T7" fmla="*/ 4 h 4"/>
                  <a:gd name="T8" fmla="*/ 4 w 494"/>
                  <a:gd name="T9" fmla="*/ 4 h 4"/>
                  <a:gd name="T10" fmla="*/ 2 w 494"/>
                  <a:gd name="T11" fmla="*/ 2 h 4"/>
                  <a:gd name="T12" fmla="*/ 0 w 49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94" h="4">
                    <a:moveTo>
                      <a:pt x="0" y="0"/>
                    </a:moveTo>
                    <a:lnTo>
                      <a:pt x="494" y="0"/>
                    </a:lnTo>
                    <a:lnTo>
                      <a:pt x="492" y="2"/>
                    </a:lnTo>
                    <a:lnTo>
                      <a:pt x="490" y="4"/>
                    </a:lnTo>
                    <a:lnTo>
                      <a:pt x="4" y="4"/>
                    </a:lnTo>
                    <a:lnTo>
                      <a:pt x="2" y="2"/>
                    </a:lnTo>
                    <a:lnTo>
                      <a:pt x="0" y="0"/>
                    </a:lnTo>
                    <a:close/>
                  </a:path>
                </a:pathLst>
              </a:custGeom>
              <a:solidFill>
                <a:srgbClr val="589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1" name="Freeform 135">
                <a:extLst>
                  <a:ext uri="{FF2B5EF4-FFF2-40B4-BE49-F238E27FC236}">
                    <a16:creationId xmlns:a16="http://schemas.microsoft.com/office/drawing/2014/main" id="{A916FE27-BC7B-A2B1-82F4-B65702CF8AE4}"/>
                  </a:ext>
                </a:extLst>
              </p:cNvPr>
              <p:cNvSpPr>
                <a:spLocks/>
              </p:cNvSpPr>
              <p:nvPr/>
            </p:nvSpPr>
            <p:spPr bwMode="auto">
              <a:xfrm>
                <a:off x="1616" y="3784"/>
                <a:ext cx="122" cy="1"/>
              </a:xfrm>
              <a:custGeom>
                <a:avLst/>
                <a:gdLst>
                  <a:gd name="T0" fmla="*/ 0 w 490"/>
                  <a:gd name="T1" fmla="*/ 0 h 5"/>
                  <a:gd name="T2" fmla="*/ 490 w 490"/>
                  <a:gd name="T3" fmla="*/ 0 h 5"/>
                  <a:gd name="T4" fmla="*/ 488 w 490"/>
                  <a:gd name="T5" fmla="*/ 2 h 5"/>
                  <a:gd name="T6" fmla="*/ 487 w 490"/>
                  <a:gd name="T7" fmla="*/ 5 h 5"/>
                  <a:gd name="T8" fmla="*/ 3 w 490"/>
                  <a:gd name="T9" fmla="*/ 5 h 5"/>
                  <a:gd name="T10" fmla="*/ 2 w 490"/>
                  <a:gd name="T11" fmla="*/ 2 h 5"/>
                  <a:gd name="T12" fmla="*/ 0 w 49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90" h="5">
                    <a:moveTo>
                      <a:pt x="0" y="0"/>
                    </a:moveTo>
                    <a:lnTo>
                      <a:pt x="490" y="0"/>
                    </a:lnTo>
                    <a:lnTo>
                      <a:pt x="488" y="2"/>
                    </a:lnTo>
                    <a:lnTo>
                      <a:pt x="487" y="5"/>
                    </a:lnTo>
                    <a:lnTo>
                      <a:pt x="3" y="5"/>
                    </a:lnTo>
                    <a:lnTo>
                      <a:pt x="2" y="2"/>
                    </a:lnTo>
                    <a:lnTo>
                      <a:pt x="0" y="0"/>
                    </a:lnTo>
                    <a:close/>
                  </a:path>
                </a:pathLst>
              </a:custGeom>
              <a:solidFill>
                <a:srgbClr val="599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2" name="Freeform 136">
                <a:extLst>
                  <a:ext uri="{FF2B5EF4-FFF2-40B4-BE49-F238E27FC236}">
                    <a16:creationId xmlns:a16="http://schemas.microsoft.com/office/drawing/2014/main" id="{021973F1-5CDC-BE55-62C9-C6424A301184}"/>
                  </a:ext>
                </a:extLst>
              </p:cNvPr>
              <p:cNvSpPr>
                <a:spLocks/>
              </p:cNvSpPr>
              <p:nvPr/>
            </p:nvSpPr>
            <p:spPr bwMode="auto">
              <a:xfrm>
                <a:off x="1616" y="3784"/>
                <a:ext cx="122" cy="1"/>
              </a:xfrm>
              <a:custGeom>
                <a:avLst/>
                <a:gdLst>
                  <a:gd name="T0" fmla="*/ 0 w 486"/>
                  <a:gd name="T1" fmla="*/ 0 h 5"/>
                  <a:gd name="T2" fmla="*/ 486 w 486"/>
                  <a:gd name="T3" fmla="*/ 0 h 5"/>
                  <a:gd name="T4" fmla="*/ 485 w 486"/>
                  <a:gd name="T5" fmla="*/ 3 h 5"/>
                  <a:gd name="T6" fmla="*/ 484 w 486"/>
                  <a:gd name="T7" fmla="*/ 5 h 5"/>
                  <a:gd name="T8" fmla="*/ 3 w 486"/>
                  <a:gd name="T9" fmla="*/ 5 h 5"/>
                  <a:gd name="T10" fmla="*/ 1 w 486"/>
                  <a:gd name="T11" fmla="*/ 3 h 5"/>
                  <a:gd name="T12" fmla="*/ 0 w 48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86" h="5">
                    <a:moveTo>
                      <a:pt x="0" y="0"/>
                    </a:moveTo>
                    <a:lnTo>
                      <a:pt x="486" y="0"/>
                    </a:lnTo>
                    <a:lnTo>
                      <a:pt x="485" y="3"/>
                    </a:lnTo>
                    <a:lnTo>
                      <a:pt x="484" y="5"/>
                    </a:lnTo>
                    <a:lnTo>
                      <a:pt x="3" y="5"/>
                    </a:lnTo>
                    <a:lnTo>
                      <a:pt x="1" y="3"/>
                    </a:lnTo>
                    <a:lnTo>
                      <a:pt x="0" y="0"/>
                    </a:lnTo>
                    <a:close/>
                  </a:path>
                </a:pathLst>
              </a:custGeom>
              <a:solidFill>
                <a:srgbClr val="599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3" name="Freeform 137">
                <a:extLst>
                  <a:ext uri="{FF2B5EF4-FFF2-40B4-BE49-F238E27FC236}">
                    <a16:creationId xmlns:a16="http://schemas.microsoft.com/office/drawing/2014/main" id="{7D46B09D-0021-95E2-67BE-1491C93C79C2}"/>
                  </a:ext>
                </a:extLst>
              </p:cNvPr>
              <p:cNvSpPr>
                <a:spLocks/>
              </p:cNvSpPr>
              <p:nvPr/>
            </p:nvSpPr>
            <p:spPr bwMode="auto">
              <a:xfrm>
                <a:off x="1617" y="3785"/>
                <a:ext cx="121" cy="1"/>
              </a:xfrm>
              <a:custGeom>
                <a:avLst/>
                <a:gdLst>
                  <a:gd name="T0" fmla="*/ 0 w 484"/>
                  <a:gd name="T1" fmla="*/ 0 h 4"/>
                  <a:gd name="T2" fmla="*/ 484 w 484"/>
                  <a:gd name="T3" fmla="*/ 0 h 4"/>
                  <a:gd name="T4" fmla="*/ 483 w 484"/>
                  <a:gd name="T5" fmla="*/ 2 h 4"/>
                  <a:gd name="T6" fmla="*/ 481 w 484"/>
                  <a:gd name="T7" fmla="*/ 4 h 4"/>
                  <a:gd name="T8" fmla="*/ 4 w 484"/>
                  <a:gd name="T9" fmla="*/ 4 h 4"/>
                  <a:gd name="T10" fmla="*/ 2 w 484"/>
                  <a:gd name="T11" fmla="*/ 2 h 4"/>
                  <a:gd name="T12" fmla="*/ 0 w 48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84" h="4">
                    <a:moveTo>
                      <a:pt x="0" y="0"/>
                    </a:moveTo>
                    <a:lnTo>
                      <a:pt x="484" y="0"/>
                    </a:lnTo>
                    <a:lnTo>
                      <a:pt x="483" y="2"/>
                    </a:lnTo>
                    <a:lnTo>
                      <a:pt x="481" y="4"/>
                    </a:lnTo>
                    <a:lnTo>
                      <a:pt x="4" y="4"/>
                    </a:lnTo>
                    <a:lnTo>
                      <a:pt x="2" y="2"/>
                    </a:lnTo>
                    <a:lnTo>
                      <a:pt x="0" y="0"/>
                    </a:lnTo>
                    <a:close/>
                  </a:path>
                </a:pathLst>
              </a:custGeom>
              <a:solidFill>
                <a:srgbClr val="5A9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4" name="Freeform 138">
                <a:extLst>
                  <a:ext uri="{FF2B5EF4-FFF2-40B4-BE49-F238E27FC236}">
                    <a16:creationId xmlns:a16="http://schemas.microsoft.com/office/drawing/2014/main" id="{76399BAC-4CEE-4C1D-EE6B-7824C8F8CA5A}"/>
                  </a:ext>
                </a:extLst>
              </p:cNvPr>
              <p:cNvSpPr>
                <a:spLocks/>
              </p:cNvSpPr>
              <p:nvPr/>
            </p:nvSpPr>
            <p:spPr bwMode="auto">
              <a:xfrm>
                <a:off x="1617" y="3785"/>
                <a:ext cx="120" cy="1"/>
              </a:xfrm>
              <a:custGeom>
                <a:avLst/>
                <a:gdLst>
                  <a:gd name="T0" fmla="*/ 0 w 481"/>
                  <a:gd name="T1" fmla="*/ 0 h 5"/>
                  <a:gd name="T2" fmla="*/ 481 w 481"/>
                  <a:gd name="T3" fmla="*/ 0 h 5"/>
                  <a:gd name="T4" fmla="*/ 479 w 481"/>
                  <a:gd name="T5" fmla="*/ 2 h 5"/>
                  <a:gd name="T6" fmla="*/ 477 w 481"/>
                  <a:gd name="T7" fmla="*/ 5 h 5"/>
                  <a:gd name="T8" fmla="*/ 4 w 481"/>
                  <a:gd name="T9" fmla="*/ 5 h 5"/>
                  <a:gd name="T10" fmla="*/ 2 w 481"/>
                  <a:gd name="T11" fmla="*/ 2 h 5"/>
                  <a:gd name="T12" fmla="*/ 0 w 48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81" h="5">
                    <a:moveTo>
                      <a:pt x="0" y="0"/>
                    </a:moveTo>
                    <a:lnTo>
                      <a:pt x="481" y="0"/>
                    </a:lnTo>
                    <a:lnTo>
                      <a:pt x="479" y="2"/>
                    </a:lnTo>
                    <a:lnTo>
                      <a:pt x="477" y="5"/>
                    </a:lnTo>
                    <a:lnTo>
                      <a:pt x="4" y="5"/>
                    </a:lnTo>
                    <a:lnTo>
                      <a:pt x="2" y="2"/>
                    </a:lnTo>
                    <a:lnTo>
                      <a:pt x="0" y="0"/>
                    </a:lnTo>
                    <a:close/>
                  </a:path>
                </a:pathLst>
              </a:custGeom>
              <a:solidFill>
                <a:srgbClr val="5A9B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5" name="Freeform 139">
                <a:extLst>
                  <a:ext uri="{FF2B5EF4-FFF2-40B4-BE49-F238E27FC236}">
                    <a16:creationId xmlns:a16="http://schemas.microsoft.com/office/drawing/2014/main" id="{FFDB4281-5C17-38A6-D63D-4AD0C2C33945}"/>
                  </a:ext>
                </a:extLst>
              </p:cNvPr>
              <p:cNvSpPr>
                <a:spLocks/>
              </p:cNvSpPr>
              <p:nvPr/>
            </p:nvSpPr>
            <p:spPr bwMode="auto">
              <a:xfrm>
                <a:off x="1617" y="3786"/>
                <a:ext cx="120" cy="1"/>
              </a:xfrm>
              <a:custGeom>
                <a:avLst/>
                <a:gdLst>
                  <a:gd name="T0" fmla="*/ 0 w 477"/>
                  <a:gd name="T1" fmla="*/ 0 h 5"/>
                  <a:gd name="T2" fmla="*/ 477 w 477"/>
                  <a:gd name="T3" fmla="*/ 0 h 5"/>
                  <a:gd name="T4" fmla="*/ 475 w 477"/>
                  <a:gd name="T5" fmla="*/ 3 h 5"/>
                  <a:gd name="T6" fmla="*/ 474 w 477"/>
                  <a:gd name="T7" fmla="*/ 5 h 5"/>
                  <a:gd name="T8" fmla="*/ 4 w 477"/>
                  <a:gd name="T9" fmla="*/ 5 h 5"/>
                  <a:gd name="T10" fmla="*/ 2 w 477"/>
                  <a:gd name="T11" fmla="*/ 3 h 5"/>
                  <a:gd name="T12" fmla="*/ 0 w 47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77" h="5">
                    <a:moveTo>
                      <a:pt x="0" y="0"/>
                    </a:moveTo>
                    <a:lnTo>
                      <a:pt x="477" y="0"/>
                    </a:lnTo>
                    <a:lnTo>
                      <a:pt x="475" y="3"/>
                    </a:lnTo>
                    <a:lnTo>
                      <a:pt x="474" y="5"/>
                    </a:lnTo>
                    <a:lnTo>
                      <a:pt x="4" y="5"/>
                    </a:lnTo>
                    <a:lnTo>
                      <a:pt x="2" y="3"/>
                    </a:lnTo>
                    <a:lnTo>
                      <a:pt x="0" y="0"/>
                    </a:lnTo>
                    <a:close/>
                  </a:path>
                </a:pathLst>
              </a:custGeom>
              <a:solidFill>
                <a:srgbClr val="5A9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6" name="Freeform 140">
                <a:extLst>
                  <a:ext uri="{FF2B5EF4-FFF2-40B4-BE49-F238E27FC236}">
                    <a16:creationId xmlns:a16="http://schemas.microsoft.com/office/drawing/2014/main" id="{CC7B87F1-908C-BC4A-13AE-4AC1053A5566}"/>
                  </a:ext>
                </a:extLst>
              </p:cNvPr>
              <p:cNvSpPr>
                <a:spLocks/>
              </p:cNvSpPr>
              <p:nvPr/>
            </p:nvSpPr>
            <p:spPr bwMode="auto">
              <a:xfrm>
                <a:off x="1618" y="3786"/>
                <a:ext cx="118" cy="1"/>
              </a:xfrm>
              <a:custGeom>
                <a:avLst/>
                <a:gdLst>
                  <a:gd name="T0" fmla="*/ 0 w 473"/>
                  <a:gd name="T1" fmla="*/ 0 h 4"/>
                  <a:gd name="T2" fmla="*/ 473 w 473"/>
                  <a:gd name="T3" fmla="*/ 0 h 4"/>
                  <a:gd name="T4" fmla="*/ 472 w 473"/>
                  <a:gd name="T5" fmla="*/ 2 h 4"/>
                  <a:gd name="T6" fmla="*/ 470 w 473"/>
                  <a:gd name="T7" fmla="*/ 4 h 4"/>
                  <a:gd name="T8" fmla="*/ 3 w 473"/>
                  <a:gd name="T9" fmla="*/ 4 h 4"/>
                  <a:gd name="T10" fmla="*/ 2 w 473"/>
                  <a:gd name="T11" fmla="*/ 2 h 4"/>
                  <a:gd name="T12" fmla="*/ 0 w 47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73" h="4">
                    <a:moveTo>
                      <a:pt x="0" y="0"/>
                    </a:moveTo>
                    <a:lnTo>
                      <a:pt x="473" y="0"/>
                    </a:lnTo>
                    <a:lnTo>
                      <a:pt x="472" y="2"/>
                    </a:lnTo>
                    <a:lnTo>
                      <a:pt x="470" y="4"/>
                    </a:lnTo>
                    <a:lnTo>
                      <a:pt x="3" y="4"/>
                    </a:lnTo>
                    <a:lnTo>
                      <a:pt x="2" y="2"/>
                    </a:lnTo>
                    <a:lnTo>
                      <a:pt x="0" y="0"/>
                    </a:lnTo>
                    <a:close/>
                  </a:path>
                </a:pathLst>
              </a:custGeom>
              <a:solidFill>
                <a:srgbClr val="5B9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7" name="Freeform 141">
                <a:extLst>
                  <a:ext uri="{FF2B5EF4-FFF2-40B4-BE49-F238E27FC236}">
                    <a16:creationId xmlns:a16="http://schemas.microsoft.com/office/drawing/2014/main" id="{5BCF8CFE-71A0-0E9D-6640-C0654A89EB4C}"/>
                  </a:ext>
                </a:extLst>
              </p:cNvPr>
              <p:cNvSpPr>
                <a:spLocks/>
              </p:cNvSpPr>
              <p:nvPr/>
            </p:nvSpPr>
            <p:spPr bwMode="auto">
              <a:xfrm>
                <a:off x="1618" y="3787"/>
                <a:ext cx="118" cy="1"/>
              </a:xfrm>
              <a:custGeom>
                <a:avLst/>
                <a:gdLst>
                  <a:gd name="T0" fmla="*/ 0 w 470"/>
                  <a:gd name="T1" fmla="*/ 0 h 4"/>
                  <a:gd name="T2" fmla="*/ 470 w 470"/>
                  <a:gd name="T3" fmla="*/ 0 h 4"/>
                  <a:gd name="T4" fmla="*/ 468 w 470"/>
                  <a:gd name="T5" fmla="*/ 2 h 4"/>
                  <a:gd name="T6" fmla="*/ 467 w 470"/>
                  <a:gd name="T7" fmla="*/ 4 h 4"/>
                  <a:gd name="T8" fmla="*/ 3 w 470"/>
                  <a:gd name="T9" fmla="*/ 4 h 4"/>
                  <a:gd name="T10" fmla="*/ 1 w 470"/>
                  <a:gd name="T11" fmla="*/ 2 h 4"/>
                  <a:gd name="T12" fmla="*/ 0 w 47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70" h="4">
                    <a:moveTo>
                      <a:pt x="0" y="0"/>
                    </a:moveTo>
                    <a:lnTo>
                      <a:pt x="470" y="0"/>
                    </a:lnTo>
                    <a:lnTo>
                      <a:pt x="468" y="2"/>
                    </a:lnTo>
                    <a:lnTo>
                      <a:pt x="467" y="4"/>
                    </a:lnTo>
                    <a:lnTo>
                      <a:pt x="3" y="4"/>
                    </a:lnTo>
                    <a:lnTo>
                      <a:pt x="1" y="2"/>
                    </a:lnTo>
                    <a:lnTo>
                      <a:pt x="0" y="0"/>
                    </a:lnTo>
                    <a:close/>
                  </a:path>
                </a:pathLst>
              </a:custGeom>
              <a:solidFill>
                <a:srgbClr val="5B9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8" name="Freeform 142">
                <a:extLst>
                  <a:ext uri="{FF2B5EF4-FFF2-40B4-BE49-F238E27FC236}">
                    <a16:creationId xmlns:a16="http://schemas.microsoft.com/office/drawing/2014/main" id="{F15B3739-4419-07A3-8A4B-A63657B08A6C}"/>
                  </a:ext>
                </a:extLst>
              </p:cNvPr>
              <p:cNvSpPr>
                <a:spLocks/>
              </p:cNvSpPr>
              <p:nvPr/>
            </p:nvSpPr>
            <p:spPr bwMode="auto">
              <a:xfrm>
                <a:off x="1619" y="3787"/>
                <a:ext cx="117" cy="2"/>
              </a:xfrm>
              <a:custGeom>
                <a:avLst/>
                <a:gdLst>
                  <a:gd name="T0" fmla="*/ 0 w 467"/>
                  <a:gd name="T1" fmla="*/ 0 h 4"/>
                  <a:gd name="T2" fmla="*/ 467 w 467"/>
                  <a:gd name="T3" fmla="*/ 0 h 4"/>
                  <a:gd name="T4" fmla="*/ 466 w 467"/>
                  <a:gd name="T5" fmla="*/ 2 h 4"/>
                  <a:gd name="T6" fmla="*/ 464 w 467"/>
                  <a:gd name="T7" fmla="*/ 4 h 4"/>
                  <a:gd name="T8" fmla="*/ 4 w 467"/>
                  <a:gd name="T9" fmla="*/ 4 h 4"/>
                  <a:gd name="T10" fmla="*/ 2 w 467"/>
                  <a:gd name="T11" fmla="*/ 2 h 4"/>
                  <a:gd name="T12" fmla="*/ 0 w 46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67" h="4">
                    <a:moveTo>
                      <a:pt x="0" y="0"/>
                    </a:moveTo>
                    <a:lnTo>
                      <a:pt x="467" y="0"/>
                    </a:lnTo>
                    <a:lnTo>
                      <a:pt x="466" y="2"/>
                    </a:lnTo>
                    <a:lnTo>
                      <a:pt x="464" y="4"/>
                    </a:lnTo>
                    <a:lnTo>
                      <a:pt x="4" y="4"/>
                    </a:lnTo>
                    <a:lnTo>
                      <a:pt x="2" y="2"/>
                    </a:lnTo>
                    <a:lnTo>
                      <a:pt x="0" y="0"/>
                    </a:lnTo>
                    <a:close/>
                  </a:path>
                </a:pathLst>
              </a:custGeom>
              <a:solidFill>
                <a:srgbClr val="5C9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9" name="Freeform 143">
                <a:extLst>
                  <a:ext uri="{FF2B5EF4-FFF2-40B4-BE49-F238E27FC236}">
                    <a16:creationId xmlns:a16="http://schemas.microsoft.com/office/drawing/2014/main" id="{8DF27D8E-1203-506E-EA19-ABD4586D0110}"/>
                  </a:ext>
                </a:extLst>
              </p:cNvPr>
              <p:cNvSpPr>
                <a:spLocks/>
              </p:cNvSpPr>
              <p:nvPr/>
            </p:nvSpPr>
            <p:spPr bwMode="auto">
              <a:xfrm>
                <a:off x="1619" y="3788"/>
                <a:ext cx="116" cy="1"/>
              </a:xfrm>
              <a:custGeom>
                <a:avLst/>
                <a:gdLst>
                  <a:gd name="T0" fmla="*/ 0 w 464"/>
                  <a:gd name="T1" fmla="*/ 0 h 4"/>
                  <a:gd name="T2" fmla="*/ 464 w 464"/>
                  <a:gd name="T3" fmla="*/ 0 h 4"/>
                  <a:gd name="T4" fmla="*/ 462 w 464"/>
                  <a:gd name="T5" fmla="*/ 2 h 4"/>
                  <a:gd name="T6" fmla="*/ 460 w 464"/>
                  <a:gd name="T7" fmla="*/ 4 h 4"/>
                  <a:gd name="T8" fmla="*/ 3 w 464"/>
                  <a:gd name="T9" fmla="*/ 4 h 4"/>
                  <a:gd name="T10" fmla="*/ 2 w 464"/>
                  <a:gd name="T11" fmla="*/ 2 h 4"/>
                  <a:gd name="T12" fmla="*/ 0 w 46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64" h="4">
                    <a:moveTo>
                      <a:pt x="0" y="0"/>
                    </a:moveTo>
                    <a:lnTo>
                      <a:pt x="464" y="0"/>
                    </a:lnTo>
                    <a:lnTo>
                      <a:pt x="462" y="2"/>
                    </a:lnTo>
                    <a:lnTo>
                      <a:pt x="460" y="4"/>
                    </a:lnTo>
                    <a:lnTo>
                      <a:pt x="3" y="4"/>
                    </a:lnTo>
                    <a:lnTo>
                      <a:pt x="2" y="2"/>
                    </a:lnTo>
                    <a:lnTo>
                      <a:pt x="0" y="0"/>
                    </a:lnTo>
                    <a:close/>
                  </a:path>
                </a:pathLst>
              </a:custGeom>
              <a:solidFill>
                <a:srgbClr val="5C9D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0" name="Freeform 144">
                <a:extLst>
                  <a:ext uri="{FF2B5EF4-FFF2-40B4-BE49-F238E27FC236}">
                    <a16:creationId xmlns:a16="http://schemas.microsoft.com/office/drawing/2014/main" id="{E60296CA-87B0-8795-458D-85704FA19027}"/>
                  </a:ext>
                </a:extLst>
              </p:cNvPr>
              <p:cNvSpPr>
                <a:spLocks/>
              </p:cNvSpPr>
              <p:nvPr/>
            </p:nvSpPr>
            <p:spPr bwMode="auto">
              <a:xfrm>
                <a:off x="1620" y="3789"/>
                <a:ext cx="115" cy="1"/>
              </a:xfrm>
              <a:custGeom>
                <a:avLst/>
                <a:gdLst>
                  <a:gd name="T0" fmla="*/ 0 w 460"/>
                  <a:gd name="T1" fmla="*/ 0 h 4"/>
                  <a:gd name="T2" fmla="*/ 460 w 460"/>
                  <a:gd name="T3" fmla="*/ 0 h 4"/>
                  <a:gd name="T4" fmla="*/ 458 w 460"/>
                  <a:gd name="T5" fmla="*/ 2 h 4"/>
                  <a:gd name="T6" fmla="*/ 456 w 460"/>
                  <a:gd name="T7" fmla="*/ 4 h 4"/>
                  <a:gd name="T8" fmla="*/ 3 w 460"/>
                  <a:gd name="T9" fmla="*/ 4 h 4"/>
                  <a:gd name="T10" fmla="*/ 1 w 460"/>
                  <a:gd name="T11" fmla="*/ 2 h 4"/>
                  <a:gd name="T12" fmla="*/ 0 w 46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60" h="4">
                    <a:moveTo>
                      <a:pt x="0" y="0"/>
                    </a:moveTo>
                    <a:lnTo>
                      <a:pt x="460" y="0"/>
                    </a:lnTo>
                    <a:lnTo>
                      <a:pt x="458" y="2"/>
                    </a:lnTo>
                    <a:lnTo>
                      <a:pt x="456" y="4"/>
                    </a:lnTo>
                    <a:lnTo>
                      <a:pt x="3" y="4"/>
                    </a:lnTo>
                    <a:lnTo>
                      <a:pt x="1" y="2"/>
                    </a:lnTo>
                    <a:lnTo>
                      <a:pt x="0" y="0"/>
                    </a:lnTo>
                    <a:close/>
                  </a:path>
                </a:pathLst>
              </a:custGeom>
              <a:solidFill>
                <a:srgbClr val="5C9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1" name="Freeform 145">
                <a:extLst>
                  <a:ext uri="{FF2B5EF4-FFF2-40B4-BE49-F238E27FC236}">
                    <a16:creationId xmlns:a16="http://schemas.microsoft.com/office/drawing/2014/main" id="{603A7A40-82CF-6BA5-C5A9-ACB883902F2C}"/>
                  </a:ext>
                </a:extLst>
              </p:cNvPr>
              <p:cNvSpPr>
                <a:spLocks/>
              </p:cNvSpPr>
              <p:nvPr/>
            </p:nvSpPr>
            <p:spPr bwMode="auto">
              <a:xfrm>
                <a:off x="1620" y="3789"/>
                <a:ext cx="114" cy="1"/>
              </a:xfrm>
              <a:custGeom>
                <a:avLst/>
                <a:gdLst>
                  <a:gd name="T0" fmla="*/ 0 w 457"/>
                  <a:gd name="T1" fmla="*/ 0 h 5"/>
                  <a:gd name="T2" fmla="*/ 457 w 457"/>
                  <a:gd name="T3" fmla="*/ 0 h 5"/>
                  <a:gd name="T4" fmla="*/ 455 w 457"/>
                  <a:gd name="T5" fmla="*/ 2 h 5"/>
                  <a:gd name="T6" fmla="*/ 454 w 457"/>
                  <a:gd name="T7" fmla="*/ 5 h 5"/>
                  <a:gd name="T8" fmla="*/ 4 w 457"/>
                  <a:gd name="T9" fmla="*/ 5 h 5"/>
                  <a:gd name="T10" fmla="*/ 2 w 457"/>
                  <a:gd name="T11" fmla="*/ 2 h 5"/>
                  <a:gd name="T12" fmla="*/ 0 w 45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57" h="5">
                    <a:moveTo>
                      <a:pt x="0" y="0"/>
                    </a:moveTo>
                    <a:lnTo>
                      <a:pt x="457" y="0"/>
                    </a:lnTo>
                    <a:lnTo>
                      <a:pt x="455" y="2"/>
                    </a:lnTo>
                    <a:lnTo>
                      <a:pt x="454" y="5"/>
                    </a:lnTo>
                    <a:lnTo>
                      <a:pt x="4" y="5"/>
                    </a:lnTo>
                    <a:lnTo>
                      <a:pt x="2" y="2"/>
                    </a:lnTo>
                    <a:lnTo>
                      <a:pt x="0" y="0"/>
                    </a:lnTo>
                    <a:close/>
                  </a:path>
                </a:pathLst>
              </a:custGeom>
              <a:solidFill>
                <a:srgbClr val="5D9E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2" name="Freeform 146">
                <a:extLst>
                  <a:ext uri="{FF2B5EF4-FFF2-40B4-BE49-F238E27FC236}">
                    <a16:creationId xmlns:a16="http://schemas.microsoft.com/office/drawing/2014/main" id="{480DB959-7392-27CA-FA5F-2910885271B3}"/>
                  </a:ext>
                </a:extLst>
              </p:cNvPr>
              <p:cNvSpPr>
                <a:spLocks/>
              </p:cNvSpPr>
              <p:nvPr/>
            </p:nvSpPr>
            <p:spPr bwMode="auto">
              <a:xfrm>
                <a:off x="1620" y="3790"/>
                <a:ext cx="114" cy="1"/>
              </a:xfrm>
              <a:custGeom>
                <a:avLst/>
                <a:gdLst>
                  <a:gd name="T0" fmla="*/ 0 w 453"/>
                  <a:gd name="T1" fmla="*/ 0 h 5"/>
                  <a:gd name="T2" fmla="*/ 453 w 453"/>
                  <a:gd name="T3" fmla="*/ 0 h 5"/>
                  <a:gd name="T4" fmla="*/ 452 w 453"/>
                  <a:gd name="T5" fmla="*/ 3 h 5"/>
                  <a:gd name="T6" fmla="*/ 450 w 453"/>
                  <a:gd name="T7" fmla="*/ 5 h 5"/>
                  <a:gd name="T8" fmla="*/ 4 w 453"/>
                  <a:gd name="T9" fmla="*/ 5 h 5"/>
                  <a:gd name="T10" fmla="*/ 2 w 453"/>
                  <a:gd name="T11" fmla="*/ 3 h 5"/>
                  <a:gd name="T12" fmla="*/ 0 w 4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53" h="5">
                    <a:moveTo>
                      <a:pt x="0" y="0"/>
                    </a:moveTo>
                    <a:lnTo>
                      <a:pt x="453" y="0"/>
                    </a:lnTo>
                    <a:lnTo>
                      <a:pt x="452" y="3"/>
                    </a:lnTo>
                    <a:lnTo>
                      <a:pt x="450" y="5"/>
                    </a:lnTo>
                    <a:lnTo>
                      <a:pt x="4" y="5"/>
                    </a:lnTo>
                    <a:lnTo>
                      <a:pt x="2" y="3"/>
                    </a:lnTo>
                    <a:lnTo>
                      <a:pt x="0" y="0"/>
                    </a:lnTo>
                    <a:close/>
                  </a:path>
                </a:pathLst>
              </a:custGeom>
              <a:solidFill>
                <a:srgbClr val="5D9E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3" name="Freeform 147">
                <a:extLst>
                  <a:ext uri="{FF2B5EF4-FFF2-40B4-BE49-F238E27FC236}">
                    <a16:creationId xmlns:a16="http://schemas.microsoft.com/office/drawing/2014/main" id="{B6A87DAF-679D-0B50-B29E-F3B1C1E0A0D5}"/>
                  </a:ext>
                </a:extLst>
              </p:cNvPr>
              <p:cNvSpPr>
                <a:spLocks/>
              </p:cNvSpPr>
              <p:nvPr/>
            </p:nvSpPr>
            <p:spPr bwMode="auto">
              <a:xfrm>
                <a:off x="1621" y="3790"/>
                <a:ext cx="112" cy="1"/>
              </a:xfrm>
              <a:custGeom>
                <a:avLst/>
                <a:gdLst>
                  <a:gd name="T0" fmla="*/ 0 w 450"/>
                  <a:gd name="T1" fmla="*/ 0 h 4"/>
                  <a:gd name="T2" fmla="*/ 450 w 450"/>
                  <a:gd name="T3" fmla="*/ 0 h 4"/>
                  <a:gd name="T4" fmla="*/ 448 w 450"/>
                  <a:gd name="T5" fmla="*/ 2 h 4"/>
                  <a:gd name="T6" fmla="*/ 446 w 450"/>
                  <a:gd name="T7" fmla="*/ 4 h 4"/>
                  <a:gd name="T8" fmla="*/ 4 w 450"/>
                  <a:gd name="T9" fmla="*/ 4 h 4"/>
                  <a:gd name="T10" fmla="*/ 2 w 450"/>
                  <a:gd name="T11" fmla="*/ 2 h 4"/>
                  <a:gd name="T12" fmla="*/ 0 w 45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0" h="4">
                    <a:moveTo>
                      <a:pt x="0" y="0"/>
                    </a:moveTo>
                    <a:lnTo>
                      <a:pt x="450" y="0"/>
                    </a:lnTo>
                    <a:lnTo>
                      <a:pt x="448" y="2"/>
                    </a:lnTo>
                    <a:lnTo>
                      <a:pt x="446" y="4"/>
                    </a:lnTo>
                    <a:lnTo>
                      <a:pt x="4" y="4"/>
                    </a:lnTo>
                    <a:lnTo>
                      <a:pt x="2" y="2"/>
                    </a:lnTo>
                    <a:lnTo>
                      <a:pt x="0" y="0"/>
                    </a:lnTo>
                    <a:close/>
                  </a:path>
                </a:pathLst>
              </a:custGeom>
              <a:solidFill>
                <a:srgbClr val="5E9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4" name="Freeform 148">
                <a:extLst>
                  <a:ext uri="{FF2B5EF4-FFF2-40B4-BE49-F238E27FC236}">
                    <a16:creationId xmlns:a16="http://schemas.microsoft.com/office/drawing/2014/main" id="{1A0253A1-464D-29F0-5B17-3964CAD9D5E8}"/>
                  </a:ext>
                </a:extLst>
              </p:cNvPr>
              <p:cNvSpPr>
                <a:spLocks/>
              </p:cNvSpPr>
              <p:nvPr/>
            </p:nvSpPr>
            <p:spPr bwMode="auto">
              <a:xfrm>
                <a:off x="1622" y="3791"/>
                <a:ext cx="111" cy="1"/>
              </a:xfrm>
              <a:custGeom>
                <a:avLst/>
                <a:gdLst>
                  <a:gd name="T0" fmla="*/ 0 w 446"/>
                  <a:gd name="T1" fmla="*/ 0 h 4"/>
                  <a:gd name="T2" fmla="*/ 446 w 446"/>
                  <a:gd name="T3" fmla="*/ 0 h 4"/>
                  <a:gd name="T4" fmla="*/ 444 w 446"/>
                  <a:gd name="T5" fmla="*/ 2 h 4"/>
                  <a:gd name="T6" fmla="*/ 442 w 446"/>
                  <a:gd name="T7" fmla="*/ 4 h 4"/>
                  <a:gd name="T8" fmla="*/ 3 w 446"/>
                  <a:gd name="T9" fmla="*/ 4 h 4"/>
                  <a:gd name="T10" fmla="*/ 2 w 446"/>
                  <a:gd name="T11" fmla="*/ 2 h 4"/>
                  <a:gd name="T12" fmla="*/ 0 w 44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46" h="4">
                    <a:moveTo>
                      <a:pt x="0" y="0"/>
                    </a:moveTo>
                    <a:lnTo>
                      <a:pt x="446" y="0"/>
                    </a:lnTo>
                    <a:lnTo>
                      <a:pt x="444" y="2"/>
                    </a:lnTo>
                    <a:lnTo>
                      <a:pt x="442" y="4"/>
                    </a:lnTo>
                    <a:lnTo>
                      <a:pt x="3" y="4"/>
                    </a:lnTo>
                    <a:lnTo>
                      <a:pt x="2" y="2"/>
                    </a:lnTo>
                    <a:lnTo>
                      <a:pt x="0" y="0"/>
                    </a:lnTo>
                    <a:close/>
                  </a:path>
                </a:pathLst>
              </a:custGeom>
              <a:solidFill>
                <a:srgbClr val="5E9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5" name="Freeform 149">
                <a:extLst>
                  <a:ext uri="{FF2B5EF4-FFF2-40B4-BE49-F238E27FC236}">
                    <a16:creationId xmlns:a16="http://schemas.microsoft.com/office/drawing/2014/main" id="{8A71808E-75D1-BA09-8175-8DFB5BBC424E}"/>
                  </a:ext>
                </a:extLst>
              </p:cNvPr>
              <p:cNvSpPr>
                <a:spLocks/>
              </p:cNvSpPr>
              <p:nvPr/>
            </p:nvSpPr>
            <p:spPr bwMode="auto">
              <a:xfrm>
                <a:off x="1622" y="3791"/>
                <a:ext cx="110" cy="1"/>
              </a:xfrm>
              <a:custGeom>
                <a:avLst/>
                <a:gdLst>
                  <a:gd name="T0" fmla="*/ 0 w 442"/>
                  <a:gd name="T1" fmla="*/ 0 h 5"/>
                  <a:gd name="T2" fmla="*/ 442 w 442"/>
                  <a:gd name="T3" fmla="*/ 0 h 5"/>
                  <a:gd name="T4" fmla="*/ 440 w 442"/>
                  <a:gd name="T5" fmla="*/ 2 h 5"/>
                  <a:gd name="T6" fmla="*/ 438 w 442"/>
                  <a:gd name="T7" fmla="*/ 5 h 5"/>
                  <a:gd name="T8" fmla="*/ 3 w 442"/>
                  <a:gd name="T9" fmla="*/ 5 h 5"/>
                  <a:gd name="T10" fmla="*/ 1 w 442"/>
                  <a:gd name="T11" fmla="*/ 2 h 5"/>
                  <a:gd name="T12" fmla="*/ 0 w 44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2" h="5">
                    <a:moveTo>
                      <a:pt x="0" y="0"/>
                    </a:moveTo>
                    <a:lnTo>
                      <a:pt x="442" y="0"/>
                    </a:lnTo>
                    <a:lnTo>
                      <a:pt x="440" y="2"/>
                    </a:lnTo>
                    <a:lnTo>
                      <a:pt x="438" y="5"/>
                    </a:lnTo>
                    <a:lnTo>
                      <a:pt x="3" y="5"/>
                    </a:lnTo>
                    <a:lnTo>
                      <a:pt x="1" y="2"/>
                    </a:lnTo>
                    <a:lnTo>
                      <a:pt x="0" y="0"/>
                    </a:lnTo>
                    <a:close/>
                  </a:path>
                </a:pathLst>
              </a:custGeom>
              <a:solidFill>
                <a:srgbClr val="5F9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6" name="Freeform 150">
                <a:extLst>
                  <a:ext uri="{FF2B5EF4-FFF2-40B4-BE49-F238E27FC236}">
                    <a16:creationId xmlns:a16="http://schemas.microsoft.com/office/drawing/2014/main" id="{8B54F672-58C6-E071-7E01-1D850B21C23C}"/>
                  </a:ext>
                </a:extLst>
              </p:cNvPr>
              <p:cNvSpPr>
                <a:spLocks/>
              </p:cNvSpPr>
              <p:nvPr/>
            </p:nvSpPr>
            <p:spPr bwMode="auto">
              <a:xfrm>
                <a:off x="1622" y="3792"/>
                <a:ext cx="110" cy="1"/>
              </a:xfrm>
              <a:custGeom>
                <a:avLst/>
                <a:gdLst>
                  <a:gd name="T0" fmla="*/ 0 w 439"/>
                  <a:gd name="T1" fmla="*/ 0 h 5"/>
                  <a:gd name="T2" fmla="*/ 439 w 439"/>
                  <a:gd name="T3" fmla="*/ 0 h 5"/>
                  <a:gd name="T4" fmla="*/ 437 w 439"/>
                  <a:gd name="T5" fmla="*/ 3 h 5"/>
                  <a:gd name="T6" fmla="*/ 434 w 439"/>
                  <a:gd name="T7" fmla="*/ 5 h 5"/>
                  <a:gd name="T8" fmla="*/ 4 w 439"/>
                  <a:gd name="T9" fmla="*/ 5 h 5"/>
                  <a:gd name="T10" fmla="*/ 2 w 439"/>
                  <a:gd name="T11" fmla="*/ 3 h 5"/>
                  <a:gd name="T12" fmla="*/ 0 w 43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39" h="5">
                    <a:moveTo>
                      <a:pt x="0" y="0"/>
                    </a:moveTo>
                    <a:lnTo>
                      <a:pt x="439" y="0"/>
                    </a:lnTo>
                    <a:lnTo>
                      <a:pt x="437" y="3"/>
                    </a:lnTo>
                    <a:lnTo>
                      <a:pt x="434" y="5"/>
                    </a:lnTo>
                    <a:lnTo>
                      <a:pt x="4" y="5"/>
                    </a:lnTo>
                    <a:lnTo>
                      <a:pt x="2" y="3"/>
                    </a:lnTo>
                    <a:lnTo>
                      <a:pt x="0" y="0"/>
                    </a:lnTo>
                    <a:close/>
                  </a:path>
                </a:pathLst>
              </a:custGeom>
              <a:solidFill>
                <a:srgbClr val="5F9F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7" name="Freeform 151">
                <a:extLst>
                  <a:ext uri="{FF2B5EF4-FFF2-40B4-BE49-F238E27FC236}">
                    <a16:creationId xmlns:a16="http://schemas.microsoft.com/office/drawing/2014/main" id="{1BCF8EE6-3356-BDC1-4617-636C0AF057F6}"/>
                  </a:ext>
                </a:extLst>
              </p:cNvPr>
              <p:cNvSpPr>
                <a:spLocks/>
              </p:cNvSpPr>
              <p:nvPr/>
            </p:nvSpPr>
            <p:spPr bwMode="auto">
              <a:xfrm>
                <a:off x="1569" y="3792"/>
                <a:ext cx="162" cy="1"/>
              </a:xfrm>
              <a:custGeom>
                <a:avLst/>
                <a:gdLst>
                  <a:gd name="T0" fmla="*/ 214 w 649"/>
                  <a:gd name="T1" fmla="*/ 0 h 4"/>
                  <a:gd name="T2" fmla="*/ 649 w 649"/>
                  <a:gd name="T3" fmla="*/ 0 h 4"/>
                  <a:gd name="T4" fmla="*/ 646 w 649"/>
                  <a:gd name="T5" fmla="*/ 2 h 4"/>
                  <a:gd name="T6" fmla="*/ 644 w 649"/>
                  <a:gd name="T7" fmla="*/ 4 h 4"/>
                  <a:gd name="T8" fmla="*/ 0 w 649"/>
                  <a:gd name="T9" fmla="*/ 4 h 4"/>
                  <a:gd name="T10" fmla="*/ 0 w 649"/>
                  <a:gd name="T11" fmla="*/ 3 h 4"/>
                  <a:gd name="T12" fmla="*/ 217 w 649"/>
                  <a:gd name="T13" fmla="*/ 3 h 4"/>
                  <a:gd name="T14" fmla="*/ 216 w 649"/>
                  <a:gd name="T15" fmla="*/ 2 h 4"/>
                  <a:gd name="T16" fmla="*/ 214 w 64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9" h="4">
                    <a:moveTo>
                      <a:pt x="214" y="0"/>
                    </a:moveTo>
                    <a:lnTo>
                      <a:pt x="649" y="0"/>
                    </a:lnTo>
                    <a:lnTo>
                      <a:pt x="646" y="2"/>
                    </a:lnTo>
                    <a:lnTo>
                      <a:pt x="644" y="4"/>
                    </a:lnTo>
                    <a:lnTo>
                      <a:pt x="0" y="4"/>
                    </a:lnTo>
                    <a:lnTo>
                      <a:pt x="0" y="3"/>
                    </a:lnTo>
                    <a:lnTo>
                      <a:pt x="217" y="3"/>
                    </a:lnTo>
                    <a:lnTo>
                      <a:pt x="216" y="2"/>
                    </a:lnTo>
                    <a:lnTo>
                      <a:pt x="214" y="0"/>
                    </a:lnTo>
                    <a:close/>
                  </a:path>
                </a:pathLst>
              </a:custGeom>
              <a:solidFill>
                <a:srgbClr val="5FA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8" name="Freeform 152">
                <a:extLst>
                  <a:ext uri="{FF2B5EF4-FFF2-40B4-BE49-F238E27FC236}">
                    <a16:creationId xmlns:a16="http://schemas.microsoft.com/office/drawing/2014/main" id="{384B7A13-8273-8B9D-1FC4-9CECF04E436D}"/>
                  </a:ext>
                </a:extLst>
              </p:cNvPr>
              <p:cNvSpPr>
                <a:spLocks/>
              </p:cNvSpPr>
              <p:nvPr/>
            </p:nvSpPr>
            <p:spPr bwMode="auto">
              <a:xfrm>
                <a:off x="1569" y="3793"/>
                <a:ext cx="162" cy="1"/>
              </a:xfrm>
              <a:custGeom>
                <a:avLst/>
                <a:gdLst>
                  <a:gd name="T0" fmla="*/ 216 w 646"/>
                  <a:gd name="T1" fmla="*/ 0 h 5"/>
                  <a:gd name="T2" fmla="*/ 646 w 646"/>
                  <a:gd name="T3" fmla="*/ 0 h 5"/>
                  <a:gd name="T4" fmla="*/ 644 w 646"/>
                  <a:gd name="T5" fmla="*/ 2 h 5"/>
                  <a:gd name="T6" fmla="*/ 642 w 646"/>
                  <a:gd name="T7" fmla="*/ 5 h 5"/>
                  <a:gd name="T8" fmla="*/ 0 w 646"/>
                  <a:gd name="T9" fmla="*/ 5 h 5"/>
                  <a:gd name="T10" fmla="*/ 0 w 646"/>
                  <a:gd name="T11" fmla="*/ 1 h 5"/>
                  <a:gd name="T12" fmla="*/ 217 w 646"/>
                  <a:gd name="T13" fmla="*/ 1 h 5"/>
                  <a:gd name="T14" fmla="*/ 216 w 646"/>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6" h="5">
                    <a:moveTo>
                      <a:pt x="216" y="0"/>
                    </a:moveTo>
                    <a:lnTo>
                      <a:pt x="646" y="0"/>
                    </a:lnTo>
                    <a:lnTo>
                      <a:pt x="644" y="2"/>
                    </a:lnTo>
                    <a:lnTo>
                      <a:pt x="642" y="5"/>
                    </a:lnTo>
                    <a:lnTo>
                      <a:pt x="0" y="5"/>
                    </a:lnTo>
                    <a:lnTo>
                      <a:pt x="0" y="1"/>
                    </a:lnTo>
                    <a:lnTo>
                      <a:pt x="217" y="1"/>
                    </a:lnTo>
                    <a:lnTo>
                      <a:pt x="216" y="0"/>
                    </a:lnTo>
                    <a:close/>
                  </a:path>
                </a:pathLst>
              </a:custGeom>
              <a:solidFill>
                <a:srgbClr val="60A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9" name="Freeform 153">
                <a:extLst>
                  <a:ext uri="{FF2B5EF4-FFF2-40B4-BE49-F238E27FC236}">
                    <a16:creationId xmlns:a16="http://schemas.microsoft.com/office/drawing/2014/main" id="{FC8A4F06-C020-71D0-C168-BD4AA544926B}"/>
                  </a:ext>
                </a:extLst>
              </p:cNvPr>
              <p:cNvSpPr>
                <a:spLocks/>
              </p:cNvSpPr>
              <p:nvPr/>
            </p:nvSpPr>
            <p:spPr bwMode="auto">
              <a:xfrm>
                <a:off x="1569" y="3793"/>
                <a:ext cx="161" cy="2"/>
              </a:xfrm>
              <a:custGeom>
                <a:avLst/>
                <a:gdLst>
                  <a:gd name="T0" fmla="*/ 0 w 644"/>
                  <a:gd name="T1" fmla="*/ 0 h 5"/>
                  <a:gd name="T2" fmla="*/ 644 w 644"/>
                  <a:gd name="T3" fmla="*/ 0 h 5"/>
                  <a:gd name="T4" fmla="*/ 642 w 644"/>
                  <a:gd name="T5" fmla="*/ 3 h 5"/>
                  <a:gd name="T6" fmla="*/ 640 w 644"/>
                  <a:gd name="T7" fmla="*/ 5 h 5"/>
                  <a:gd name="T8" fmla="*/ 0 w 644"/>
                  <a:gd name="T9" fmla="*/ 5 h 5"/>
                  <a:gd name="T10" fmla="*/ 0 w 644"/>
                  <a:gd name="T11" fmla="*/ 0 h 5"/>
                </a:gdLst>
                <a:ahLst/>
                <a:cxnLst>
                  <a:cxn ang="0">
                    <a:pos x="T0" y="T1"/>
                  </a:cxn>
                  <a:cxn ang="0">
                    <a:pos x="T2" y="T3"/>
                  </a:cxn>
                  <a:cxn ang="0">
                    <a:pos x="T4" y="T5"/>
                  </a:cxn>
                  <a:cxn ang="0">
                    <a:pos x="T6" y="T7"/>
                  </a:cxn>
                  <a:cxn ang="0">
                    <a:pos x="T8" y="T9"/>
                  </a:cxn>
                  <a:cxn ang="0">
                    <a:pos x="T10" y="T11"/>
                  </a:cxn>
                </a:cxnLst>
                <a:rect l="0" t="0" r="r" b="b"/>
                <a:pathLst>
                  <a:path w="644" h="5">
                    <a:moveTo>
                      <a:pt x="0" y="0"/>
                    </a:moveTo>
                    <a:lnTo>
                      <a:pt x="644" y="0"/>
                    </a:lnTo>
                    <a:lnTo>
                      <a:pt x="642" y="3"/>
                    </a:lnTo>
                    <a:lnTo>
                      <a:pt x="640" y="5"/>
                    </a:lnTo>
                    <a:lnTo>
                      <a:pt x="0" y="5"/>
                    </a:lnTo>
                    <a:lnTo>
                      <a:pt x="0" y="0"/>
                    </a:lnTo>
                    <a:close/>
                  </a:path>
                </a:pathLst>
              </a:custGeom>
              <a:solidFill>
                <a:srgbClr val="60A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0" name="Freeform 154">
                <a:extLst>
                  <a:ext uri="{FF2B5EF4-FFF2-40B4-BE49-F238E27FC236}">
                    <a16:creationId xmlns:a16="http://schemas.microsoft.com/office/drawing/2014/main" id="{B05A6F12-768F-E65E-EAD4-F37FAD3B1B31}"/>
                  </a:ext>
                </a:extLst>
              </p:cNvPr>
              <p:cNvSpPr>
                <a:spLocks/>
              </p:cNvSpPr>
              <p:nvPr/>
            </p:nvSpPr>
            <p:spPr bwMode="auto">
              <a:xfrm>
                <a:off x="1569" y="3794"/>
                <a:ext cx="161" cy="1"/>
              </a:xfrm>
              <a:custGeom>
                <a:avLst/>
                <a:gdLst>
                  <a:gd name="T0" fmla="*/ 0 w 642"/>
                  <a:gd name="T1" fmla="*/ 0 h 4"/>
                  <a:gd name="T2" fmla="*/ 642 w 642"/>
                  <a:gd name="T3" fmla="*/ 0 h 4"/>
                  <a:gd name="T4" fmla="*/ 640 w 642"/>
                  <a:gd name="T5" fmla="*/ 2 h 4"/>
                  <a:gd name="T6" fmla="*/ 638 w 642"/>
                  <a:gd name="T7" fmla="*/ 4 h 4"/>
                  <a:gd name="T8" fmla="*/ 0 w 642"/>
                  <a:gd name="T9" fmla="*/ 4 h 4"/>
                  <a:gd name="T10" fmla="*/ 0 w 642"/>
                  <a:gd name="T11" fmla="*/ 0 h 4"/>
                </a:gdLst>
                <a:ahLst/>
                <a:cxnLst>
                  <a:cxn ang="0">
                    <a:pos x="T0" y="T1"/>
                  </a:cxn>
                  <a:cxn ang="0">
                    <a:pos x="T2" y="T3"/>
                  </a:cxn>
                  <a:cxn ang="0">
                    <a:pos x="T4" y="T5"/>
                  </a:cxn>
                  <a:cxn ang="0">
                    <a:pos x="T6" y="T7"/>
                  </a:cxn>
                  <a:cxn ang="0">
                    <a:pos x="T8" y="T9"/>
                  </a:cxn>
                  <a:cxn ang="0">
                    <a:pos x="T10" y="T11"/>
                  </a:cxn>
                </a:cxnLst>
                <a:rect l="0" t="0" r="r" b="b"/>
                <a:pathLst>
                  <a:path w="642" h="4">
                    <a:moveTo>
                      <a:pt x="0" y="0"/>
                    </a:moveTo>
                    <a:lnTo>
                      <a:pt x="642" y="0"/>
                    </a:lnTo>
                    <a:lnTo>
                      <a:pt x="640" y="2"/>
                    </a:lnTo>
                    <a:lnTo>
                      <a:pt x="638" y="4"/>
                    </a:lnTo>
                    <a:lnTo>
                      <a:pt x="0" y="4"/>
                    </a:lnTo>
                    <a:lnTo>
                      <a:pt x="0" y="0"/>
                    </a:lnTo>
                    <a:close/>
                  </a:path>
                </a:pathLst>
              </a:custGeom>
              <a:solidFill>
                <a:srgbClr val="61A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1" name="Freeform 155">
                <a:extLst>
                  <a:ext uri="{FF2B5EF4-FFF2-40B4-BE49-F238E27FC236}">
                    <a16:creationId xmlns:a16="http://schemas.microsoft.com/office/drawing/2014/main" id="{A263374D-1D91-6DFF-2A5C-059AB5F5120B}"/>
                  </a:ext>
                </a:extLst>
              </p:cNvPr>
              <p:cNvSpPr>
                <a:spLocks/>
              </p:cNvSpPr>
              <p:nvPr/>
            </p:nvSpPr>
            <p:spPr bwMode="auto">
              <a:xfrm>
                <a:off x="1569" y="3795"/>
                <a:ext cx="160" cy="1"/>
              </a:xfrm>
              <a:custGeom>
                <a:avLst/>
                <a:gdLst>
                  <a:gd name="T0" fmla="*/ 0 w 640"/>
                  <a:gd name="T1" fmla="*/ 0 h 4"/>
                  <a:gd name="T2" fmla="*/ 640 w 640"/>
                  <a:gd name="T3" fmla="*/ 0 h 4"/>
                  <a:gd name="T4" fmla="*/ 638 w 640"/>
                  <a:gd name="T5" fmla="*/ 2 h 4"/>
                  <a:gd name="T6" fmla="*/ 636 w 640"/>
                  <a:gd name="T7" fmla="*/ 4 h 4"/>
                  <a:gd name="T8" fmla="*/ 311 w 640"/>
                  <a:gd name="T9" fmla="*/ 4 h 4"/>
                  <a:gd name="T10" fmla="*/ 311 w 640"/>
                  <a:gd name="T11" fmla="*/ 4 h 4"/>
                  <a:gd name="T12" fmla="*/ 242 w 640"/>
                  <a:gd name="T13" fmla="*/ 4 h 4"/>
                  <a:gd name="T14" fmla="*/ 227 w 640"/>
                  <a:gd name="T15" fmla="*/ 4 h 4"/>
                  <a:gd name="T16" fmla="*/ 0 w 640"/>
                  <a:gd name="T17" fmla="*/ 4 h 4"/>
                  <a:gd name="T18" fmla="*/ 0 w 64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0" h="4">
                    <a:moveTo>
                      <a:pt x="0" y="0"/>
                    </a:moveTo>
                    <a:lnTo>
                      <a:pt x="640" y="0"/>
                    </a:lnTo>
                    <a:lnTo>
                      <a:pt x="638" y="2"/>
                    </a:lnTo>
                    <a:lnTo>
                      <a:pt x="636" y="4"/>
                    </a:lnTo>
                    <a:lnTo>
                      <a:pt x="311" y="4"/>
                    </a:lnTo>
                    <a:lnTo>
                      <a:pt x="311" y="4"/>
                    </a:lnTo>
                    <a:lnTo>
                      <a:pt x="242" y="4"/>
                    </a:lnTo>
                    <a:lnTo>
                      <a:pt x="227" y="4"/>
                    </a:lnTo>
                    <a:lnTo>
                      <a:pt x="0" y="4"/>
                    </a:lnTo>
                    <a:lnTo>
                      <a:pt x="0" y="0"/>
                    </a:lnTo>
                    <a:close/>
                  </a:path>
                </a:pathLst>
              </a:custGeom>
              <a:solidFill>
                <a:srgbClr val="61A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2" name="Freeform 156">
                <a:extLst>
                  <a:ext uri="{FF2B5EF4-FFF2-40B4-BE49-F238E27FC236}">
                    <a16:creationId xmlns:a16="http://schemas.microsoft.com/office/drawing/2014/main" id="{C3BAE121-6C10-9BB3-B008-D2BF60B69B63}"/>
                  </a:ext>
                </a:extLst>
              </p:cNvPr>
              <p:cNvSpPr>
                <a:spLocks/>
              </p:cNvSpPr>
              <p:nvPr/>
            </p:nvSpPr>
            <p:spPr bwMode="auto">
              <a:xfrm>
                <a:off x="1569" y="3795"/>
                <a:ext cx="160" cy="1"/>
              </a:xfrm>
              <a:custGeom>
                <a:avLst/>
                <a:gdLst>
                  <a:gd name="T0" fmla="*/ 0 w 638"/>
                  <a:gd name="T1" fmla="*/ 0 h 2"/>
                  <a:gd name="T2" fmla="*/ 638 w 638"/>
                  <a:gd name="T3" fmla="*/ 0 h 2"/>
                  <a:gd name="T4" fmla="*/ 636 w 638"/>
                  <a:gd name="T5" fmla="*/ 2 h 2"/>
                  <a:gd name="T6" fmla="*/ 311 w 638"/>
                  <a:gd name="T7" fmla="*/ 2 h 2"/>
                  <a:gd name="T8" fmla="*/ 311 w 638"/>
                  <a:gd name="T9" fmla="*/ 2 h 2"/>
                  <a:gd name="T10" fmla="*/ 242 w 638"/>
                  <a:gd name="T11" fmla="*/ 2 h 2"/>
                  <a:gd name="T12" fmla="*/ 227 w 638"/>
                  <a:gd name="T13" fmla="*/ 2 h 2"/>
                  <a:gd name="T14" fmla="*/ 0 w 638"/>
                  <a:gd name="T15" fmla="*/ 2 h 2"/>
                  <a:gd name="T16" fmla="*/ 0 w 638"/>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8" h="2">
                    <a:moveTo>
                      <a:pt x="0" y="0"/>
                    </a:moveTo>
                    <a:lnTo>
                      <a:pt x="638" y="0"/>
                    </a:lnTo>
                    <a:lnTo>
                      <a:pt x="636" y="2"/>
                    </a:lnTo>
                    <a:lnTo>
                      <a:pt x="311" y="2"/>
                    </a:lnTo>
                    <a:lnTo>
                      <a:pt x="311" y="2"/>
                    </a:lnTo>
                    <a:lnTo>
                      <a:pt x="242" y="2"/>
                    </a:lnTo>
                    <a:lnTo>
                      <a:pt x="227" y="2"/>
                    </a:lnTo>
                    <a:lnTo>
                      <a:pt x="0" y="2"/>
                    </a:lnTo>
                    <a:lnTo>
                      <a:pt x="0" y="0"/>
                    </a:lnTo>
                    <a:close/>
                  </a:path>
                </a:pathLst>
              </a:custGeom>
              <a:solidFill>
                <a:srgbClr val="61A2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3" name="Freeform 157">
                <a:extLst>
                  <a:ext uri="{FF2B5EF4-FFF2-40B4-BE49-F238E27FC236}">
                    <a16:creationId xmlns:a16="http://schemas.microsoft.com/office/drawing/2014/main" id="{57E60F60-8844-FC21-8F14-CD8E132AAF10}"/>
                  </a:ext>
                </a:extLst>
              </p:cNvPr>
              <p:cNvSpPr>
                <a:spLocks/>
              </p:cNvSpPr>
              <p:nvPr/>
            </p:nvSpPr>
            <p:spPr bwMode="auto">
              <a:xfrm>
                <a:off x="1630" y="3799"/>
                <a:ext cx="153" cy="1"/>
              </a:xfrm>
              <a:custGeom>
                <a:avLst/>
                <a:gdLst>
                  <a:gd name="T0" fmla="*/ 613 w 613"/>
                  <a:gd name="T1" fmla="*/ 0 h 2"/>
                  <a:gd name="T2" fmla="*/ 613 w 613"/>
                  <a:gd name="T3" fmla="*/ 2 h 2"/>
                  <a:gd name="T4" fmla="*/ 2 w 613"/>
                  <a:gd name="T5" fmla="*/ 2 h 2"/>
                  <a:gd name="T6" fmla="*/ 1 w 613"/>
                  <a:gd name="T7" fmla="*/ 1 h 2"/>
                  <a:gd name="T8" fmla="*/ 0 w 613"/>
                  <a:gd name="T9" fmla="*/ 0 h 2"/>
                  <a:gd name="T10" fmla="*/ 219 w 613"/>
                  <a:gd name="T11" fmla="*/ 0 h 2"/>
                  <a:gd name="T12" fmla="*/ 219 w 613"/>
                  <a:gd name="T13" fmla="*/ 0 h 2"/>
                  <a:gd name="T14" fmla="*/ 613 w 61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3" h="2">
                    <a:moveTo>
                      <a:pt x="613" y="0"/>
                    </a:moveTo>
                    <a:lnTo>
                      <a:pt x="613" y="2"/>
                    </a:lnTo>
                    <a:lnTo>
                      <a:pt x="2" y="2"/>
                    </a:lnTo>
                    <a:lnTo>
                      <a:pt x="1" y="1"/>
                    </a:lnTo>
                    <a:lnTo>
                      <a:pt x="0" y="0"/>
                    </a:lnTo>
                    <a:lnTo>
                      <a:pt x="219" y="0"/>
                    </a:lnTo>
                    <a:lnTo>
                      <a:pt x="219" y="0"/>
                    </a:lnTo>
                    <a:lnTo>
                      <a:pt x="613" y="0"/>
                    </a:lnTo>
                    <a:close/>
                  </a:path>
                </a:pathLst>
              </a:custGeom>
              <a:solidFill>
                <a:srgbClr val="64A4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4" name="Freeform 158">
                <a:extLst>
                  <a:ext uri="{FF2B5EF4-FFF2-40B4-BE49-F238E27FC236}">
                    <a16:creationId xmlns:a16="http://schemas.microsoft.com/office/drawing/2014/main" id="{3D24344D-BE16-2210-052F-6D5E68C5BFA8}"/>
                  </a:ext>
                </a:extLst>
              </p:cNvPr>
              <p:cNvSpPr>
                <a:spLocks/>
              </p:cNvSpPr>
              <p:nvPr/>
            </p:nvSpPr>
            <p:spPr bwMode="auto">
              <a:xfrm>
                <a:off x="1630" y="3799"/>
                <a:ext cx="153" cy="1"/>
              </a:xfrm>
              <a:custGeom>
                <a:avLst/>
                <a:gdLst>
                  <a:gd name="T0" fmla="*/ 613 w 613"/>
                  <a:gd name="T1" fmla="*/ 0 h 5"/>
                  <a:gd name="T2" fmla="*/ 613 w 613"/>
                  <a:gd name="T3" fmla="*/ 5 h 5"/>
                  <a:gd name="T4" fmla="*/ 5 w 613"/>
                  <a:gd name="T5" fmla="*/ 5 h 5"/>
                  <a:gd name="T6" fmla="*/ 2 w 613"/>
                  <a:gd name="T7" fmla="*/ 2 h 5"/>
                  <a:gd name="T8" fmla="*/ 0 w 613"/>
                  <a:gd name="T9" fmla="*/ 0 h 5"/>
                  <a:gd name="T10" fmla="*/ 219 w 613"/>
                  <a:gd name="T11" fmla="*/ 0 h 5"/>
                  <a:gd name="T12" fmla="*/ 219 w 613"/>
                  <a:gd name="T13" fmla="*/ 0 h 5"/>
                  <a:gd name="T14" fmla="*/ 613 w 61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3" h="5">
                    <a:moveTo>
                      <a:pt x="613" y="0"/>
                    </a:moveTo>
                    <a:lnTo>
                      <a:pt x="613" y="5"/>
                    </a:lnTo>
                    <a:lnTo>
                      <a:pt x="5" y="5"/>
                    </a:lnTo>
                    <a:lnTo>
                      <a:pt x="2" y="2"/>
                    </a:lnTo>
                    <a:lnTo>
                      <a:pt x="0" y="0"/>
                    </a:lnTo>
                    <a:lnTo>
                      <a:pt x="219" y="0"/>
                    </a:lnTo>
                    <a:lnTo>
                      <a:pt x="219" y="0"/>
                    </a:lnTo>
                    <a:lnTo>
                      <a:pt x="613" y="0"/>
                    </a:lnTo>
                    <a:close/>
                  </a:path>
                </a:pathLst>
              </a:custGeom>
              <a:solidFill>
                <a:srgbClr val="64A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5" name="Freeform 159">
                <a:extLst>
                  <a:ext uri="{FF2B5EF4-FFF2-40B4-BE49-F238E27FC236}">
                    <a16:creationId xmlns:a16="http://schemas.microsoft.com/office/drawing/2014/main" id="{BDF78974-DCFF-95D1-B32E-C0AFDEB158CE}"/>
                  </a:ext>
                </a:extLst>
              </p:cNvPr>
              <p:cNvSpPr>
                <a:spLocks/>
              </p:cNvSpPr>
              <p:nvPr/>
            </p:nvSpPr>
            <p:spPr bwMode="auto">
              <a:xfrm>
                <a:off x="1630" y="3800"/>
                <a:ext cx="153" cy="1"/>
              </a:xfrm>
              <a:custGeom>
                <a:avLst/>
                <a:gdLst>
                  <a:gd name="T0" fmla="*/ 0 w 611"/>
                  <a:gd name="T1" fmla="*/ 0 h 5"/>
                  <a:gd name="T2" fmla="*/ 611 w 611"/>
                  <a:gd name="T3" fmla="*/ 0 h 5"/>
                  <a:gd name="T4" fmla="*/ 611 w 611"/>
                  <a:gd name="T5" fmla="*/ 5 h 5"/>
                  <a:gd name="T6" fmla="*/ 5 w 611"/>
                  <a:gd name="T7" fmla="*/ 5 h 5"/>
                  <a:gd name="T8" fmla="*/ 3 w 611"/>
                  <a:gd name="T9" fmla="*/ 3 h 5"/>
                  <a:gd name="T10" fmla="*/ 0 w 611"/>
                  <a:gd name="T11" fmla="*/ 0 h 5"/>
                </a:gdLst>
                <a:ahLst/>
                <a:cxnLst>
                  <a:cxn ang="0">
                    <a:pos x="T0" y="T1"/>
                  </a:cxn>
                  <a:cxn ang="0">
                    <a:pos x="T2" y="T3"/>
                  </a:cxn>
                  <a:cxn ang="0">
                    <a:pos x="T4" y="T5"/>
                  </a:cxn>
                  <a:cxn ang="0">
                    <a:pos x="T6" y="T7"/>
                  </a:cxn>
                  <a:cxn ang="0">
                    <a:pos x="T8" y="T9"/>
                  </a:cxn>
                  <a:cxn ang="0">
                    <a:pos x="T10" y="T11"/>
                  </a:cxn>
                </a:cxnLst>
                <a:rect l="0" t="0" r="r" b="b"/>
                <a:pathLst>
                  <a:path w="611" h="5">
                    <a:moveTo>
                      <a:pt x="0" y="0"/>
                    </a:moveTo>
                    <a:lnTo>
                      <a:pt x="611" y="0"/>
                    </a:lnTo>
                    <a:lnTo>
                      <a:pt x="611" y="5"/>
                    </a:lnTo>
                    <a:lnTo>
                      <a:pt x="5" y="5"/>
                    </a:lnTo>
                    <a:lnTo>
                      <a:pt x="3" y="3"/>
                    </a:lnTo>
                    <a:lnTo>
                      <a:pt x="0" y="0"/>
                    </a:lnTo>
                    <a:close/>
                  </a:path>
                </a:pathLst>
              </a:custGeom>
              <a:solidFill>
                <a:srgbClr val="65A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6" name="Freeform 160">
                <a:extLst>
                  <a:ext uri="{FF2B5EF4-FFF2-40B4-BE49-F238E27FC236}">
                    <a16:creationId xmlns:a16="http://schemas.microsoft.com/office/drawing/2014/main" id="{3618CECB-40D1-7EA8-10C2-B01032A1DCB3}"/>
                  </a:ext>
                </a:extLst>
              </p:cNvPr>
              <p:cNvSpPr>
                <a:spLocks/>
              </p:cNvSpPr>
              <p:nvPr/>
            </p:nvSpPr>
            <p:spPr bwMode="auto">
              <a:xfrm>
                <a:off x="1631" y="3800"/>
                <a:ext cx="152" cy="1"/>
              </a:xfrm>
              <a:custGeom>
                <a:avLst/>
                <a:gdLst>
                  <a:gd name="T0" fmla="*/ 0 w 608"/>
                  <a:gd name="T1" fmla="*/ 0 h 4"/>
                  <a:gd name="T2" fmla="*/ 608 w 608"/>
                  <a:gd name="T3" fmla="*/ 0 h 4"/>
                  <a:gd name="T4" fmla="*/ 608 w 608"/>
                  <a:gd name="T5" fmla="*/ 4 h 4"/>
                  <a:gd name="T6" fmla="*/ 5 w 608"/>
                  <a:gd name="T7" fmla="*/ 4 h 4"/>
                  <a:gd name="T8" fmla="*/ 2 w 608"/>
                  <a:gd name="T9" fmla="*/ 2 h 4"/>
                  <a:gd name="T10" fmla="*/ 0 w 608"/>
                  <a:gd name="T11" fmla="*/ 0 h 4"/>
                </a:gdLst>
                <a:ahLst/>
                <a:cxnLst>
                  <a:cxn ang="0">
                    <a:pos x="T0" y="T1"/>
                  </a:cxn>
                  <a:cxn ang="0">
                    <a:pos x="T2" y="T3"/>
                  </a:cxn>
                  <a:cxn ang="0">
                    <a:pos x="T4" y="T5"/>
                  </a:cxn>
                  <a:cxn ang="0">
                    <a:pos x="T6" y="T7"/>
                  </a:cxn>
                  <a:cxn ang="0">
                    <a:pos x="T8" y="T9"/>
                  </a:cxn>
                  <a:cxn ang="0">
                    <a:pos x="T10" y="T11"/>
                  </a:cxn>
                </a:cxnLst>
                <a:rect l="0" t="0" r="r" b="b"/>
                <a:pathLst>
                  <a:path w="608" h="4">
                    <a:moveTo>
                      <a:pt x="0" y="0"/>
                    </a:moveTo>
                    <a:lnTo>
                      <a:pt x="608" y="0"/>
                    </a:lnTo>
                    <a:lnTo>
                      <a:pt x="608" y="4"/>
                    </a:lnTo>
                    <a:lnTo>
                      <a:pt x="5" y="4"/>
                    </a:lnTo>
                    <a:lnTo>
                      <a:pt x="2" y="2"/>
                    </a:lnTo>
                    <a:lnTo>
                      <a:pt x="0" y="0"/>
                    </a:lnTo>
                    <a:close/>
                  </a:path>
                </a:pathLst>
              </a:custGeom>
              <a:solidFill>
                <a:srgbClr val="65A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7" name="Freeform 161">
                <a:extLst>
                  <a:ext uri="{FF2B5EF4-FFF2-40B4-BE49-F238E27FC236}">
                    <a16:creationId xmlns:a16="http://schemas.microsoft.com/office/drawing/2014/main" id="{0D822283-E8FC-CBCC-C61B-EA62C47DD475}"/>
                  </a:ext>
                </a:extLst>
              </p:cNvPr>
              <p:cNvSpPr>
                <a:spLocks/>
              </p:cNvSpPr>
              <p:nvPr/>
            </p:nvSpPr>
            <p:spPr bwMode="auto">
              <a:xfrm>
                <a:off x="1631" y="3801"/>
                <a:ext cx="152" cy="1"/>
              </a:xfrm>
              <a:custGeom>
                <a:avLst/>
                <a:gdLst>
                  <a:gd name="T0" fmla="*/ 0 w 606"/>
                  <a:gd name="T1" fmla="*/ 0 h 5"/>
                  <a:gd name="T2" fmla="*/ 606 w 606"/>
                  <a:gd name="T3" fmla="*/ 0 h 5"/>
                  <a:gd name="T4" fmla="*/ 606 w 606"/>
                  <a:gd name="T5" fmla="*/ 4 h 5"/>
                  <a:gd name="T6" fmla="*/ 363 w 606"/>
                  <a:gd name="T7" fmla="*/ 4 h 5"/>
                  <a:gd name="T8" fmla="*/ 362 w 606"/>
                  <a:gd name="T9" fmla="*/ 5 h 5"/>
                  <a:gd name="T10" fmla="*/ 6 w 606"/>
                  <a:gd name="T11" fmla="*/ 5 h 5"/>
                  <a:gd name="T12" fmla="*/ 3 w 606"/>
                  <a:gd name="T13" fmla="*/ 2 h 5"/>
                  <a:gd name="T14" fmla="*/ 0 w 606"/>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6" h="5">
                    <a:moveTo>
                      <a:pt x="0" y="0"/>
                    </a:moveTo>
                    <a:lnTo>
                      <a:pt x="606" y="0"/>
                    </a:lnTo>
                    <a:lnTo>
                      <a:pt x="606" y="4"/>
                    </a:lnTo>
                    <a:lnTo>
                      <a:pt x="363" y="4"/>
                    </a:lnTo>
                    <a:lnTo>
                      <a:pt x="362" y="5"/>
                    </a:lnTo>
                    <a:lnTo>
                      <a:pt x="6" y="5"/>
                    </a:lnTo>
                    <a:lnTo>
                      <a:pt x="3" y="2"/>
                    </a:lnTo>
                    <a:lnTo>
                      <a:pt x="0" y="0"/>
                    </a:lnTo>
                    <a:close/>
                  </a:path>
                </a:pathLst>
              </a:custGeom>
              <a:solidFill>
                <a:srgbClr val="65A6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8" name="Freeform 162">
                <a:extLst>
                  <a:ext uri="{FF2B5EF4-FFF2-40B4-BE49-F238E27FC236}">
                    <a16:creationId xmlns:a16="http://schemas.microsoft.com/office/drawing/2014/main" id="{CC668FC7-842D-1ABE-7711-2981A18E4F1C}"/>
                  </a:ext>
                </a:extLst>
              </p:cNvPr>
              <p:cNvSpPr>
                <a:spLocks/>
              </p:cNvSpPr>
              <p:nvPr/>
            </p:nvSpPr>
            <p:spPr bwMode="auto">
              <a:xfrm>
                <a:off x="1632" y="3801"/>
                <a:ext cx="151" cy="1"/>
              </a:xfrm>
              <a:custGeom>
                <a:avLst/>
                <a:gdLst>
                  <a:gd name="T0" fmla="*/ 0 w 603"/>
                  <a:gd name="T1" fmla="*/ 0 h 5"/>
                  <a:gd name="T2" fmla="*/ 603 w 603"/>
                  <a:gd name="T3" fmla="*/ 0 h 5"/>
                  <a:gd name="T4" fmla="*/ 603 w 603"/>
                  <a:gd name="T5" fmla="*/ 2 h 5"/>
                  <a:gd name="T6" fmla="*/ 360 w 603"/>
                  <a:gd name="T7" fmla="*/ 2 h 5"/>
                  <a:gd name="T8" fmla="*/ 358 w 603"/>
                  <a:gd name="T9" fmla="*/ 3 h 5"/>
                  <a:gd name="T10" fmla="*/ 356 w 603"/>
                  <a:gd name="T11" fmla="*/ 5 h 5"/>
                  <a:gd name="T12" fmla="*/ 6 w 603"/>
                  <a:gd name="T13" fmla="*/ 5 h 5"/>
                  <a:gd name="T14" fmla="*/ 3 w 603"/>
                  <a:gd name="T15" fmla="*/ 3 h 5"/>
                  <a:gd name="T16" fmla="*/ 0 w 60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3" h="5">
                    <a:moveTo>
                      <a:pt x="0" y="0"/>
                    </a:moveTo>
                    <a:lnTo>
                      <a:pt x="603" y="0"/>
                    </a:lnTo>
                    <a:lnTo>
                      <a:pt x="603" y="2"/>
                    </a:lnTo>
                    <a:lnTo>
                      <a:pt x="360" y="2"/>
                    </a:lnTo>
                    <a:lnTo>
                      <a:pt x="358" y="3"/>
                    </a:lnTo>
                    <a:lnTo>
                      <a:pt x="356" y="5"/>
                    </a:lnTo>
                    <a:lnTo>
                      <a:pt x="6" y="5"/>
                    </a:lnTo>
                    <a:lnTo>
                      <a:pt x="3" y="3"/>
                    </a:lnTo>
                    <a:lnTo>
                      <a:pt x="0" y="0"/>
                    </a:lnTo>
                    <a:close/>
                  </a:path>
                </a:pathLst>
              </a:custGeom>
              <a:solidFill>
                <a:srgbClr val="66A6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9" name="Freeform 163">
                <a:extLst>
                  <a:ext uri="{FF2B5EF4-FFF2-40B4-BE49-F238E27FC236}">
                    <a16:creationId xmlns:a16="http://schemas.microsoft.com/office/drawing/2014/main" id="{E4C8993A-7A9F-C131-FA2D-826369EAC8F2}"/>
                  </a:ext>
                </a:extLst>
              </p:cNvPr>
              <p:cNvSpPr>
                <a:spLocks/>
              </p:cNvSpPr>
              <p:nvPr/>
            </p:nvSpPr>
            <p:spPr bwMode="auto">
              <a:xfrm>
                <a:off x="1633" y="3802"/>
                <a:ext cx="89" cy="1"/>
              </a:xfrm>
              <a:custGeom>
                <a:avLst/>
                <a:gdLst>
                  <a:gd name="T0" fmla="*/ 0 w 356"/>
                  <a:gd name="T1" fmla="*/ 0 h 4"/>
                  <a:gd name="T2" fmla="*/ 356 w 356"/>
                  <a:gd name="T3" fmla="*/ 0 h 4"/>
                  <a:gd name="T4" fmla="*/ 353 w 356"/>
                  <a:gd name="T5" fmla="*/ 2 h 4"/>
                  <a:gd name="T6" fmla="*/ 350 w 356"/>
                  <a:gd name="T7" fmla="*/ 4 h 4"/>
                  <a:gd name="T8" fmla="*/ 6 w 356"/>
                  <a:gd name="T9" fmla="*/ 4 h 4"/>
                  <a:gd name="T10" fmla="*/ 3 w 356"/>
                  <a:gd name="T11" fmla="*/ 2 h 4"/>
                  <a:gd name="T12" fmla="*/ 0 w 35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6" h="4">
                    <a:moveTo>
                      <a:pt x="0" y="0"/>
                    </a:moveTo>
                    <a:lnTo>
                      <a:pt x="356" y="0"/>
                    </a:lnTo>
                    <a:lnTo>
                      <a:pt x="353" y="2"/>
                    </a:lnTo>
                    <a:lnTo>
                      <a:pt x="350" y="4"/>
                    </a:lnTo>
                    <a:lnTo>
                      <a:pt x="6" y="4"/>
                    </a:lnTo>
                    <a:lnTo>
                      <a:pt x="3" y="2"/>
                    </a:lnTo>
                    <a:lnTo>
                      <a:pt x="0" y="0"/>
                    </a:lnTo>
                    <a:close/>
                  </a:path>
                </a:pathLst>
              </a:custGeom>
              <a:solidFill>
                <a:srgbClr val="66A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0" name="Freeform 164">
                <a:extLst>
                  <a:ext uri="{FF2B5EF4-FFF2-40B4-BE49-F238E27FC236}">
                    <a16:creationId xmlns:a16="http://schemas.microsoft.com/office/drawing/2014/main" id="{A9637F86-6B5A-155D-018B-FDF7ADCC48FB}"/>
                  </a:ext>
                </a:extLst>
              </p:cNvPr>
              <p:cNvSpPr>
                <a:spLocks/>
              </p:cNvSpPr>
              <p:nvPr/>
            </p:nvSpPr>
            <p:spPr bwMode="auto">
              <a:xfrm>
                <a:off x="1633" y="3802"/>
                <a:ext cx="88" cy="1"/>
              </a:xfrm>
              <a:custGeom>
                <a:avLst/>
                <a:gdLst>
                  <a:gd name="T0" fmla="*/ 0 w 350"/>
                  <a:gd name="T1" fmla="*/ 0 h 4"/>
                  <a:gd name="T2" fmla="*/ 350 w 350"/>
                  <a:gd name="T3" fmla="*/ 0 h 4"/>
                  <a:gd name="T4" fmla="*/ 347 w 350"/>
                  <a:gd name="T5" fmla="*/ 2 h 4"/>
                  <a:gd name="T6" fmla="*/ 345 w 350"/>
                  <a:gd name="T7" fmla="*/ 4 h 4"/>
                  <a:gd name="T8" fmla="*/ 6 w 350"/>
                  <a:gd name="T9" fmla="*/ 4 h 4"/>
                  <a:gd name="T10" fmla="*/ 3 w 350"/>
                  <a:gd name="T11" fmla="*/ 2 h 4"/>
                  <a:gd name="T12" fmla="*/ 0 w 35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0" h="4">
                    <a:moveTo>
                      <a:pt x="0" y="0"/>
                    </a:moveTo>
                    <a:lnTo>
                      <a:pt x="350" y="0"/>
                    </a:lnTo>
                    <a:lnTo>
                      <a:pt x="347" y="2"/>
                    </a:lnTo>
                    <a:lnTo>
                      <a:pt x="345" y="4"/>
                    </a:lnTo>
                    <a:lnTo>
                      <a:pt x="6" y="4"/>
                    </a:lnTo>
                    <a:lnTo>
                      <a:pt x="3" y="2"/>
                    </a:lnTo>
                    <a:lnTo>
                      <a:pt x="0" y="0"/>
                    </a:lnTo>
                    <a:close/>
                  </a:path>
                </a:pathLst>
              </a:custGeom>
              <a:solidFill>
                <a:srgbClr val="67A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1" name="Freeform 165">
                <a:extLst>
                  <a:ext uri="{FF2B5EF4-FFF2-40B4-BE49-F238E27FC236}">
                    <a16:creationId xmlns:a16="http://schemas.microsoft.com/office/drawing/2014/main" id="{674B175E-F6D3-9A60-5C58-BACDC17149AE}"/>
                  </a:ext>
                </a:extLst>
              </p:cNvPr>
              <p:cNvSpPr>
                <a:spLocks/>
              </p:cNvSpPr>
              <p:nvPr/>
            </p:nvSpPr>
            <p:spPr bwMode="auto">
              <a:xfrm>
                <a:off x="1634" y="3803"/>
                <a:ext cx="86" cy="1"/>
              </a:xfrm>
              <a:custGeom>
                <a:avLst/>
                <a:gdLst>
                  <a:gd name="T0" fmla="*/ 0 w 344"/>
                  <a:gd name="T1" fmla="*/ 0 h 4"/>
                  <a:gd name="T2" fmla="*/ 344 w 344"/>
                  <a:gd name="T3" fmla="*/ 0 h 4"/>
                  <a:gd name="T4" fmla="*/ 342 w 344"/>
                  <a:gd name="T5" fmla="*/ 2 h 4"/>
                  <a:gd name="T6" fmla="*/ 339 w 344"/>
                  <a:gd name="T7" fmla="*/ 4 h 4"/>
                  <a:gd name="T8" fmla="*/ 6 w 344"/>
                  <a:gd name="T9" fmla="*/ 4 h 4"/>
                  <a:gd name="T10" fmla="*/ 3 w 344"/>
                  <a:gd name="T11" fmla="*/ 2 h 4"/>
                  <a:gd name="T12" fmla="*/ 0 w 34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44" h="4">
                    <a:moveTo>
                      <a:pt x="0" y="0"/>
                    </a:moveTo>
                    <a:lnTo>
                      <a:pt x="344" y="0"/>
                    </a:lnTo>
                    <a:lnTo>
                      <a:pt x="342" y="2"/>
                    </a:lnTo>
                    <a:lnTo>
                      <a:pt x="339" y="4"/>
                    </a:lnTo>
                    <a:lnTo>
                      <a:pt x="6" y="4"/>
                    </a:lnTo>
                    <a:lnTo>
                      <a:pt x="3" y="2"/>
                    </a:lnTo>
                    <a:lnTo>
                      <a:pt x="0" y="0"/>
                    </a:lnTo>
                    <a:close/>
                  </a:path>
                </a:pathLst>
              </a:custGeom>
              <a:solidFill>
                <a:srgbClr val="67A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2" name="Freeform 166">
                <a:extLst>
                  <a:ext uri="{FF2B5EF4-FFF2-40B4-BE49-F238E27FC236}">
                    <a16:creationId xmlns:a16="http://schemas.microsoft.com/office/drawing/2014/main" id="{A12E0FA0-DFC2-C738-091F-EB310F13D8DB}"/>
                  </a:ext>
                </a:extLst>
              </p:cNvPr>
              <p:cNvSpPr>
                <a:spLocks/>
              </p:cNvSpPr>
              <p:nvPr/>
            </p:nvSpPr>
            <p:spPr bwMode="auto">
              <a:xfrm>
                <a:off x="1635" y="3803"/>
                <a:ext cx="85" cy="2"/>
              </a:xfrm>
              <a:custGeom>
                <a:avLst/>
                <a:gdLst>
                  <a:gd name="T0" fmla="*/ 0 w 339"/>
                  <a:gd name="T1" fmla="*/ 0 h 4"/>
                  <a:gd name="T2" fmla="*/ 339 w 339"/>
                  <a:gd name="T3" fmla="*/ 0 h 4"/>
                  <a:gd name="T4" fmla="*/ 336 w 339"/>
                  <a:gd name="T5" fmla="*/ 2 h 4"/>
                  <a:gd name="T6" fmla="*/ 333 w 339"/>
                  <a:gd name="T7" fmla="*/ 4 h 4"/>
                  <a:gd name="T8" fmla="*/ 6 w 339"/>
                  <a:gd name="T9" fmla="*/ 4 h 4"/>
                  <a:gd name="T10" fmla="*/ 3 w 339"/>
                  <a:gd name="T11" fmla="*/ 2 h 4"/>
                  <a:gd name="T12" fmla="*/ 0 w 33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39" h="4">
                    <a:moveTo>
                      <a:pt x="0" y="0"/>
                    </a:moveTo>
                    <a:lnTo>
                      <a:pt x="339" y="0"/>
                    </a:lnTo>
                    <a:lnTo>
                      <a:pt x="336" y="2"/>
                    </a:lnTo>
                    <a:lnTo>
                      <a:pt x="333" y="4"/>
                    </a:lnTo>
                    <a:lnTo>
                      <a:pt x="6" y="4"/>
                    </a:lnTo>
                    <a:lnTo>
                      <a:pt x="3" y="2"/>
                    </a:lnTo>
                    <a:lnTo>
                      <a:pt x="0" y="0"/>
                    </a:lnTo>
                    <a:close/>
                  </a:path>
                </a:pathLst>
              </a:custGeom>
              <a:solidFill>
                <a:srgbClr val="67A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3" name="Freeform 167">
                <a:extLst>
                  <a:ext uri="{FF2B5EF4-FFF2-40B4-BE49-F238E27FC236}">
                    <a16:creationId xmlns:a16="http://schemas.microsoft.com/office/drawing/2014/main" id="{AD255F9D-C6AA-2F88-9D4B-CE317A6B9390}"/>
                  </a:ext>
                </a:extLst>
              </p:cNvPr>
              <p:cNvSpPr>
                <a:spLocks/>
              </p:cNvSpPr>
              <p:nvPr/>
            </p:nvSpPr>
            <p:spPr bwMode="auto">
              <a:xfrm>
                <a:off x="1636" y="3804"/>
                <a:ext cx="83" cy="1"/>
              </a:xfrm>
              <a:custGeom>
                <a:avLst/>
                <a:gdLst>
                  <a:gd name="T0" fmla="*/ 0 w 333"/>
                  <a:gd name="T1" fmla="*/ 0 h 4"/>
                  <a:gd name="T2" fmla="*/ 333 w 333"/>
                  <a:gd name="T3" fmla="*/ 0 h 4"/>
                  <a:gd name="T4" fmla="*/ 330 w 333"/>
                  <a:gd name="T5" fmla="*/ 2 h 4"/>
                  <a:gd name="T6" fmla="*/ 326 w 333"/>
                  <a:gd name="T7" fmla="*/ 4 h 4"/>
                  <a:gd name="T8" fmla="*/ 6 w 333"/>
                  <a:gd name="T9" fmla="*/ 4 h 4"/>
                  <a:gd name="T10" fmla="*/ 3 w 333"/>
                  <a:gd name="T11" fmla="*/ 2 h 4"/>
                  <a:gd name="T12" fmla="*/ 0 w 33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33" h="4">
                    <a:moveTo>
                      <a:pt x="0" y="0"/>
                    </a:moveTo>
                    <a:lnTo>
                      <a:pt x="333" y="0"/>
                    </a:lnTo>
                    <a:lnTo>
                      <a:pt x="330" y="2"/>
                    </a:lnTo>
                    <a:lnTo>
                      <a:pt x="326" y="4"/>
                    </a:lnTo>
                    <a:lnTo>
                      <a:pt x="6" y="4"/>
                    </a:lnTo>
                    <a:lnTo>
                      <a:pt x="3" y="2"/>
                    </a:lnTo>
                    <a:lnTo>
                      <a:pt x="0" y="0"/>
                    </a:lnTo>
                    <a:close/>
                  </a:path>
                </a:pathLst>
              </a:custGeom>
              <a:solidFill>
                <a:srgbClr val="68A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4" name="Freeform 168">
                <a:extLst>
                  <a:ext uri="{FF2B5EF4-FFF2-40B4-BE49-F238E27FC236}">
                    <a16:creationId xmlns:a16="http://schemas.microsoft.com/office/drawing/2014/main" id="{7E9AC357-7EA2-F6AD-1B1F-F9ED15AEDDF2}"/>
                  </a:ext>
                </a:extLst>
              </p:cNvPr>
              <p:cNvSpPr>
                <a:spLocks/>
              </p:cNvSpPr>
              <p:nvPr/>
            </p:nvSpPr>
            <p:spPr bwMode="auto">
              <a:xfrm>
                <a:off x="1637" y="3805"/>
                <a:ext cx="81" cy="1"/>
              </a:xfrm>
              <a:custGeom>
                <a:avLst/>
                <a:gdLst>
                  <a:gd name="T0" fmla="*/ 0 w 327"/>
                  <a:gd name="T1" fmla="*/ 0 h 5"/>
                  <a:gd name="T2" fmla="*/ 327 w 327"/>
                  <a:gd name="T3" fmla="*/ 0 h 5"/>
                  <a:gd name="T4" fmla="*/ 323 w 327"/>
                  <a:gd name="T5" fmla="*/ 2 h 5"/>
                  <a:gd name="T6" fmla="*/ 320 w 327"/>
                  <a:gd name="T7" fmla="*/ 5 h 5"/>
                  <a:gd name="T8" fmla="*/ 6 w 327"/>
                  <a:gd name="T9" fmla="*/ 5 h 5"/>
                  <a:gd name="T10" fmla="*/ 3 w 327"/>
                  <a:gd name="T11" fmla="*/ 2 h 5"/>
                  <a:gd name="T12" fmla="*/ 0 w 32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7" h="5">
                    <a:moveTo>
                      <a:pt x="0" y="0"/>
                    </a:moveTo>
                    <a:lnTo>
                      <a:pt x="327" y="0"/>
                    </a:lnTo>
                    <a:lnTo>
                      <a:pt x="323" y="2"/>
                    </a:lnTo>
                    <a:lnTo>
                      <a:pt x="320" y="5"/>
                    </a:lnTo>
                    <a:lnTo>
                      <a:pt x="6" y="5"/>
                    </a:lnTo>
                    <a:lnTo>
                      <a:pt x="3" y="2"/>
                    </a:lnTo>
                    <a:lnTo>
                      <a:pt x="0" y="0"/>
                    </a:lnTo>
                    <a:close/>
                  </a:path>
                </a:pathLst>
              </a:custGeom>
              <a:solidFill>
                <a:srgbClr val="68A9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5" name="Freeform 169">
                <a:extLst>
                  <a:ext uri="{FF2B5EF4-FFF2-40B4-BE49-F238E27FC236}">
                    <a16:creationId xmlns:a16="http://schemas.microsoft.com/office/drawing/2014/main" id="{2E617241-82C4-7421-EC97-1EA206079512}"/>
                  </a:ext>
                </a:extLst>
              </p:cNvPr>
              <p:cNvSpPr>
                <a:spLocks/>
              </p:cNvSpPr>
              <p:nvPr/>
            </p:nvSpPr>
            <p:spPr bwMode="auto">
              <a:xfrm>
                <a:off x="1637" y="3805"/>
                <a:ext cx="80" cy="1"/>
              </a:xfrm>
              <a:custGeom>
                <a:avLst/>
                <a:gdLst>
                  <a:gd name="T0" fmla="*/ 0 w 320"/>
                  <a:gd name="T1" fmla="*/ 0 h 5"/>
                  <a:gd name="T2" fmla="*/ 320 w 320"/>
                  <a:gd name="T3" fmla="*/ 0 h 5"/>
                  <a:gd name="T4" fmla="*/ 317 w 320"/>
                  <a:gd name="T5" fmla="*/ 3 h 5"/>
                  <a:gd name="T6" fmla="*/ 313 w 320"/>
                  <a:gd name="T7" fmla="*/ 5 h 5"/>
                  <a:gd name="T8" fmla="*/ 7 w 320"/>
                  <a:gd name="T9" fmla="*/ 5 h 5"/>
                  <a:gd name="T10" fmla="*/ 3 w 320"/>
                  <a:gd name="T11" fmla="*/ 3 h 5"/>
                  <a:gd name="T12" fmla="*/ 0 w 32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0" h="5">
                    <a:moveTo>
                      <a:pt x="0" y="0"/>
                    </a:moveTo>
                    <a:lnTo>
                      <a:pt x="320" y="0"/>
                    </a:lnTo>
                    <a:lnTo>
                      <a:pt x="317" y="3"/>
                    </a:lnTo>
                    <a:lnTo>
                      <a:pt x="313" y="5"/>
                    </a:lnTo>
                    <a:lnTo>
                      <a:pt x="7" y="5"/>
                    </a:lnTo>
                    <a:lnTo>
                      <a:pt x="3" y="3"/>
                    </a:lnTo>
                    <a:lnTo>
                      <a:pt x="0" y="0"/>
                    </a:lnTo>
                    <a:close/>
                  </a:path>
                </a:pathLst>
              </a:custGeom>
              <a:solidFill>
                <a:srgbClr val="69A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6" name="Freeform 170">
                <a:extLst>
                  <a:ext uri="{FF2B5EF4-FFF2-40B4-BE49-F238E27FC236}">
                    <a16:creationId xmlns:a16="http://schemas.microsoft.com/office/drawing/2014/main" id="{2B4AA917-6013-453A-2777-A73FC7AAF908}"/>
                  </a:ext>
                </a:extLst>
              </p:cNvPr>
              <p:cNvSpPr>
                <a:spLocks/>
              </p:cNvSpPr>
              <p:nvPr/>
            </p:nvSpPr>
            <p:spPr bwMode="auto">
              <a:xfrm>
                <a:off x="1638" y="3806"/>
                <a:ext cx="78" cy="1"/>
              </a:xfrm>
              <a:custGeom>
                <a:avLst/>
                <a:gdLst>
                  <a:gd name="T0" fmla="*/ 0 w 314"/>
                  <a:gd name="T1" fmla="*/ 0 h 4"/>
                  <a:gd name="T2" fmla="*/ 314 w 314"/>
                  <a:gd name="T3" fmla="*/ 0 h 4"/>
                  <a:gd name="T4" fmla="*/ 310 w 314"/>
                  <a:gd name="T5" fmla="*/ 2 h 4"/>
                  <a:gd name="T6" fmla="*/ 306 w 314"/>
                  <a:gd name="T7" fmla="*/ 4 h 4"/>
                  <a:gd name="T8" fmla="*/ 7 w 314"/>
                  <a:gd name="T9" fmla="*/ 4 h 4"/>
                  <a:gd name="T10" fmla="*/ 4 w 314"/>
                  <a:gd name="T11" fmla="*/ 2 h 4"/>
                  <a:gd name="T12" fmla="*/ 0 w 31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14" h="4">
                    <a:moveTo>
                      <a:pt x="0" y="0"/>
                    </a:moveTo>
                    <a:lnTo>
                      <a:pt x="314" y="0"/>
                    </a:lnTo>
                    <a:lnTo>
                      <a:pt x="310" y="2"/>
                    </a:lnTo>
                    <a:lnTo>
                      <a:pt x="306" y="4"/>
                    </a:lnTo>
                    <a:lnTo>
                      <a:pt x="7" y="4"/>
                    </a:lnTo>
                    <a:lnTo>
                      <a:pt x="4" y="2"/>
                    </a:lnTo>
                    <a:lnTo>
                      <a:pt x="0" y="0"/>
                    </a:lnTo>
                    <a:close/>
                  </a:path>
                </a:pathLst>
              </a:custGeom>
              <a:solidFill>
                <a:srgbClr val="69A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7" name="Freeform 171">
                <a:extLst>
                  <a:ext uri="{FF2B5EF4-FFF2-40B4-BE49-F238E27FC236}">
                    <a16:creationId xmlns:a16="http://schemas.microsoft.com/office/drawing/2014/main" id="{A8B8C187-D51C-E2D2-A75D-728FF7223874}"/>
                  </a:ext>
                </a:extLst>
              </p:cNvPr>
              <p:cNvSpPr>
                <a:spLocks/>
              </p:cNvSpPr>
              <p:nvPr/>
            </p:nvSpPr>
            <p:spPr bwMode="auto">
              <a:xfrm>
                <a:off x="1639" y="3806"/>
                <a:ext cx="77" cy="1"/>
              </a:xfrm>
              <a:custGeom>
                <a:avLst/>
                <a:gdLst>
                  <a:gd name="T0" fmla="*/ 0 w 306"/>
                  <a:gd name="T1" fmla="*/ 0 h 4"/>
                  <a:gd name="T2" fmla="*/ 306 w 306"/>
                  <a:gd name="T3" fmla="*/ 0 h 4"/>
                  <a:gd name="T4" fmla="*/ 302 w 306"/>
                  <a:gd name="T5" fmla="*/ 2 h 4"/>
                  <a:gd name="T6" fmla="*/ 299 w 306"/>
                  <a:gd name="T7" fmla="*/ 4 h 4"/>
                  <a:gd name="T8" fmla="*/ 8 w 306"/>
                  <a:gd name="T9" fmla="*/ 4 h 4"/>
                  <a:gd name="T10" fmla="*/ 3 w 306"/>
                  <a:gd name="T11" fmla="*/ 2 h 4"/>
                  <a:gd name="T12" fmla="*/ 0 w 30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06" h="4">
                    <a:moveTo>
                      <a:pt x="0" y="0"/>
                    </a:moveTo>
                    <a:lnTo>
                      <a:pt x="306" y="0"/>
                    </a:lnTo>
                    <a:lnTo>
                      <a:pt x="302" y="2"/>
                    </a:lnTo>
                    <a:lnTo>
                      <a:pt x="299" y="4"/>
                    </a:lnTo>
                    <a:lnTo>
                      <a:pt x="8" y="4"/>
                    </a:lnTo>
                    <a:lnTo>
                      <a:pt x="3" y="2"/>
                    </a:lnTo>
                    <a:lnTo>
                      <a:pt x="0" y="0"/>
                    </a:lnTo>
                    <a:close/>
                  </a:path>
                </a:pathLst>
              </a:custGeom>
              <a:solidFill>
                <a:srgbClr val="6AAA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8" name="Freeform 172">
                <a:extLst>
                  <a:ext uri="{FF2B5EF4-FFF2-40B4-BE49-F238E27FC236}">
                    <a16:creationId xmlns:a16="http://schemas.microsoft.com/office/drawing/2014/main" id="{E00FD1A6-4AAA-2F17-2F21-05C7A3EA8F00}"/>
                  </a:ext>
                </a:extLst>
              </p:cNvPr>
              <p:cNvSpPr>
                <a:spLocks/>
              </p:cNvSpPr>
              <p:nvPr/>
            </p:nvSpPr>
            <p:spPr bwMode="auto">
              <a:xfrm>
                <a:off x="1640" y="3807"/>
                <a:ext cx="75" cy="1"/>
              </a:xfrm>
              <a:custGeom>
                <a:avLst/>
                <a:gdLst>
                  <a:gd name="T0" fmla="*/ 0 w 299"/>
                  <a:gd name="T1" fmla="*/ 0 h 4"/>
                  <a:gd name="T2" fmla="*/ 299 w 299"/>
                  <a:gd name="T3" fmla="*/ 0 h 4"/>
                  <a:gd name="T4" fmla="*/ 296 w 299"/>
                  <a:gd name="T5" fmla="*/ 2 h 4"/>
                  <a:gd name="T6" fmla="*/ 292 w 299"/>
                  <a:gd name="T7" fmla="*/ 4 h 4"/>
                  <a:gd name="T8" fmla="*/ 9 w 299"/>
                  <a:gd name="T9" fmla="*/ 4 h 4"/>
                  <a:gd name="T10" fmla="*/ 5 w 299"/>
                  <a:gd name="T11" fmla="*/ 2 h 4"/>
                  <a:gd name="T12" fmla="*/ 0 w 29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99" h="4">
                    <a:moveTo>
                      <a:pt x="0" y="0"/>
                    </a:moveTo>
                    <a:lnTo>
                      <a:pt x="299" y="0"/>
                    </a:lnTo>
                    <a:lnTo>
                      <a:pt x="296" y="2"/>
                    </a:lnTo>
                    <a:lnTo>
                      <a:pt x="292" y="4"/>
                    </a:lnTo>
                    <a:lnTo>
                      <a:pt x="9" y="4"/>
                    </a:lnTo>
                    <a:lnTo>
                      <a:pt x="5" y="2"/>
                    </a:lnTo>
                    <a:lnTo>
                      <a:pt x="0" y="0"/>
                    </a:lnTo>
                    <a:close/>
                  </a:path>
                </a:pathLst>
              </a:custGeom>
              <a:solidFill>
                <a:srgbClr val="6AAA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9" name="Freeform 173">
                <a:extLst>
                  <a:ext uri="{FF2B5EF4-FFF2-40B4-BE49-F238E27FC236}">
                    <a16:creationId xmlns:a16="http://schemas.microsoft.com/office/drawing/2014/main" id="{A5D1BFDF-AEF6-BBA6-F09F-BCF76A46DD2F}"/>
                  </a:ext>
                </a:extLst>
              </p:cNvPr>
              <p:cNvSpPr>
                <a:spLocks/>
              </p:cNvSpPr>
              <p:nvPr/>
            </p:nvSpPr>
            <p:spPr bwMode="auto">
              <a:xfrm>
                <a:off x="1641" y="3807"/>
                <a:ext cx="73" cy="1"/>
              </a:xfrm>
              <a:custGeom>
                <a:avLst/>
                <a:gdLst>
                  <a:gd name="T0" fmla="*/ 0 w 291"/>
                  <a:gd name="T1" fmla="*/ 0 h 5"/>
                  <a:gd name="T2" fmla="*/ 291 w 291"/>
                  <a:gd name="T3" fmla="*/ 0 h 5"/>
                  <a:gd name="T4" fmla="*/ 287 w 291"/>
                  <a:gd name="T5" fmla="*/ 2 h 5"/>
                  <a:gd name="T6" fmla="*/ 283 w 291"/>
                  <a:gd name="T7" fmla="*/ 5 h 5"/>
                  <a:gd name="T8" fmla="*/ 8 w 291"/>
                  <a:gd name="T9" fmla="*/ 5 h 5"/>
                  <a:gd name="T10" fmla="*/ 4 w 291"/>
                  <a:gd name="T11" fmla="*/ 2 h 5"/>
                  <a:gd name="T12" fmla="*/ 0 w 29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91" h="5">
                    <a:moveTo>
                      <a:pt x="0" y="0"/>
                    </a:moveTo>
                    <a:lnTo>
                      <a:pt x="291" y="0"/>
                    </a:lnTo>
                    <a:lnTo>
                      <a:pt x="287" y="2"/>
                    </a:lnTo>
                    <a:lnTo>
                      <a:pt x="283" y="5"/>
                    </a:lnTo>
                    <a:lnTo>
                      <a:pt x="8" y="5"/>
                    </a:lnTo>
                    <a:lnTo>
                      <a:pt x="4" y="2"/>
                    </a:lnTo>
                    <a:lnTo>
                      <a:pt x="0" y="0"/>
                    </a:lnTo>
                    <a:close/>
                  </a:path>
                </a:pathLst>
              </a:custGeom>
              <a:solidFill>
                <a:srgbClr val="6A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0" name="Freeform 174">
                <a:extLst>
                  <a:ext uri="{FF2B5EF4-FFF2-40B4-BE49-F238E27FC236}">
                    <a16:creationId xmlns:a16="http://schemas.microsoft.com/office/drawing/2014/main" id="{F1D98256-78C6-6C76-F947-68296DDF41AC}"/>
                  </a:ext>
                </a:extLst>
              </p:cNvPr>
              <p:cNvSpPr>
                <a:spLocks/>
              </p:cNvSpPr>
              <p:nvPr/>
            </p:nvSpPr>
            <p:spPr bwMode="auto">
              <a:xfrm>
                <a:off x="1642" y="3808"/>
                <a:ext cx="71" cy="1"/>
              </a:xfrm>
              <a:custGeom>
                <a:avLst/>
                <a:gdLst>
                  <a:gd name="T0" fmla="*/ 0 w 283"/>
                  <a:gd name="T1" fmla="*/ 0 h 5"/>
                  <a:gd name="T2" fmla="*/ 283 w 283"/>
                  <a:gd name="T3" fmla="*/ 0 h 5"/>
                  <a:gd name="T4" fmla="*/ 279 w 283"/>
                  <a:gd name="T5" fmla="*/ 3 h 5"/>
                  <a:gd name="T6" fmla="*/ 275 w 283"/>
                  <a:gd name="T7" fmla="*/ 5 h 5"/>
                  <a:gd name="T8" fmla="*/ 8 w 283"/>
                  <a:gd name="T9" fmla="*/ 5 h 5"/>
                  <a:gd name="T10" fmla="*/ 4 w 283"/>
                  <a:gd name="T11" fmla="*/ 3 h 5"/>
                  <a:gd name="T12" fmla="*/ 0 w 28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83" h="5">
                    <a:moveTo>
                      <a:pt x="0" y="0"/>
                    </a:moveTo>
                    <a:lnTo>
                      <a:pt x="283" y="0"/>
                    </a:lnTo>
                    <a:lnTo>
                      <a:pt x="279" y="3"/>
                    </a:lnTo>
                    <a:lnTo>
                      <a:pt x="275" y="5"/>
                    </a:lnTo>
                    <a:lnTo>
                      <a:pt x="8" y="5"/>
                    </a:lnTo>
                    <a:lnTo>
                      <a:pt x="4" y="3"/>
                    </a:lnTo>
                    <a:lnTo>
                      <a:pt x="0" y="0"/>
                    </a:lnTo>
                    <a:close/>
                  </a:path>
                </a:pathLst>
              </a:custGeom>
              <a:solidFill>
                <a:srgbClr val="6B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1" name="Freeform 175">
                <a:extLst>
                  <a:ext uri="{FF2B5EF4-FFF2-40B4-BE49-F238E27FC236}">
                    <a16:creationId xmlns:a16="http://schemas.microsoft.com/office/drawing/2014/main" id="{FA979453-7309-1B50-6555-EF298895381E}"/>
                  </a:ext>
                </a:extLst>
              </p:cNvPr>
              <p:cNvSpPr>
                <a:spLocks/>
              </p:cNvSpPr>
              <p:nvPr/>
            </p:nvSpPr>
            <p:spPr bwMode="auto">
              <a:xfrm>
                <a:off x="1643" y="3808"/>
                <a:ext cx="69" cy="2"/>
              </a:xfrm>
              <a:custGeom>
                <a:avLst/>
                <a:gdLst>
                  <a:gd name="T0" fmla="*/ 0 w 275"/>
                  <a:gd name="T1" fmla="*/ 0 h 5"/>
                  <a:gd name="T2" fmla="*/ 275 w 275"/>
                  <a:gd name="T3" fmla="*/ 0 h 5"/>
                  <a:gd name="T4" fmla="*/ 271 w 275"/>
                  <a:gd name="T5" fmla="*/ 2 h 5"/>
                  <a:gd name="T6" fmla="*/ 267 w 275"/>
                  <a:gd name="T7" fmla="*/ 5 h 5"/>
                  <a:gd name="T8" fmla="*/ 8 w 275"/>
                  <a:gd name="T9" fmla="*/ 5 h 5"/>
                  <a:gd name="T10" fmla="*/ 4 w 275"/>
                  <a:gd name="T11" fmla="*/ 2 h 5"/>
                  <a:gd name="T12" fmla="*/ 0 w 2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75" h="5">
                    <a:moveTo>
                      <a:pt x="0" y="0"/>
                    </a:moveTo>
                    <a:lnTo>
                      <a:pt x="275" y="0"/>
                    </a:lnTo>
                    <a:lnTo>
                      <a:pt x="271" y="2"/>
                    </a:lnTo>
                    <a:lnTo>
                      <a:pt x="267" y="5"/>
                    </a:lnTo>
                    <a:lnTo>
                      <a:pt x="8" y="5"/>
                    </a:lnTo>
                    <a:lnTo>
                      <a:pt x="4" y="2"/>
                    </a:lnTo>
                    <a:lnTo>
                      <a:pt x="0" y="0"/>
                    </a:lnTo>
                    <a:close/>
                  </a:path>
                </a:pathLst>
              </a:custGeom>
              <a:solidFill>
                <a:srgbClr val="6BAB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2" name="Freeform 176">
                <a:extLst>
                  <a:ext uri="{FF2B5EF4-FFF2-40B4-BE49-F238E27FC236}">
                    <a16:creationId xmlns:a16="http://schemas.microsoft.com/office/drawing/2014/main" id="{548FB4C3-2642-3F02-14DD-8814747810E6}"/>
                  </a:ext>
                </a:extLst>
              </p:cNvPr>
              <p:cNvSpPr>
                <a:spLocks/>
              </p:cNvSpPr>
              <p:nvPr/>
            </p:nvSpPr>
            <p:spPr bwMode="auto">
              <a:xfrm>
                <a:off x="1644" y="3809"/>
                <a:ext cx="67" cy="1"/>
              </a:xfrm>
              <a:custGeom>
                <a:avLst/>
                <a:gdLst>
                  <a:gd name="T0" fmla="*/ 0 w 267"/>
                  <a:gd name="T1" fmla="*/ 0 h 5"/>
                  <a:gd name="T2" fmla="*/ 267 w 267"/>
                  <a:gd name="T3" fmla="*/ 0 h 5"/>
                  <a:gd name="T4" fmla="*/ 263 w 267"/>
                  <a:gd name="T5" fmla="*/ 3 h 5"/>
                  <a:gd name="T6" fmla="*/ 258 w 267"/>
                  <a:gd name="T7" fmla="*/ 5 h 5"/>
                  <a:gd name="T8" fmla="*/ 8 w 267"/>
                  <a:gd name="T9" fmla="*/ 5 h 5"/>
                  <a:gd name="T10" fmla="*/ 4 w 267"/>
                  <a:gd name="T11" fmla="*/ 3 h 5"/>
                  <a:gd name="T12" fmla="*/ 0 w 26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67" h="5">
                    <a:moveTo>
                      <a:pt x="0" y="0"/>
                    </a:moveTo>
                    <a:lnTo>
                      <a:pt x="267" y="0"/>
                    </a:lnTo>
                    <a:lnTo>
                      <a:pt x="263" y="3"/>
                    </a:lnTo>
                    <a:lnTo>
                      <a:pt x="258" y="5"/>
                    </a:lnTo>
                    <a:lnTo>
                      <a:pt x="8" y="5"/>
                    </a:lnTo>
                    <a:lnTo>
                      <a:pt x="4" y="3"/>
                    </a:lnTo>
                    <a:lnTo>
                      <a:pt x="0" y="0"/>
                    </a:lnTo>
                    <a:close/>
                  </a:path>
                </a:pathLst>
              </a:custGeom>
              <a:solidFill>
                <a:srgbClr val="6CAC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3" name="Freeform 177">
                <a:extLst>
                  <a:ext uri="{FF2B5EF4-FFF2-40B4-BE49-F238E27FC236}">
                    <a16:creationId xmlns:a16="http://schemas.microsoft.com/office/drawing/2014/main" id="{84EE3156-6E07-0590-398C-B30359EF0917}"/>
                  </a:ext>
                </a:extLst>
              </p:cNvPr>
              <p:cNvSpPr>
                <a:spLocks/>
              </p:cNvSpPr>
              <p:nvPr/>
            </p:nvSpPr>
            <p:spPr bwMode="auto">
              <a:xfrm>
                <a:off x="1645" y="3810"/>
                <a:ext cx="65" cy="1"/>
              </a:xfrm>
              <a:custGeom>
                <a:avLst/>
                <a:gdLst>
                  <a:gd name="T0" fmla="*/ 0 w 259"/>
                  <a:gd name="T1" fmla="*/ 0 h 4"/>
                  <a:gd name="T2" fmla="*/ 259 w 259"/>
                  <a:gd name="T3" fmla="*/ 0 h 4"/>
                  <a:gd name="T4" fmla="*/ 254 w 259"/>
                  <a:gd name="T5" fmla="*/ 2 h 4"/>
                  <a:gd name="T6" fmla="*/ 249 w 259"/>
                  <a:gd name="T7" fmla="*/ 4 h 4"/>
                  <a:gd name="T8" fmla="*/ 9 w 259"/>
                  <a:gd name="T9" fmla="*/ 4 h 4"/>
                  <a:gd name="T10" fmla="*/ 4 w 259"/>
                  <a:gd name="T11" fmla="*/ 2 h 4"/>
                  <a:gd name="T12" fmla="*/ 0 w 25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59" h="4">
                    <a:moveTo>
                      <a:pt x="0" y="0"/>
                    </a:moveTo>
                    <a:lnTo>
                      <a:pt x="259" y="0"/>
                    </a:lnTo>
                    <a:lnTo>
                      <a:pt x="254" y="2"/>
                    </a:lnTo>
                    <a:lnTo>
                      <a:pt x="249" y="4"/>
                    </a:lnTo>
                    <a:lnTo>
                      <a:pt x="9" y="4"/>
                    </a:lnTo>
                    <a:lnTo>
                      <a:pt x="4" y="2"/>
                    </a:lnTo>
                    <a:lnTo>
                      <a:pt x="0" y="0"/>
                    </a:lnTo>
                    <a:close/>
                  </a:path>
                </a:pathLst>
              </a:custGeom>
              <a:solidFill>
                <a:srgbClr val="6CAC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4" name="Freeform 178">
                <a:extLst>
                  <a:ext uri="{FF2B5EF4-FFF2-40B4-BE49-F238E27FC236}">
                    <a16:creationId xmlns:a16="http://schemas.microsoft.com/office/drawing/2014/main" id="{B2496126-4EF0-2DDE-0284-C3BB06978B71}"/>
                  </a:ext>
                </a:extLst>
              </p:cNvPr>
              <p:cNvSpPr>
                <a:spLocks/>
              </p:cNvSpPr>
              <p:nvPr/>
            </p:nvSpPr>
            <p:spPr bwMode="auto">
              <a:xfrm>
                <a:off x="1646" y="3810"/>
                <a:ext cx="62" cy="1"/>
              </a:xfrm>
              <a:custGeom>
                <a:avLst/>
                <a:gdLst>
                  <a:gd name="T0" fmla="*/ 0 w 250"/>
                  <a:gd name="T1" fmla="*/ 0 h 4"/>
                  <a:gd name="T2" fmla="*/ 250 w 250"/>
                  <a:gd name="T3" fmla="*/ 0 h 4"/>
                  <a:gd name="T4" fmla="*/ 245 w 250"/>
                  <a:gd name="T5" fmla="*/ 2 h 4"/>
                  <a:gd name="T6" fmla="*/ 240 w 250"/>
                  <a:gd name="T7" fmla="*/ 4 h 4"/>
                  <a:gd name="T8" fmla="*/ 11 w 250"/>
                  <a:gd name="T9" fmla="*/ 4 h 4"/>
                  <a:gd name="T10" fmla="*/ 5 w 250"/>
                  <a:gd name="T11" fmla="*/ 2 h 4"/>
                  <a:gd name="T12" fmla="*/ 0 w 25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50" h="4">
                    <a:moveTo>
                      <a:pt x="0" y="0"/>
                    </a:moveTo>
                    <a:lnTo>
                      <a:pt x="250" y="0"/>
                    </a:lnTo>
                    <a:lnTo>
                      <a:pt x="245" y="2"/>
                    </a:lnTo>
                    <a:lnTo>
                      <a:pt x="240" y="4"/>
                    </a:lnTo>
                    <a:lnTo>
                      <a:pt x="11" y="4"/>
                    </a:lnTo>
                    <a:lnTo>
                      <a:pt x="5" y="2"/>
                    </a:lnTo>
                    <a:lnTo>
                      <a:pt x="0" y="0"/>
                    </a:lnTo>
                    <a:close/>
                  </a:path>
                </a:pathLst>
              </a:custGeom>
              <a:solidFill>
                <a:srgbClr val="6CAD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5" name="Freeform 179">
                <a:extLst>
                  <a:ext uri="{FF2B5EF4-FFF2-40B4-BE49-F238E27FC236}">
                    <a16:creationId xmlns:a16="http://schemas.microsoft.com/office/drawing/2014/main" id="{8808B118-05B0-2D22-56BC-A3EAE8032743}"/>
                  </a:ext>
                </a:extLst>
              </p:cNvPr>
              <p:cNvSpPr>
                <a:spLocks/>
              </p:cNvSpPr>
              <p:nvPr/>
            </p:nvSpPr>
            <p:spPr bwMode="auto">
              <a:xfrm>
                <a:off x="1647" y="3811"/>
                <a:ext cx="60" cy="1"/>
              </a:xfrm>
              <a:custGeom>
                <a:avLst/>
                <a:gdLst>
                  <a:gd name="T0" fmla="*/ 0 w 240"/>
                  <a:gd name="T1" fmla="*/ 0 h 4"/>
                  <a:gd name="T2" fmla="*/ 240 w 240"/>
                  <a:gd name="T3" fmla="*/ 0 h 4"/>
                  <a:gd name="T4" fmla="*/ 235 w 240"/>
                  <a:gd name="T5" fmla="*/ 2 h 4"/>
                  <a:gd name="T6" fmla="*/ 230 w 240"/>
                  <a:gd name="T7" fmla="*/ 4 h 4"/>
                  <a:gd name="T8" fmla="*/ 11 w 240"/>
                  <a:gd name="T9" fmla="*/ 4 h 4"/>
                  <a:gd name="T10" fmla="*/ 6 w 240"/>
                  <a:gd name="T11" fmla="*/ 2 h 4"/>
                  <a:gd name="T12" fmla="*/ 0 w 24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0" h="4">
                    <a:moveTo>
                      <a:pt x="0" y="0"/>
                    </a:moveTo>
                    <a:lnTo>
                      <a:pt x="240" y="0"/>
                    </a:lnTo>
                    <a:lnTo>
                      <a:pt x="235" y="2"/>
                    </a:lnTo>
                    <a:lnTo>
                      <a:pt x="230" y="4"/>
                    </a:lnTo>
                    <a:lnTo>
                      <a:pt x="11" y="4"/>
                    </a:lnTo>
                    <a:lnTo>
                      <a:pt x="6" y="2"/>
                    </a:lnTo>
                    <a:lnTo>
                      <a:pt x="0" y="0"/>
                    </a:lnTo>
                    <a:close/>
                  </a:path>
                </a:pathLst>
              </a:custGeom>
              <a:solidFill>
                <a:srgbClr val="6DAD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6" name="Freeform 180">
                <a:extLst>
                  <a:ext uri="{FF2B5EF4-FFF2-40B4-BE49-F238E27FC236}">
                    <a16:creationId xmlns:a16="http://schemas.microsoft.com/office/drawing/2014/main" id="{2ABAF339-6949-D63C-85F7-CE3D146961E2}"/>
                  </a:ext>
                </a:extLst>
              </p:cNvPr>
              <p:cNvSpPr>
                <a:spLocks/>
              </p:cNvSpPr>
              <p:nvPr/>
            </p:nvSpPr>
            <p:spPr bwMode="auto">
              <a:xfrm>
                <a:off x="1649" y="3811"/>
                <a:ext cx="57" cy="1"/>
              </a:xfrm>
              <a:custGeom>
                <a:avLst/>
                <a:gdLst>
                  <a:gd name="T0" fmla="*/ 0 w 229"/>
                  <a:gd name="T1" fmla="*/ 0 h 4"/>
                  <a:gd name="T2" fmla="*/ 229 w 229"/>
                  <a:gd name="T3" fmla="*/ 0 h 4"/>
                  <a:gd name="T4" fmla="*/ 224 w 229"/>
                  <a:gd name="T5" fmla="*/ 2 h 4"/>
                  <a:gd name="T6" fmla="*/ 218 w 229"/>
                  <a:gd name="T7" fmla="*/ 4 h 4"/>
                  <a:gd name="T8" fmla="*/ 10 w 229"/>
                  <a:gd name="T9" fmla="*/ 4 h 4"/>
                  <a:gd name="T10" fmla="*/ 5 w 229"/>
                  <a:gd name="T11" fmla="*/ 2 h 4"/>
                  <a:gd name="T12" fmla="*/ 0 w 22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29" h="4">
                    <a:moveTo>
                      <a:pt x="0" y="0"/>
                    </a:moveTo>
                    <a:lnTo>
                      <a:pt x="229" y="0"/>
                    </a:lnTo>
                    <a:lnTo>
                      <a:pt x="224" y="2"/>
                    </a:lnTo>
                    <a:lnTo>
                      <a:pt x="218" y="4"/>
                    </a:lnTo>
                    <a:lnTo>
                      <a:pt x="10" y="4"/>
                    </a:lnTo>
                    <a:lnTo>
                      <a:pt x="5" y="2"/>
                    </a:lnTo>
                    <a:lnTo>
                      <a:pt x="0" y="0"/>
                    </a:lnTo>
                    <a:close/>
                  </a:path>
                </a:pathLst>
              </a:custGeom>
              <a:solidFill>
                <a:srgbClr val="6DA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7" name="Freeform 181">
                <a:extLst>
                  <a:ext uri="{FF2B5EF4-FFF2-40B4-BE49-F238E27FC236}">
                    <a16:creationId xmlns:a16="http://schemas.microsoft.com/office/drawing/2014/main" id="{6A45713D-9B82-EE83-7E7A-BD90C69C7CBF}"/>
                  </a:ext>
                </a:extLst>
              </p:cNvPr>
              <p:cNvSpPr>
                <a:spLocks/>
              </p:cNvSpPr>
              <p:nvPr/>
            </p:nvSpPr>
            <p:spPr bwMode="auto">
              <a:xfrm>
                <a:off x="1650" y="3812"/>
                <a:ext cx="55" cy="1"/>
              </a:xfrm>
              <a:custGeom>
                <a:avLst/>
                <a:gdLst>
                  <a:gd name="T0" fmla="*/ 0 w 219"/>
                  <a:gd name="T1" fmla="*/ 0 h 4"/>
                  <a:gd name="T2" fmla="*/ 219 w 219"/>
                  <a:gd name="T3" fmla="*/ 0 h 4"/>
                  <a:gd name="T4" fmla="*/ 213 w 219"/>
                  <a:gd name="T5" fmla="*/ 2 h 4"/>
                  <a:gd name="T6" fmla="*/ 207 w 219"/>
                  <a:gd name="T7" fmla="*/ 4 h 4"/>
                  <a:gd name="T8" fmla="*/ 11 w 219"/>
                  <a:gd name="T9" fmla="*/ 4 h 4"/>
                  <a:gd name="T10" fmla="*/ 5 w 219"/>
                  <a:gd name="T11" fmla="*/ 2 h 4"/>
                  <a:gd name="T12" fmla="*/ 0 w 21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19" h="4">
                    <a:moveTo>
                      <a:pt x="0" y="0"/>
                    </a:moveTo>
                    <a:lnTo>
                      <a:pt x="219" y="0"/>
                    </a:lnTo>
                    <a:lnTo>
                      <a:pt x="213" y="2"/>
                    </a:lnTo>
                    <a:lnTo>
                      <a:pt x="207" y="4"/>
                    </a:lnTo>
                    <a:lnTo>
                      <a:pt x="11" y="4"/>
                    </a:lnTo>
                    <a:lnTo>
                      <a:pt x="5" y="2"/>
                    </a:lnTo>
                    <a:lnTo>
                      <a:pt x="0" y="0"/>
                    </a:lnTo>
                    <a:close/>
                  </a:path>
                </a:pathLst>
              </a:custGeom>
              <a:solidFill>
                <a:srgbClr val="6EAE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8" name="Freeform 182">
                <a:extLst>
                  <a:ext uri="{FF2B5EF4-FFF2-40B4-BE49-F238E27FC236}">
                    <a16:creationId xmlns:a16="http://schemas.microsoft.com/office/drawing/2014/main" id="{727D5DD8-B44F-D536-857D-37DB91E76B40}"/>
                  </a:ext>
                </a:extLst>
              </p:cNvPr>
              <p:cNvSpPr>
                <a:spLocks/>
              </p:cNvSpPr>
              <p:nvPr/>
            </p:nvSpPr>
            <p:spPr bwMode="auto">
              <a:xfrm>
                <a:off x="1651" y="3812"/>
                <a:ext cx="52" cy="2"/>
              </a:xfrm>
              <a:custGeom>
                <a:avLst/>
                <a:gdLst>
                  <a:gd name="T0" fmla="*/ 0 w 208"/>
                  <a:gd name="T1" fmla="*/ 0 h 5"/>
                  <a:gd name="T2" fmla="*/ 208 w 208"/>
                  <a:gd name="T3" fmla="*/ 0 h 5"/>
                  <a:gd name="T4" fmla="*/ 202 w 208"/>
                  <a:gd name="T5" fmla="*/ 3 h 5"/>
                  <a:gd name="T6" fmla="*/ 195 w 208"/>
                  <a:gd name="T7" fmla="*/ 5 h 5"/>
                  <a:gd name="T8" fmla="*/ 12 w 208"/>
                  <a:gd name="T9" fmla="*/ 5 h 5"/>
                  <a:gd name="T10" fmla="*/ 6 w 208"/>
                  <a:gd name="T11" fmla="*/ 3 h 5"/>
                  <a:gd name="T12" fmla="*/ 0 w 20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08" h="5">
                    <a:moveTo>
                      <a:pt x="0" y="0"/>
                    </a:moveTo>
                    <a:lnTo>
                      <a:pt x="208" y="0"/>
                    </a:lnTo>
                    <a:lnTo>
                      <a:pt x="202" y="3"/>
                    </a:lnTo>
                    <a:lnTo>
                      <a:pt x="195" y="5"/>
                    </a:lnTo>
                    <a:lnTo>
                      <a:pt x="12" y="5"/>
                    </a:lnTo>
                    <a:lnTo>
                      <a:pt x="6" y="3"/>
                    </a:lnTo>
                    <a:lnTo>
                      <a:pt x="0" y="0"/>
                    </a:lnTo>
                    <a:close/>
                  </a:path>
                </a:pathLst>
              </a:custGeom>
              <a:solidFill>
                <a:srgbClr val="6EAE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9" name="Freeform 183">
                <a:extLst>
                  <a:ext uri="{FF2B5EF4-FFF2-40B4-BE49-F238E27FC236}">
                    <a16:creationId xmlns:a16="http://schemas.microsoft.com/office/drawing/2014/main" id="{785F9B5E-F2A6-B8F0-9EFB-8D8C250F5A4C}"/>
                  </a:ext>
                </a:extLst>
              </p:cNvPr>
              <p:cNvSpPr>
                <a:spLocks/>
              </p:cNvSpPr>
              <p:nvPr/>
            </p:nvSpPr>
            <p:spPr bwMode="auto">
              <a:xfrm>
                <a:off x="1653" y="3813"/>
                <a:ext cx="49" cy="1"/>
              </a:xfrm>
              <a:custGeom>
                <a:avLst/>
                <a:gdLst>
                  <a:gd name="T0" fmla="*/ 0 w 196"/>
                  <a:gd name="T1" fmla="*/ 0 h 5"/>
                  <a:gd name="T2" fmla="*/ 196 w 196"/>
                  <a:gd name="T3" fmla="*/ 0 h 5"/>
                  <a:gd name="T4" fmla="*/ 189 w 196"/>
                  <a:gd name="T5" fmla="*/ 3 h 5"/>
                  <a:gd name="T6" fmla="*/ 182 w 196"/>
                  <a:gd name="T7" fmla="*/ 5 h 5"/>
                  <a:gd name="T8" fmla="*/ 14 w 196"/>
                  <a:gd name="T9" fmla="*/ 5 h 5"/>
                  <a:gd name="T10" fmla="*/ 7 w 196"/>
                  <a:gd name="T11" fmla="*/ 3 h 5"/>
                  <a:gd name="T12" fmla="*/ 0 w 19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96" h="5">
                    <a:moveTo>
                      <a:pt x="0" y="0"/>
                    </a:moveTo>
                    <a:lnTo>
                      <a:pt x="196" y="0"/>
                    </a:lnTo>
                    <a:lnTo>
                      <a:pt x="189" y="3"/>
                    </a:lnTo>
                    <a:lnTo>
                      <a:pt x="182" y="5"/>
                    </a:lnTo>
                    <a:lnTo>
                      <a:pt x="14" y="5"/>
                    </a:lnTo>
                    <a:lnTo>
                      <a:pt x="7" y="3"/>
                    </a:lnTo>
                    <a:lnTo>
                      <a:pt x="0" y="0"/>
                    </a:lnTo>
                    <a:close/>
                  </a:path>
                </a:pathLst>
              </a:custGeom>
              <a:solidFill>
                <a:srgbClr val="6EAF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0" name="Freeform 184">
                <a:extLst>
                  <a:ext uri="{FF2B5EF4-FFF2-40B4-BE49-F238E27FC236}">
                    <a16:creationId xmlns:a16="http://schemas.microsoft.com/office/drawing/2014/main" id="{F14C471A-4A82-063F-287D-2CEBD6623EDA}"/>
                  </a:ext>
                </a:extLst>
              </p:cNvPr>
              <p:cNvSpPr>
                <a:spLocks/>
              </p:cNvSpPr>
              <p:nvPr/>
            </p:nvSpPr>
            <p:spPr bwMode="auto">
              <a:xfrm>
                <a:off x="1654" y="3814"/>
                <a:ext cx="46" cy="1"/>
              </a:xfrm>
              <a:custGeom>
                <a:avLst/>
                <a:gdLst>
                  <a:gd name="T0" fmla="*/ 0 w 183"/>
                  <a:gd name="T1" fmla="*/ 0 h 4"/>
                  <a:gd name="T2" fmla="*/ 183 w 183"/>
                  <a:gd name="T3" fmla="*/ 0 h 4"/>
                  <a:gd name="T4" fmla="*/ 176 w 183"/>
                  <a:gd name="T5" fmla="*/ 2 h 4"/>
                  <a:gd name="T6" fmla="*/ 169 w 183"/>
                  <a:gd name="T7" fmla="*/ 4 h 4"/>
                  <a:gd name="T8" fmla="*/ 16 w 183"/>
                  <a:gd name="T9" fmla="*/ 4 h 4"/>
                  <a:gd name="T10" fmla="*/ 8 w 183"/>
                  <a:gd name="T11" fmla="*/ 2 h 4"/>
                  <a:gd name="T12" fmla="*/ 0 w 18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3" h="4">
                    <a:moveTo>
                      <a:pt x="0" y="0"/>
                    </a:moveTo>
                    <a:lnTo>
                      <a:pt x="183" y="0"/>
                    </a:lnTo>
                    <a:lnTo>
                      <a:pt x="176" y="2"/>
                    </a:lnTo>
                    <a:lnTo>
                      <a:pt x="169" y="4"/>
                    </a:lnTo>
                    <a:lnTo>
                      <a:pt x="16" y="4"/>
                    </a:lnTo>
                    <a:lnTo>
                      <a:pt x="8" y="2"/>
                    </a:lnTo>
                    <a:lnTo>
                      <a:pt x="0" y="0"/>
                    </a:lnTo>
                    <a:close/>
                  </a:path>
                </a:pathLst>
              </a:custGeom>
              <a:solidFill>
                <a:srgbClr val="6FAF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1" name="Freeform 185">
                <a:extLst>
                  <a:ext uri="{FF2B5EF4-FFF2-40B4-BE49-F238E27FC236}">
                    <a16:creationId xmlns:a16="http://schemas.microsoft.com/office/drawing/2014/main" id="{F85808C3-52E6-5F65-4E86-EE4210CFB583}"/>
                  </a:ext>
                </a:extLst>
              </p:cNvPr>
              <p:cNvSpPr>
                <a:spLocks/>
              </p:cNvSpPr>
              <p:nvPr/>
            </p:nvSpPr>
            <p:spPr bwMode="auto">
              <a:xfrm>
                <a:off x="1656" y="3814"/>
                <a:ext cx="42" cy="1"/>
              </a:xfrm>
              <a:custGeom>
                <a:avLst/>
                <a:gdLst>
                  <a:gd name="T0" fmla="*/ 0 w 168"/>
                  <a:gd name="T1" fmla="*/ 0 h 4"/>
                  <a:gd name="T2" fmla="*/ 168 w 168"/>
                  <a:gd name="T3" fmla="*/ 0 h 4"/>
                  <a:gd name="T4" fmla="*/ 160 w 168"/>
                  <a:gd name="T5" fmla="*/ 2 h 4"/>
                  <a:gd name="T6" fmla="*/ 152 w 168"/>
                  <a:gd name="T7" fmla="*/ 4 h 4"/>
                  <a:gd name="T8" fmla="*/ 16 w 168"/>
                  <a:gd name="T9" fmla="*/ 4 h 4"/>
                  <a:gd name="T10" fmla="*/ 8 w 168"/>
                  <a:gd name="T11" fmla="*/ 2 h 4"/>
                  <a:gd name="T12" fmla="*/ 0 w 16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8" h="4">
                    <a:moveTo>
                      <a:pt x="0" y="0"/>
                    </a:moveTo>
                    <a:lnTo>
                      <a:pt x="168" y="0"/>
                    </a:lnTo>
                    <a:lnTo>
                      <a:pt x="160" y="2"/>
                    </a:lnTo>
                    <a:lnTo>
                      <a:pt x="152" y="4"/>
                    </a:lnTo>
                    <a:lnTo>
                      <a:pt x="16" y="4"/>
                    </a:lnTo>
                    <a:lnTo>
                      <a:pt x="8" y="2"/>
                    </a:lnTo>
                    <a:lnTo>
                      <a:pt x="0" y="0"/>
                    </a:lnTo>
                    <a:close/>
                  </a:path>
                </a:pathLst>
              </a:custGeom>
              <a:solidFill>
                <a:srgbClr val="6FA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2" name="Freeform 186">
                <a:extLst>
                  <a:ext uri="{FF2B5EF4-FFF2-40B4-BE49-F238E27FC236}">
                    <a16:creationId xmlns:a16="http://schemas.microsoft.com/office/drawing/2014/main" id="{F944488C-ECF2-AC6C-A9EF-C06DDFDD4C32}"/>
                  </a:ext>
                </a:extLst>
              </p:cNvPr>
              <p:cNvSpPr>
                <a:spLocks/>
              </p:cNvSpPr>
              <p:nvPr/>
            </p:nvSpPr>
            <p:spPr bwMode="auto">
              <a:xfrm>
                <a:off x="1658" y="3815"/>
                <a:ext cx="38" cy="1"/>
              </a:xfrm>
              <a:custGeom>
                <a:avLst/>
                <a:gdLst>
                  <a:gd name="T0" fmla="*/ 0 w 153"/>
                  <a:gd name="T1" fmla="*/ 0 h 4"/>
                  <a:gd name="T2" fmla="*/ 153 w 153"/>
                  <a:gd name="T3" fmla="*/ 0 h 4"/>
                  <a:gd name="T4" fmla="*/ 143 w 153"/>
                  <a:gd name="T5" fmla="*/ 2 h 4"/>
                  <a:gd name="T6" fmla="*/ 133 w 153"/>
                  <a:gd name="T7" fmla="*/ 4 h 4"/>
                  <a:gd name="T8" fmla="*/ 19 w 153"/>
                  <a:gd name="T9" fmla="*/ 4 h 4"/>
                  <a:gd name="T10" fmla="*/ 9 w 153"/>
                  <a:gd name="T11" fmla="*/ 2 h 4"/>
                  <a:gd name="T12" fmla="*/ 0 w 15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53" h="4">
                    <a:moveTo>
                      <a:pt x="0" y="0"/>
                    </a:moveTo>
                    <a:lnTo>
                      <a:pt x="153" y="0"/>
                    </a:lnTo>
                    <a:lnTo>
                      <a:pt x="143" y="2"/>
                    </a:lnTo>
                    <a:lnTo>
                      <a:pt x="133" y="4"/>
                    </a:lnTo>
                    <a:lnTo>
                      <a:pt x="19" y="4"/>
                    </a:lnTo>
                    <a:lnTo>
                      <a:pt x="9" y="2"/>
                    </a:lnTo>
                    <a:lnTo>
                      <a:pt x="0" y="0"/>
                    </a:lnTo>
                    <a:close/>
                  </a:path>
                </a:pathLst>
              </a:custGeom>
              <a:solidFill>
                <a:srgbClr val="70B0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3" name="Freeform 187">
                <a:extLst>
                  <a:ext uri="{FF2B5EF4-FFF2-40B4-BE49-F238E27FC236}">
                    <a16:creationId xmlns:a16="http://schemas.microsoft.com/office/drawing/2014/main" id="{298E0DC9-1F03-7AF4-5E14-181530F37533}"/>
                  </a:ext>
                </a:extLst>
              </p:cNvPr>
              <p:cNvSpPr>
                <a:spLocks/>
              </p:cNvSpPr>
              <p:nvPr/>
            </p:nvSpPr>
            <p:spPr bwMode="auto">
              <a:xfrm>
                <a:off x="1660" y="3815"/>
                <a:ext cx="34" cy="1"/>
              </a:xfrm>
              <a:custGeom>
                <a:avLst/>
                <a:gdLst>
                  <a:gd name="T0" fmla="*/ 0 w 136"/>
                  <a:gd name="T1" fmla="*/ 0 h 5"/>
                  <a:gd name="T2" fmla="*/ 136 w 136"/>
                  <a:gd name="T3" fmla="*/ 0 h 5"/>
                  <a:gd name="T4" fmla="*/ 124 w 136"/>
                  <a:gd name="T5" fmla="*/ 2 h 5"/>
                  <a:gd name="T6" fmla="*/ 113 w 136"/>
                  <a:gd name="T7" fmla="*/ 5 h 5"/>
                  <a:gd name="T8" fmla="*/ 23 w 136"/>
                  <a:gd name="T9" fmla="*/ 5 h 5"/>
                  <a:gd name="T10" fmla="*/ 12 w 136"/>
                  <a:gd name="T11" fmla="*/ 2 h 5"/>
                  <a:gd name="T12" fmla="*/ 0 w 13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36" h="5">
                    <a:moveTo>
                      <a:pt x="0" y="0"/>
                    </a:moveTo>
                    <a:lnTo>
                      <a:pt x="136" y="0"/>
                    </a:lnTo>
                    <a:lnTo>
                      <a:pt x="124" y="2"/>
                    </a:lnTo>
                    <a:lnTo>
                      <a:pt x="113" y="5"/>
                    </a:lnTo>
                    <a:lnTo>
                      <a:pt x="23" y="5"/>
                    </a:lnTo>
                    <a:lnTo>
                      <a:pt x="12" y="2"/>
                    </a:lnTo>
                    <a:lnTo>
                      <a:pt x="0" y="0"/>
                    </a:lnTo>
                    <a:close/>
                  </a:path>
                </a:pathLst>
              </a:custGeom>
              <a:solidFill>
                <a:srgbClr val="70B0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4" name="Freeform 188">
                <a:extLst>
                  <a:ext uri="{FF2B5EF4-FFF2-40B4-BE49-F238E27FC236}">
                    <a16:creationId xmlns:a16="http://schemas.microsoft.com/office/drawing/2014/main" id="{0992F0F1-9199-0C55-D58F-64DBB31E0321}"/>
                  </a:ext>
                </a:extLst>
              </p:cNvPr>
              <p:cNvSpPr>
                <a:spLocks/>
              </p:cNvSpPr>
              <p:nvPr/>
            </p:nvSpPr>
            <p:spPr bwMode="auto">
              <a:xfrm>
                <a:off x="1663" y="3816"/>
                <a:ext cx="29" cy="1"/>
              </a:xfrm>
              <a:custGeom>
                <a:avLst/>
                <a:gdLst>
                  <a:gd name="T0" fmla="*/ 0 w 114"/>
                  <a:gd name="T1" fmla="*/ 0 h 5"/>
                  <a:gd name="T2" fmla="*/ 114 w 114"/>
                  <a:gd name="T3" fmla="*/ 0 h 5"/>
                  <a:gd name="T4" fmla="*/ 107 w 114"/>
                  <a:gd name="T5" fmla="*/ 3 h 5"/>
                  <a:gd name="T6" fmla="*/ 99 w 114"/>
                  <a:gd name="T7" fmla="*/ 4 h 5"/>
                  <a:gd name="T8" fmla="*/ 92 w 114"/>
                  <a:gd name="T9" fmla="*/ 5 h 5"/>
                  <a:gd name="T10" fmla="*/ 83 w 114"/>
                  <a:gd name="T11" fmla="*/ 5 h 5"/>
                  <a:gd name="T12" fmla="*/ 31 w 114"/>
                  <a:gd name="T13" fmla="*/ 5 h 5"/>
                  <a:gd name="T14" fmla="*/ 15 w 114"/>
                  <a:gd name="T15" fmla="*/ 4 h 5"/>
                  <a:gd name="T16" fmla="*/ 0 w 11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5">
                    <a:moveTo>
                      <a:pt x="0" y="0"/>
                    </a:moveTo>
                    <a:lnTo>
                      <a:pt x="114" y="0"/>
                    </a:lnTo>
                    <a:lnTo>
                      <a:pt x="107" y="3"/>
                    </a:lnTo>
                    <a:lnTo>
                      <a:pt x="99" y="4"/>
                    </a:lnTo>
                    <a:lnTo>
                      <a:pt x="92" y="5"/>
                    </a:lnTo>
                    <a:lnTo>
                      <a:pt x="83" y="5"/>
                    </a:lnTo>
                    <a:lnTo>
                      <a:pt x="31" y="5"/>
                    </a:lnTo>
                    <a:lnTo>
                      <a:pt x="15" y="4"/>
                    </a:lnTo>
                    <a:lnTo>
                      <a:pt x="0" y="0"/>
                    </a:lnTo>
                    <a:close/>
                  </a:path>
                </a:pathLst>
              </a:custGeom>
              <a:solidFill>
                <a:srgbClr val="70B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5" name="Freeform 189">
                <a:extLst>
                  <a:ext uri="{FF2B5EF4-FFF2-40B4-BE49-F238E27FC236}">
                    <a16:creationId xmlns:a16="http://schemas.microsoft.com/office/drawing/2014/main" id="{1861189D-A325-E3B5-EA2F-B8312C1AEDED}"/>
                  </a:ext>
                </a:extLst>
              </p:cNvPr>
              <p:cNvSpPr>
                <a:spLocks/>
              </p:cNvSpPr>
              <p:nvPr/>
            </p:nvSpPr>
            <p:spPr bwMode="auto">
              <a:xfrm>
                <a:off x="1666" y="3816"/>
                <a:ext cx="22" cy="1"/>
              </a:xfrm>
              <a:custGeom>
                <a:avLst/>
                <a:gdLst>
                  <a:gd name="T0" fmla="*/ 0 w 90"/>
                  <a:gd name="T1" fmla="*/ 0 h 4"/>
                  <a:gd name="T2" fmla="*/ 90 w 90"/>
                  <a:gd name="T3" fmla="*/ 0 h 4"/>
                  <a:gd name="T4" fmla="*/ 79 w 90"/>
                  <a:gd name="T5" fmla="*/ 2 h 4"/>
                  <a:gd name="T6" fmla="*/ 67 w 90"/>
                  <a:gd name="T7" fmla="*/ 3 h 4"/>
                  <a:gd name="T8" fmla="*/ 56 w 90"/>
                  <a:gd name="T9" fmla="*/ 3 h 4"/>
                  <a:gd name="T10" fmla="*/ 44 w 90"/>
                  <a:gd name="T11" fmla="*/ 4 h 4"/>
                  <a:gd name="T12" fmla="*/ 33 w 90"/>
                  <a:gd name="T13" fmla="*/ 3 h 4"/>
                  <a:gd name="T14" fmla="*/ 22 w 90"/>
                  <a:gd name="T15" fmla="*/ 3 h 4"/>
                  <a:gd name="T16" fmla="*/ 11 w 90"/>
                  <a:gd name="T17" fmla="*/ 2 h 4"/>
                  <a:gd name="T18" fmla="*/ 0 w 9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4">
                    <a:moveTo>
                      <a:pt x="0" y="0"/>
                    </a:moveTo>
                    <a:lnTo>
                      <a:pt x="90" y="0"/>
                    </a:lnTo>
                    <a:lnTo>
                      <a:pt x="79" y="2"/>
                    </a:lnTo>
                    <a:lnTo>
                      <a:pt x="67" y="3"/>
                    </a:lnTo>
                    <a:lnTo>
                      <a:pt x="56" y="3"/>
                    </a:lnTo>
                    <a:lnTo>
                      <a:pt x="44" y="4"/>
                    </a:lnTo>
                    <a:lnTo>
                      <a:pt x="33" y="3"/>
                    </a:lnTo>
                    <a:lnTo>
                      <a:pt x="22" y="3"/>
                    </a:lnTo>
                    <a:lnTo>
                      <a:pt x="11" y="2"/>
                    </a:lnTo>
                    <a:lnTo>
                      <a:pt x="0" y="0"/>
                    </a:lnTo>
                    <a:close/>
                  </a:path>
                </a:pathLst>
              </a:custGeom>
              <a:solidFill>
                <a:srgbClr val="71B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6" name="Freeform 190">
                <a:extLst>
                  <a:ext uri="{FF2B5EF4-FFF2-40B4-BE49-F238E27FC236}">
                    <a16:creationId xmlns:a16="http://schemas.microsoft.com/office/drawing/2014/main" id="{44827E21-C148-D01A-63EC-B1F29CE10454}"/>
                  </a:ext>
                </a:extLst>
              </p:cNvPr>
              <p:cNvSpPr>
                <a:spLocks/>
              </p:cNvSpPr>
              <p:nvPr/>
            </p:nvSpPr>
            <p:spPr bwMode="auto">
              <a:xfrm>
                <a:off x="1671" y="3817"/>
                <a:ext cx="13" cy="0"/>
              </a:xfrm>
              <a:custGeom>
                <a:avLst/>
                <a:gdLst>
                  <a:gd name="T0" fmla="*/ 0 w 52"/>
                  <a:gd name="T1" fmla="*/ 0 h 2"/>
                  <a:gd name="T2" fmla="*/ 52 w 52"/>
                  <a:gd name="T3" fmla="*/ 0 h 2"/>
                  <a:gd name="T4" fmla="*/ 39 w 52"/>
                  <a:gd name="T5" fmla="*/ 1 h 2"/>
                  <a:gd name="T6" fmla="*/ 25 w 52"/>
                  <a:gd name="T7" fmla="*/ 2 h 2"/>
                  <a:gd name="T8" fmla="*/ 12 w 52"/>
                  <a:gd name="T9" fmla="*/ 1 h 2"/>
                  <a:gd name="T10" fmla="*/ 0 w 52"/>
                  <a:gd name="T11" fmla="*/ 0 h 2"/>
                </a:gdLst>
                <a:ahLst/>
                <a:cxnLst>
                  <a:cxn ang="0">
                    <a:pos x="T0" y="T1"/>
                  </a:cxn>
                  <a:cxn ang="0">
                    <a:pos x="T2" y="T3"/>
                  </a:cxn>
                  <a:cxn ang="0">
                    <a:pos x="T4" y="T5"/>
                  </a:cxn>
                  <a:cxn ang="0">
                    <a:pos x="T6" y="T7"/>
                  </a:cxn>
                  <a:cxn ang="0">
                    <a:pos x="T8" y="T9"/>
                  </a:cxn>
                  <a:cxn ang="0">
                    <a:pos x="T10" y="T11"/>
                  </a:cxn>
                </a:cxnLst>
                <a:rect l="0" t="0" r="r" b="b"/>
                <a:pathLst>
                  <a:path w="52" h="2">
                    <a:moveTo>
                      <a:pt x="0" y="0"/>
                    </a:moveTo>
                    <a:lnTo>
                      <a:pt x="52" y="0"/>
                    </a:lnTo>
                    <a:lnTo>
                      <a:pt x="39" y="1"/>
                    </a:lnTo>
                    <a:lnTo>
                      <a:pt x="25" y="2"/>
                    </a:lnTo>
                    <a:lnTo>
                      <a:pt x="12" y="1"/>
                    </a:lnTo>
                    <a:lnTo>
                      <a:pt x="0" y="0"/>
                    </a:lnTo>
                    <a:close/>
                  </a:path>
                </a:pathLst>
              </a:custGeom>
              <a:solidFill>
                <a:srgbClr val="71B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7" name="Freeform 191">
                <a:extLst>
                  <a:ext uri="{FF2B5EF4-FFF2-40B4-BE49-F238E27FC236}">
                    <a16:creationId xmlns:a16="http://schemas.microsoft.com/office/drawing/2014/main" id="{79ECE91B-A319-EBA1-2BA6-E6CF157B3995}"/>
                  </a:ext>
                </a:extLst>
              </p:cNvPr>
              <p:cNvSpPr>
                <a:spLocks/>
              </p:cNvSpPr>
              <p:nvPr/>
            </p:nvSpPr>
            <p:spPr bwMode="auto">
              <a:xfrm>
                <a:off x="1817" y="3683"/>
                <a:ext cx="43" cy="122"/>
              </a:xfrm>
              <a:custGeom>
                <a:avLst/>
                <a:gdLst>
                  <a:gd name="T0" fmla="*/ 56 w 172"/>
                  <a:gd name="T1" fmla="*/ 50 h 489"/>
                  <a:gd name="T2" fmla="*/ 52 w 172"/>
                  <a:gd name="T3" fmla="*/ 37 h 489"/>
                  <a:gd name="T4" fmla="*/ 43 w 172"/>
                  <a:gd name="T5" fmla="*/ 27 h 489"/>
                  <a:gd name="T6" fmla="*/ 34 w 172"/>
                  <a:gd name="T7" fmla="*/ 21 h 489"/>
                  <a:gd name="T8" fmla="*/ 18 w 172"/>
                  <a:gd name="T9" fmla="*/ 16 h 489"/>
                  <a:gd name="T10" fmla="*/ 6 w 172"/>
                  <a:gd name="T11" fmla="*/ 13 h 489"/>
                  <a:gd name="T12" fmla="*/ 1 w 172"/>
                  <a:gd name="T13" fmla="*/ 10 h 489"/>
                  <a:gd name="T14" fmla="*/ 0 w 172"/>
                  <a:gd name="T15" fmla="*/ 6 h 489"/>
                  <a:gd name="T16" fmla="*/ 2 w 172"/>
                  <a:gd name="T17" fmla="*/ 1 h 489"/>
                  <a:gd name="T18" fmla="*/ 7 w 172"/>
                  <a:gd name="T19" fmla="*/ 0 h 489"/>
                  <a:gd name="T20" fmla="*/ 45 w 172"/>
                  <a:gd name="T21" fmla="*/ 1 h 489"/>
                  <a:gd name="T22" fmla="*/ 84 w 172"/>
                  <a:gd name="T23" fmla="*/ 2 h 489"/>
                  <a:gd name="T24" fmla="*/ 116 w 172"/>
                  <a:gd name="T25" fmla="*/ 1 h 489"/>
                  <a:gd name="T26" fmla="*/ 148 w 172"/>
                  <a:gd name="T27" fmla="*/ 0 h 489"/>
                  <a:gd name="T28" fmla="*/ 158 w 172"/>
                  <a:gd name="T29" fmla="*/ 1 h 489"/>
                  <a:gd name="T30" fmla="*/ 161 w 172"/>
                  <a:gd name="T31" fmla="*/ 6 h 489"/>
                  <a:gd name="T32" fmla="*/ 159 w 172"/>
                  <a:gd name="T33" fmla="*/ 11 h 489"/>
                  <a:gd name="T34" fmla="*/ 153 w 172"/>
                  <a:gd name="T35" fmla="*/ 14 h 489"/>
                  <a:gd name="T36" fmla="*/ 136 w 172"/>
                  <a:gd name="T37" fmla="*/ 19 h 489"/>
                  <a:gd name="T38" fmla="*/ 127 w 172"/>
                  <a:gd name="T39" fmla="*/ 23 h 489"/>
                  <a:gd name="T40" fmla="*/ 119 w 172"/>
                  <a:gd name="T41" fmla="*/ 31 h 489"/>
                  <a:gd name="T42" fmla="*/ 114 w 172"/>
                  <a:gd name="T43" fmla="*/ 42 h 489"/>
                  <a:gd name="T44" fmla="*/ 111 w 172"/>
                  <a:gd name="T45" fmla="*/ 58 h 489"/>
                  <a:gd name="T46" fmla="*/ 111 w 172"/>
                  <a:gd name="T47" fmla="*/ 439 h 489"/>
                  <a:gd name="T48" fmla="*/ 117 w 172"/>
                  <a:gd name="T49" fmla="*/ 451 h 489"/>
                  <a:gd name="T50" fmla="*/ 125 w 172"/>
                  <a:gd name="T51" fmla="*/ 459 h 489"/>
                  <a:gd name="T52" fmla="*/ 136 w 172"/>
                  <a:gd name="T53" fmla="*/ 464 h 489"/>
                  <a:gd name="T54" fmla="*/ 153 w 172"/>
                  <a:gd name="T55" fmla="*/ 468 h 489"/>
                  <a:gd name="T56" fmla="*/ 167 w 172"/>
                  <a:gd name="T57" fmla="*/ 474 h 489"/>
                  <a:gd name="T58" fmla="*/ 171 w 172"/>
                  <a:gd name="T59" fmla="*/ 479 h 489"/>
                  <a:gd name="T60" fmla="*/ 172 w 172"/>
                  <a:gd name="T61" fmla="*/ 485 h 489"/>
                  <a:gd name="T62" fmla="*/ 166 w 172"/>
                  <a:gd name="T63" fmla="*/ 488 h 489"/>
                  <a:gd name="T64" fmla="*/ 145 w 172"/>
                  <a:gd name="T65" fmla="*/ 488 h 489"/>
                  <a:gd name="T66" fmla="*/ 105 w 172"/>
                  <a:gd name="T67" fmla="*/ 486 h 489"/>
                  <a:gd name="T68" fmla="*/ 57 w 172"/>
                  <a:gd name="T69" fmla="*/ 486 h 489"/>
                  <a:gd name="T70" fmla="*/ 26 w 172"/>
                  <a:gd name="T71" fmla="*/ 488 h 489"/>
                  <a:gd name="T72" fmla="*/ 9 w 172"/>
                  <a:gd name="T73" fmla="*/ 488 h 489"/>
                  <a:gd name="T74" fmla="*/ 3 w 172"/>
                  <a:gd name="T75" fmla="*/ 483 h 489"/>
                  <a:gd name="T76" fmla="*/ 3 w 172"/>
                  <a:gd name="T77" fmla="*/ 476 h 489"/>
                  <a:gd name="T78" fmla="*/ 7 w 172"/>
                  <a:gd name="T79" fmla="*/ 471 h 489"/>
                  <a:gd name="T80" fmla="*/ 19 w 172"/>
                  <a:gd name="T81" fmla="*/ 467 h 489"/>
                  <a:gd name="T82" fmla="*/ 34 w 172"/>
                  <a:gd name="T83" fmla="*/ 461 h 489"/>
                  <a:gd name="T84" fmla="*/ 44 w 172"/>
                  <a:gd name="T85" fmla="*/ 454 h 489"/>
                  <a:gd name="T86" fmla="*/ 52 w 172"/>
                  <a:gd name="T87" fmla="*/ 443 h 489"/>
                  <a:gd name="T88" fmla="*/ 56 w 172"/>
                  <a:gd name="T89" fmla="*/ 424 h 489"/>
                  <a:gd name="T90" fmla="*/ 57 w 172"/>
                  <a:gd name="T91" fmla="*/ 5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2" h="489">
                    <a:moveTo>
                      <a:pt x="57" y="58"/>
                    </a:moveTo>
                    <a:lnTo>
                      <a:pt x="56" y="50"/>
                    </a:lnTo>
                    <a:lnTo>
                      <a:pt x="54" y="43"/>
                    </a:lnTo>
                    <a:lnTo>
                      <a:pt x="52" y="37"/>
                    </a:lnTo>
                    <a:lnTo>
                      <a:pt x="47" y="32"/>
                    </a:lnTo>
                    <a:lnTo>
                      <a:pt x="43" y="27"/>
                    </a:lnTo>
                    <a:lnTo>
                      <a:pt x="39" y="24"/>
                    </a:lnTo>
                    <a:lnTo>
                      <a:pt x="34" y="21"/>
                    </a:lnTo>
                    <a:lnTo>
                      <a:pt x="29" y="19"/>
                    </a:lnTo>
                    <a:lnTo>
                      <a:pt x="18" y="16"/>
                    </a:lnTo>
                    <a:lnTo>
                      <a:pt x="9" y="14"/>
                    </a:lnTo>
                    <a:lnTo>
                      <a:pt x="6" y="13"/>
                    </a:lnTo>
                    <a:lnTo>
                      <a:pt x="3" y="12"/>
                    </a:lnTo>
                    <a:lnTo>
                      <a:pt x="1" y="10"/>
                    </a:lnTo>
                    <a:lnTo>
                      <a:pt x="0" y="7"/>
                    </a:lnTo>
                    <a:lnTo>
                      <a:pt x="0" y="6"/>
                    </a:lnTo>
                    <a:lnTo>
                      <a:pt x="1" y="3"/>
                    </a:lnTo>
                    <a:lnTo>
                      <a:pt x="2" y="1"/>
                    </a:lnTo>
                    <a:lnTo>
                      <a:pt x="4" y="0"/>
                    </a:lnTo>
                    <a:lnTo>
                      <a:pt x="7" y="0"/>
                    </a:lnTo>
                    <a:lnTo>
                      <a:pt x="27" y="0"/>
                    </a:lnTo>
                    <a:lnTo>
                      <a:pt x="45" y="1"/>
                    </a:lnTo>
                    <a:lnTo>
                      <a:pt x="64" y="2"/>
                    </a:lnTo>
                    <a:lnTo>
                      <a:pt x="84" y="2"/>
                    </a:lnTo>
                    <a:lnTo>
                      <a:pt x="99" y="2"/>
                    </a:lnTo>
                    <a:lnTo>
                      <a:pt x="116" y="1"/>
                    </a:lnTo>
                    <a:lnTo>
                      <a:pt x="131" y="0"/>
                    </a:lnTo>
                    <a:lnTo>
                      <a:pt x="148" y="0"/>
                    </a:lnTo>
                    <a:lnTo>
                      <a:pt x="155" y="0"/>
                    </a:lnTo>
                    <a:lnTo>
                      <a:pt x="158" y="1"/>
                    </a:lnTo>
                    <a:lnTo>
                      <a:pt x="160" y="3"/>
                    </a:lnTo>
                    <a:lnTo>
                      <a:pt x="161" y="6"/>
                    </a:lnTo>
                    <a:lnTo>
                      <a:pt x="160" y="9"/>
                    </a:lnTo>
                    <a:lnTo>
                      <a:pt x="159" y="11"/>
                    </a:lnTo>
                    <a:lnTo>
                      <a:pt x="156" y="13"/>
                    </a:lnTo>
                    <a:lnTo>
                      <a:pt x="153" y="14"/>
                    </a:lnTo>
                    <a:lnTo>
                      <a:pt x="146" y="16"/>
                    </a:lnTo>
                    <a:lnTo>
                      <a:pt x="136" y="19"/>
                    </a:lnTo>
                    <a:lnTo>
                      <a:pt x="131" y="21"/>
                    </a:lnTo>
                    <a:lnTo>
                      <a:pt x="127" y="23"/>
                    </a:lnTo>
                    <a:lnTo>
                      <a:pt x="123" y="26"/>
                    </a:lnTo>
                    <a:lnTo>
                      <a:pt x="119" y="31"/>
                    </a:lnTo>
                    <a:lnTo>
                      <a:pt x="116" y="36"/>
                    </a:lnTo>
                    <a:lnTo>
                      <a:pt x="114" y="42"/>
                    </a:lnTo>
                    <a:lnTo>
                      <a:pt x="111" y="49"/>
                    </a:lnTo>
                    <a:lnTo>
                      <a:pt x="111" y="58"/>
                    </a:lnTo>
                    <a:lnTo>
                      <a:pt x="111" y="430"/>
                    </a:lnTo>
                    <a:lnTo>
                      <a:pt x="111" y="439"/>
                    </a:lnTo>
                    <a:lnTo>
                      <a:pt x="114" y="445"/>
                    </a:lnTo>
                    <a:lnTo>
                      <a:pt x="117" y="451"/>
                    </a:lnTo>
                    <a:lnTo>
                      <a:pt x="121" y="455"/>
                    </a:lnTo>
                    <a:lnTo>
                      <a:pt x="125" y="459"/>
                    </a:lnTo>
                    <a:lnTo>
                      <a:pt x="130" y="461"/>
                    </a:lnTo>
                    <a:lnTo>
                      <a:pt x="136" y="464"/>
                    </a:lnTo>
                    <a:lnTo>
                      <a:pt x="141" y="465"/>
                    </a:lnTo>
                    <a:lnTo>
                      <a:pt x="153" y="468"/>
                    </a:lnTo>
                    <a:lnTo>
                      <a:pt x="163" y="472"/>
                    </a:lnTo>
                    <a:lnTo>
                      <a:pt x="167" y="474"/>
                    </a:lnTo>
                    <a:lnTo>
                      <a:pt x="170" y="476"/>
                    </a:lnTo>
                    <a:lnTo>
                      <a:pt x="171" y="479"/>
                    </a:lnTo>
                    <a:lnTo>
                      <a:pt x="172" y="482"/>
                    </a:lnTo>
                    <a:lnTo>
                      <a:pt x="172" y="485"/>
                    </a:lnTo>
                    <a:lnTo>
                      <a:pt x="170" y="487"/>
                    </a:lnTo>
                    <a:lnTo>
                      <a:pt x="166" y="488"/>
                    </a:lnTo>
                    <a:lnTo>
                      <a:pt x="159" y="489"/>
                    </a:lnTo>
                    <a:lnTo>
                      <a:pt x="145" y="488"/>
                    </a:lnTo>
                    <a:lnTo>
                      <a:pt x="126" y="487"/>
                    </a:lnTo>
                    <a:lnTo>
                      <a:pt x="105" y="486"/>
                    </a:lnTo>
                    <a:lnTo>
                      <a:pt x="84" y="486"/>
                    </a:lnTo>
                    <a:lnTo>
                      <a:pt x="57" y="486"/>
                    </a:lnTo>
                    <a:lnTo>
                      <a:pt x="38" y="487"/>
                    </a:lnTo>
                    <a:lnTo>
                      <a:pt x="26" y="488"/>
                    </a:lnTo>
                    <a:lnTo>
                      <a:pt x="16" y="489"/>
                    </a:lnTo>
                    <a:lnTo>
                      <a:pt x="9" y="488"/>
                    </a:lnTo>
                    <a:lnTo>
                      <a:pt x="5" y="486"/>
                    </a:lnTo>
                    <a:lnTo>
                      <a:pt x="3" y="483"/>
                    </a:lnTo>
                    <a:lnTo>
                      <a:pt x="2" y="479"/>
                    </a:lnTo>
                    <a:lnTo>
                      <a:pt x="3" y="476"/>
                    </a:lnTo>
                    <a:lnTo>
                      <a:pt x="5" y="473"/>
                    </a:lnTo>
                    <a:lnTo>
                      <a:pt x="7" y="471"/>
                    </a:lnTo>
                    <a:lnTo>
                      <a:pt x="11" y="470"/>
                    </a:lnTo>
                    <a:lnTo>
                      <a:pt x="19" y="467"/>
                    </a:lnTo>
                    <a:lnTo>
                      <a:pt x="30" y="463"/>
                    </a:lnTo>
                    <a:lnTo>
                      <a:pt x="34" y="461"/>
                    </a:lnTo>
                    <a:lnTo>
                      <a:pt x="39" y="458"/>
                    </a:lnTo>
                    <a:lnTo>
                      <a:pt x="44" y="454"/>
                    </a:lnTo>
                    <a:lnTo>
                      <a:pt x="47" y="449"/>
                    </a:lnTo>
                    <a:lnTo>
                      <a:pt x="52" y="443"/>
                    </a:lnTo>
                    <a:lnTo>
                      <a:pt x="54" y="434"/>
                    </a:lnTo>
                    <a:lnTo>
                      <a:pt x="56" y="424"/>
                    </a:lnTo>
                    <a:lnTo>
                      <a:pt x="57" y="413"/>
                    </a:lnTo>
                    <a:lnTo>
                      <a:pt x="57" y="58"/>
                    </a:lnTo>
                    <a:close/>
                  </a:path>
                </a:pathLst>
              </a:custGeom>
              <a:solidFill>
                <a:srgbClr val="084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8" name="Freeform 192">
                <a:extLst>
                  <a:ext uri="{FF2B5EF4-FFF2-40B4-BE49-F238E27FC236}">
                    <a16:creationId xmlns:a16="http://schemas.microsoft.com/office/drawing/2014/main" id="{C7CE4B98-E687-0904-2B0D-CF8BC2E7947D}"/>
                  </a:ext>
                </a:extLst>
              </p:cNvPr>
              <p:cNvSpPr>
                <a:spLocks noEditPoints="1"/>
              </p:cNvSpPr>
              <p:nvPr/>
            </p:nvSpPr>
            <p:spPr bwMode="auto">
              <a:xfrm>
                <a:off x="1868" y="3682"/>
                <a:ext cx="117" cy="123"/>
              </a:xfrm>
              <a:custGeom>
                <a:avLst/>
                <a:gdLst>
                  <a:gd name="T0" fmla="*/ 111 w 465"/>
                  <a:gd name="T1" fmla="*/ 424 h 490"/>
                  <a:gd name="T2" fmla="*/ 120 w 465"/>
                  <a:gd name="T3" fmla="*/ 445 h 490"/>
                  <a:gd name="T4" fmla="*/ 151 w 465"/>
                  <a:gd name="T5" fmla="*/ 460 h 490"/>
                  <a:gd name="T6" fmla="*/ 210 w 465"/>
                  <a:gd name="T7" fmla="*/ 471 h 490"/>
                  <a:gd name="T8" fmla="*/ 276 w 465"/>
                  <a:gd name="T9" fmla="*/ 465 h 490"/>
                  <a:gd name="T10" fmla="*/ 341 w 465"/>
                  <a:gd name="T11" fmla="*/ 436 h 490"/>
                  <a:gd name="T12" fmla="*/ 373 w 465"/>
                  <a:gd name="T13" fmla="*/ 404 h 490"/>
                  <a:gd name="T14" fmla="*/ 394 w 465"/>
                  <a:gd name="T15" fmla="*/ 369 h 490"/>
                  <a:gd name="T16" fmla="*/ 407 w 465"/>
                  <a:gd name="T17" fmla="*/ 326 h 490"/>
                  <a:gd name="T18" fmla="*/ 413 w 465"/>
                  <a:gd name="T19" fmla="*/ 273 h 490"/>
                  <a:gd name="T20" fmla="*/ 411 w 465"/>
                  <a:gd name="T21" fmla="*/ 217 h 490"/>
                  <a:gd name="T22" fmla="*/ 400 w 465"/>
                  <a:gd name="T23" fmla="*/ 168 h 490"/>
                  <a:gd name="T24" fmla="*/ 380 w 465"/>
                  <a:gd name="T25" fmla="*/ 125 h 490"/>
                  <a:gd name="T26" fmla="*/ 353 w 465"/>
                  <a:gd name="T27" fmla="*/ 88 h 490"/>
                  <a:gd name="T28" fmla="*/ 320 w 465"/>
                  <a:gd name="T29" fmla="*/ 59 h 490"/>
                  <a:gd name="T30" fmla="*/ 282 w 465"/>
                  <a:gd name="T31" fmla="*/ 38 h 490"/>
                  <a:gd name="T32" fmla="*/ 238 w 465"/>
                  <a:gd name="T33" fmla="*/ 24 h 490"/>
                  <a:gd name="T34" fmla="*/ 158 w 465"/>
                  <a:gd name="T35" fmla="*/ 18 h 490"/>
                  <a:gd name="T36" fmla="*/ 125 w 465"/>
                  <a:gd name="T37" fmla="*/ 24 h 490"/>
                  <a:gd name="T38" fmla="*/ 113 w 465"/>
                  <a:gd name="T39" fmla="*/ 37 h 490"/>
                  <a:gd name="T40" fmla="*/ 111 w 465"/>
                  <a:gd name="T41" fmla="*/ 390 h 490"/>
                  <a:gd name="T42" fmla="*/ 51 w 465"/>
                  <a:gd name="T43" fmla="*/ 43 h 490"/>
                  <a:gd name="T44" fmla="*/ 33 w 465"/>
                  <a:gd name="T45" fmla="*/ 23 h 490"/>
                  <a:gd name="T46" fmla="*/ 5 w 465"/>
                  <a:gd name="T47" fmla="*/ 14 h 490"/>
                  <a:gd name="T48" fmla="*/ 1 w 465"/>
                  <a:gd name="T49" fmla="*/ 4 h 490"/>
                  <a:gd name="T50" fmla="*/ 25 w 465"/>
                  <a:gd name="T51" fmla="*/ 1 h 490"/>
                  <a:gd name="T52" fmla="*/ 106 w 465"/>
                  <a:gd name="T53" fmla="*/ 3 h 490"/>
                  <a:gd name="T54" fmla="*/ 233 w 465"/>
                  <a:gd name="T55" fmla="*/ 1 h 490"/>
                  <a:gd name="T56" fmla="*/ 290 w 465"/>
                  <a:gd name="T57" fmla="*/ 10 h 490"/>
                  <a:gd name="T58" fmla="*/ 372 w 465"/>
                  <a:gd name="T59" fmla="*/ 48 h 490"/>
                  <a:gd name="T60" fmla="*/ 413 w 465"/>
                  <a:gd name="T61" fmla="*/ 86 h 490"/>
                  <a:gd name="T62" fmla="*/ 439 w 465"/>
                  <a:gd name="T63" fmla="*/ 122 h 490"/>
                  <a:gd name="T64" fmla="*/ 457 w 465"/>
                  <a:gd name="T65" fmla="*/ 164 h 490"/>
                  <a:gd name="T66" fmla="*/ 465 w 465"/>
                  <a:gd name="T67" fmla="*/ 209 h 490"/>
                  <a:gd name="T68" fmla="*/ 459 w 465"/>
                  <a:gd name="T69" fmla="*/ 292 h 490"/>
                  <a:gd name="T70" fmla="*/ 446 w 465"/>
                  <a:gd name="T71" fmla="*/ 342 h 490"/>
                  <a:gd name="T72" fmla="*/ 425 w 465"/>
                  <a:gd name="T73" fmla="*/ 386 h 490"/>
                  <a:gd name="T74" fmla="*/ 395 w 465"/>
                  <a:gd name="T75" fmla="*/ 424 h 490"/>
                  <a:gd name="T76" fmla="*/ 355 w 465"/>
                  <a:gd name="T77" fmla="*/ 453 h 490"/>
                  <a:gd name="T78" fmla="*/ 307 w 465"/>
                  <a:gd name="T79" fmla="*/ 475 h 490"/>
                  <a:gd name="T80" fmla="*/ 249 w 465"/>
                  <a:gd name="T81" fmla="*/ 487 h 490"/>
                  <a:gd name="T82" fmla="*/ 171 w 465"/>
                  <a:gd name="T83" fmla="*/ 489 h 490"/>
                  <a:gd name="T84" fmla="*/ 77 w 465"/>
                  <a:gd name="T85" fmla="*/ 487 h 490"/>
                  <a:gd name="T86" fmla="*/ 11 w 465"/>
                  <a:gd name="T87" fmla="*/ 489 h 490"/>
                  <a:gd name="T88" fmla="*/ 8 w 465"/>
                  <a:gd name="T89" fmla="*/ 480 h 490"/>
                  <a:gd name="T90" fmla="*/ 22 w 465"/>
                  <a:gd name="T91" fmla="*/ 473 h 490"/>
                  <a:gd name="T92" fmla="*/ 45 w 465"/>
                  <a:gd name="T93" fmla="*/ 459 h 490"/>
                  <a:gd name="T94" fmla="*/ 55 w 465"/>
                  <a:gd name="T95" fmla="*/ 43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5" h="490">
                    <a:moveTo>
                      <a:pt x="111" y="390"/>
                    </a:moveTo>
                    <a:lnTo>
                      <a:pt x="110" y="401"/>
                    </a:lnTo>
                    <a:lnTo>
                      <a:pt x="110" y="417"/>
                    </a:lnTo>
                    <a:lnTo>
                      <a:pt x="111" y="424"/>
                    </a:lnTo>
                    <a:lnTo>
                      <a:pt x="111" y="431"/>
                    </a:lnTo>
                    <a:lnTo>
                      <a:pt x="113" y="436"/>
                    </a:lnTo>
                    <a:lnTo>
                      <a:pt x="115" y="441"/>
                    </a:lnTo>
                    <a:lnTo>
                      <a:pt x="120" y="445"/>
                    </a:lnTo>
                    <a:lnTo>
                      <a:pt x="125" y="448"/>
                    </a:lnTo>
                    <a:lnTo>
                      <a:pt x="131" y="452"/>
                    </a:lnTo>
                    <a:lnTo>
                      <a:pt x="137" y="455"/>
                    </a:lnTo>
                    <a:lnTo>
                      <a:pt x="151" y="460"/>
                    </a:lnTo>
                    <a:lnTo>
                      <a:pt x="165" y="464"/>
                    </a:lnTo>
                    <a:lnTo>
                      <a:pt x="181" y="467"/>
                    </a:lnTo>
                    <a:lnTo>
                      <a:pt x="195" y="469"/>
                    </a:lnTo>
                    <a:lnTo>
                      <a:pt x="210" y="471"/>
                    </a:lnTo>
                    <a:lnTo>
                      <a:pt x="222" y="472"/>
                    </a:lnTo>
                    <a:lnTo>
                      <a:pt x="241" y="471"/>
                    </a:lnTo>
                    <a:lnTo>
                      <a:pt x="258" y="468"/>
                    </a:lnTo>
                    <a:lnTo>
                      <a:pt x="276" y="465"/>
                    </a:lnTo>
                    <a:lnTo>
                      <a:pt x="293" y="460"/>
                    </a:lnTo>
                    <a:lnTo>
                      <a:pt x="310" y="454"/>
                    </a:lnTo>
                    <a:lnTo>
                      <a:pt x="325" y="446"/>
                    </a:lnTo>
                    <a:lnTo>
                      <a:pt x="341" y="436"/>
                    </a:lnTo>
                    <a:lnTo>
                      <a:pt x="354" y="425"/>
                    </a:lnTo>
                    <a:lnTo>
                      <a:pt x="362" y="419"/>
                    </a:lnTo>
                    <a:lnTo>
                      <a:pt x="368" y="412"/>
                    </a:lnTo>
                    <a:lnTo>
                      <a:pt x="373" y="404"/>
                    </a:lnTo>
                    <a:lnTo>
                      <a:pt x="379" y="396"/>
                    </a:lnTo>
                    <a:lnTo>
                      <a:pt x="384" y="388"/>
                    </a:lnTo>
                    <a:lnTo>
                      <a:pt x="388" y="379"/>
                    </a:lnTo>
                    <a:lnTo>
                      <a:pt x="394" y="369"/>
                    </a:lnTo>
                    <a:lnTo>
                      <a:pt x="398" y="359"/>
                    </a:lnTo>
                    <a:lnTo>
                      <a:pt x="401" y="349"/>
                    </a:lnTo>
                    <a:lnTo>
                      <a:pt x="404" y="337"/>
                    </a:lnTo>
                    <a:lnTo>
                      <a:pt x="407" y="326"/>
                    </a:lnTo>
                    <a:lnTo>
                      <a:pt x="409" y="314"/>
                    </a:lnTo>
                    <a:lnTo>
                      <a:pt x="411" y="301"/>
                    </a:lnTo>
                    <a:lnTo>
                      <a:pt x="412" y="288"/>
                    </a:lnTo>
                    <a:lnTo>
                      <a:pt x="413" y="273"/>
                    </a:lnTo>
                    <a:lnTo>
                      <a:pt x="413" y="259"/>
                    </a:lnTo>
                    <a:lnTo>
                      <a:pt x="413" y="244"/>
                    </a:lnTo>
                    <a:lnTo>
                      <a:pt x="412" y="231"/>
                    </a:lnTo>
                    <a:lnTo>
                      <a:pt x="411" y="217"/>
                    </a:lnTo>
                    <a:lnTo>
                      <a:pt x="409" y="204"/>
                    </a:lnTo>
                    <a:lnTo>
                      <a:pt x="406" y="192"/>
                    </a:lnTo>
                    <a:lnTo>
                      <a:pt x="403" y="179"/>
                    </a:lnTo>
                    <a:lnTo>
                      <a:pt x="400" y="168"/>
                    </a:lnTo>
                    <a:lnTo>
                      <a:pt x="396" y="157"/>
                    </a:lnTo>
                    <a:lnTo>
                      <a:pt x="391" y="145"/>
                    </a:lnTo>
                    <a:lnTo>
                      <a:pt x="385" y="135"/>
                    </a:lnTo>
                    <a:lnTo>
                      <a:pt x="380" y="125"/>
                    </a:lnTo>
                    <a:lnTo>
                      <a:pt x="374" y="115"/>
                    </a:lnTo>
                    <a:lnTo>
                      <a:pt x="368" y="106"/>
                    </a:lnTo>
                    <a:lnTo>
                      <a:pt x="361" y="97"/>
                    </a:lnTo>
                    <a:lnTo>
                      <a:pt x="353" y="88"/>
                    </a:lnTo>
                    <a:lnTo>
                      <a:pt x="346" y="81"/>
                    </a:lnTo>
                    <a:lnTo>
                      <a:pt x="338" y="73"/>
                    </a:lnTo>
                    <a:lnTo>
                      <a:pt x="329" y="67"/>
                    </a:lnTo>
                    <a:lnTo>
                      <a:pt x="320" y="59"/>
                    </a:lnTo>
                    <a:lnTo>
                      <a:pt x="311" y="53"/>
                    </a:lnTo>
                    <a:lnTo>
                      <a:pt x="302" y="48"/>
                    </a:lnTo>
                    <a:lnTo>
                      <a:pt x="292" y="43"/>
                    </a:lnTo>
                    <a:lnTo>
                      <a:pt x="282" y="38"/>
                    </a:lnTo>
                    <a:lnTo>
                      <a:pt x="272" y="34"/>
                    </a:lnTo>
                    <a:lnTo>
                      <a:pt x="261" y="31"/>
                    </a:lnTo>
                    <a:lnTo>
                      <a:pt x="250" y="26"/>
                    </a:lnTo>
                    <a:lnTo>
                      <a:pt x="238" y="24"/>
                    </a:lnTo>
                    <a:lnTo>
                      <a:pt x="227" y="21"/>
                    </a:lnTo>
                    <a:lnTo>
                      <a:pt x="203" y="18"/>
                    </a:lnTo>
                    <a:lnTo>
                      <a:pt x="180" y="17"/>
                    </a:lnTo>
                    <a:lnTo>
                      <a:pt x="158" y="18"/>
                    </a:lnTo>
                    <a:lnTo>
                      <a:pt x="141" y="19"/>
                    </a:lnTo>
                    <a:lnTo>
                      <a:pt x="134" y="21"/>
                    </a:lnTo>
                    <a:lnTo>
                      <a:pt x="129" y="22"/>
                    </a:lnTo>
                    <a:lnTo>
                      <a:pt x="125" y="24"/>
                    </a:lnTo>
                    <a:lnTo>
                      <a:pt x="121" y="27"/>
                    </a:lnTo>
                    <a:lnTo>
                      <a:pt x="118" y="30"/>
                    </a:lnTo>
                    <a:lnTo>
                      <a:pt x="115" y="33"/>
                    </a:lnTo>
                    <a:lnTo>
                      <a:pt x="113" y="37"/>
                    </a:lnTo>
                    <a:lnTo>
                      <a:pt x="112" y="41"/>
                    </a:lnTo>
                    <a:lnTo>
                      <a:pt x="111" y="50"/>
                    </a:lnTo>
                    <a:lnTo>
                      <a:pt x="111" y="60"/>
                    </a:lnTo>
                    <a:lnTo>
                      <a:pt x="111" y="390"/>
                    </a:lnTo>
                    <a:close/>
                    <a:moveTo>
                      <a:pt x="56" y="74"/>
                    </a:moveTo>
                    <a:lnTo>
                      <a:pt x="55" y="62"/>
                    </a:lnTo>
                    <a:lnTo>
                      <a:pt x="53" y="52"/>
                    </a:lnTo>
                    <a:lnTo>
                      <a:pt x="51" y="43"/>
                    </a:lnTo>
                    <a:lnTo>
                      <a:pt x="47" y="37"/>
                    </a:lnTo>
                    <a:lnTo>
                      <a:pt x="43" y="31"/>
                    </a:lnTo>
                    <a:lnTo>
                      <a:pt x="38" y="26"/>
                    </a:lnTo>
                    <a:lnTo>
                      <a:pt x="33" y="23"/>
                    </a:lnTo>
                    <a:lnTo>
                      <a:pt x="28" y="21"/>
                    </a:lnTo>
                    <a:lnTo>
                      <a:pt x="17" y="18"/>
                    </a:lnTo>
                    <a:lnTo>
                      <a:pt x="8" y="15"/>
                    </a:lnTo>
                    <a:lnTo>
                      <a:pt x="5" y="14"/>
                    </a:lnTo>
                    <a:lnTo>
                      <a:pt x="2" y="12"/>
                    </a:lnTo>
                    <a:lnTo>
                      <a:pt x="0" y="10"/>
                    </a:lnTo>
                    <a:lnTo>
                      <a:pt x="0" y="7"/>
                    </a:lnTo>
                    <a:lnTo>
                      <a:pt x="1" y="4"/>
                    </a:lnTo>
                    <a:lnTo>
                      <a:pt x="3" y="2"/>
                    </a:lnTo>
                    <a:lnTo>
                      <a:pt x="6" y="1"/>
                    </a:lnTo>
                    <a:lnTo>
                      <a:pt x="9" y="0"/>
                    </a:lnTo>
                    <a:lnTo>
                      <a:pt x="25" y="1"/>
                    </a:lnTo>
                    <a:lnTo>
                      <a:pt x="41" y="2"/>
                    </a:lnTo>
                    <a:lnTo>
                      <a:pt x="55" y="3"/>
                    </a:lnTo>
                    <a:lnTo>
                      <a:pt x="71" y="3"/>
                    </a:lnTo>
                    <a:lnTo>
                      <a:pt x="106" y="3"/>
                    </a:lnTo>
                    <a:lnTo>
                      <a:pt x="141" y="2"/>
                    </a:lnTo>
                    <a:lnTo>
                      <a:pt x="180" y="1"/>
                    </a:lnTo>
                    <a:lnTo>
                      <a:pt x="222" y="0"/>
                    </a:lnTo>
                    <a:lnTo>
                      <a:pt x="233" y="1"/>
                    </a:lnTo>
                    <a:lnTo>
                      <a:pt x="245" y="2"/>
                    </a:lnTo>
                    <a:lnTo>
                      <a:pt x="256" y="3"/>
                    </a:lnTo>
                    <a:lnTo>
                      <a:pt x="267" y="5"/>
                    </a:lnTo>
                    <a:lnTo>
                      <a:pt x="290" y="10"/>
                    </a:lnTo>
                    <a:lnTo>
                      <a:pt x="312" y="16"/>
                    </a:lnTo>
                    <a:lnTo>
                      <a:pt x="333" y="25"/>
                    </a:lnTo>
                    <a:lnTo>
                      <a:pt x="352" y="36"/>
                    </a:lnTo>
                    <a:lnTo>
                      <a:pt x="372" y="48"/>
                    </a:lnTo>
                    <a:lnTo>
                      <a:pt x="389" y="63"/>
                    </a:lnTo>
                    <a:lnTo>
                      <a:pt x="398" y="70"/>
                    </a:lnTo>
                    <a:lnTo>
                      <a:pt x="406" y="78"/>
                    </a:lnTo>
                    <a:lnTo>
                      <a:pt x="413" y="86"/>
                    </a:lnTo>
                    <a:lnTo>
                      <a:pt x="420" y="95"/>
                    </a:lnTo>
                    <a:lnTo>
                      <a:pt x="427" y="104"/>
                    </a:lnTo>
                    <a:lnTo>
                      <a:pt x="433" y="113"/>
                    </a:lnTo>
                    <a:lnTo>
                      <a:pt x="439" y="122"/>
                    </a:lnTo>
                    <a:lnTo>
                      <a:pt x="444" y="133"/>
                    </a:lnTo>
                    <a:lnTo>
                      <a:pt x="448" y="142"/>
                    </a:lnTo>
                    <a:lnTo>
                      <a:pt x="453" y="152"/>
                    </a:lnTo>
                    <a:lnTo>
                      <a:pt x="457" y="164"/>
                    </a:lnTo>
                    <a:lnTo>
                      <a:pt x="460" y="174"/>
                    </a:lnTo>
                    <a:lnTo>
                      <a:pt x="462" y="185"/>
                    </a:lnTo>
                    <a:lnTo>
                      <a:pt x="464" y="197"/>
                    </a:lnTo>
                    <a:lnTo>
                      <a:pt x="465" y="209"/>
                    </a:lnTo>
                    <a:lnTo>
                      <a:pt x="465" y="221"/>
                    </a:lnTo>
                    <a:lnTo>
                      <a:pt x="464" y="249"/>
                    </a:lnTo>
                    <a:lnTo>
                      <a:pt x="461" y="278"/>
                    </a:lnTo>
                    <a:lnTo>
                      <a:pt x="459" y="292"/>
                    </a:lnTo>
                    <a:lnTo>
                      <a:pt x="457" y="304"/>
                    </a:lnTo>
                    <a:lnTo>
                      <a:pt x="454" y="318"/>
                    </a:lnTo>
                    <a:lnTo>
                      <a:pt x="450" y="330"/>
                    </a:lnTo>
                    <a:lnTo>
                      <a:pt x="446" y="342"/>
                    </a:lnTo>
                    <a:lnTo>
                      <a:pt x="441" y="354"/>
                    </a:lnTo>
                    <a:lnTo>
                      <a:pt x="436" y="365"/>
                    </a:lnTo>
                    <a:lnTo>
                      <a:pt x="431" y="375"/>
                    </a:lnTo>
                    <a:lnTo>
                      <a:pt x="425" y="386"/>
                    </a:lnTo>
                    <a:lnTo>
                      <a:pt x="418" y="396"/>
                    </a:lnTo>
                    <a:lnTo>
                      <a:pt x="411" y="405"/>
                    </a:lnTo>
                    <a:lnTo>
                      <a:pt x="403" y="415"/>
                    </a:lnTo>
                    <a:lnTo>
                      <a:pt x="395" y="424"/>
                    </a:lnTo>
                    <a:lnTo>
                      <a:pt x="386" y="432"/>
                    </a:lnTo>
                    <a:lnTo>
                      <a:pt x="376" y="440"/>
                    </a:lnTo>
                    <a:lnTo>
                      <a:pt x="367" y="447"/>
                    </a:lnTo>
                    <a:lnTo>
                      <a:pt x="355" y="453"/>
                    </a:lnTo>
                    <a:lnTo>
                      <a:pt x="345" y="459"/>
                    </a:lnTo>
                    <a:lnTo>
                      <a:pt x="333" y="465"/>
                    </a:lnTo>
                    <a:lnTo>
                      <a:pt x="320" y="471"/>
                    </a:lnTo>
                    <a:lnTo>
                      <a:pt x="307" y="475"/>
                    </a:lnTo>
                    <a:lnTo>
                      <a:pt x="293" y="479"/>
                    </a:lnTo>
                    <a:lnTo>
                      <a:pt x="279" y="482"/>
                    </a:lnTo>
                    <a:lnTo>
                      <a:pt x="264" y="485"/>
                    </a:lnTo>
                    <a:lnTo>
                      <a:pt x="249" y="487"/>
                    </a:lnTo>
                    <a:lnTo>
                      <a:pt x="232" y="488"/>
                    </a:lnTo>
                    <a:lnTo>
                      <a:pt x="215" y="489"/>
                    </a:lnTo>
                    <a:lnTo>
                      <a:pt x="197" y="490"/>
                    </a:lnTo>
                    <a:lnTo>
                      <a:pt x="171" y="489"/>
                    </a:lnTo>
                    <a:lnTo>
                      <a:pt x="144" y="488"/>
                    </a:lnTo>
                    <a:lnTo>
                      <a:pt x="118" y="487"/>
                    </a:lnTo>
                    <a:lnTo>
                      <a:pt x="92" y="487"/>
                    </a:lnTo>
                    <a:lnTo>
                      <a:pt x="77" y="487"/>
                    </a:lnTo>
                    <a:lnTo>
                      <a:pt x="52" y="488"/>
                    </a:lnTo>
                    <a:lnTo>
                      <a:pt x="28" y="489"/>
                    </a:lnTo>
                    <a:lnTo>
                      <a:pt x="14" y="490"/>
                    </a:lnTo>
                    <a:lnTo>
                      <a:pt x="11" y="489"/>
                    </a:lnTo>
                    <a:lnTo>
                      <a:pt x="8" y="488"/>
                    </a:lnTo>
                    <a:lnTo>
                      <a:pt x="7" y="486"/>
                    </a:lnTo>
                    <a:lnTo>
                      <a:pt x="7" y="483"/>
                    </a:lnTo>
                    <a:lnTo>
                      <a:pt x="8" y="480"/>
                    </a:lnTo>
                    <a:lnTo>
                      <a:pt x="9" y="479"/>
                    </a:lnTo>
                    <a:lnTo>
                      <a:pt x="12" y="477"/>
                    </a:lnTo>
                    <a:lnTo>
                      <a:pt x="15" y="476"/>
                    </a:lnTo>
                    <a:lnTo>
                      <a:pt x="22" y="473"/>
                    </a:lnTo>
                    <a:lnTo>
                      <a:pt x="32" y="469"/>
                    </a:lnTo>
                    <a:lnTo>
                      <a:pt x="36" y="467"/>
                    </a:lnTo>
                    <a:lnTo>
                      <a:pt x="41" y="463"/>
                    </a:lnTo>
                    <a:lnTo>
                      <a:pt x="45" y="459"/>
                    </a:lnTo>
                    <a:lnTo>
                      <a:pt x="48" y="454"/>
                    </a:lnTo>
                    <a:lnTo>
                      <a:pt x="51" y="448"/>
                    </a:lnTo>
                    <a:lnTo>
                      <a:pt x="54" y="440"/>
                    </a:lnTo>
                    <a:lnTo>
                      <a:pt x="55" y="430"/>
                    </a:lnTo>
                    <a:lnTo>
                      <a:pt x="56" y="419"/>
                    </a:lnTo>
                    <a:lnTo>
                      <a:pt x="56" y="74"/>
                    </a:lnTo>
                    <a:close/>
                  </a:path>
                </a:pathLst>
              </a:custGeom>
              <a:solidFill>
                <a:srgbClr val="084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9" name="Freeform 193">
                <a:extLst>
                  <a:ext uri="{FF2B5EF4-FFF2-40B4-BE49-F238E27FC236}">
                    <a16:creationId xmlns:a16="http://schemas.microsoft.com/office/drawing/2014/main" id="{DA8BCB56-9700-9FA7-35C1-C57D0F1E8924}"/>
                  </a:ext>
                </a:extLst>
              </p:cNvPr>
              <p:cNvSpPr>
                <a:spLocks/>
              </p:cNvSpPr>
              <p:nvPr/>
            </p:nvSpPr>
            <p:spPr bwMode="auto">
              <a:xfrm>
                <a:off x="1997" y="3681"/>
                <a:ext cx="116" cy="125"/>
              </a:xfrm>
              <a:custGeom>
                <a:avLst/>
                <a:gdLst>
                  <a:gd name="T0" fmla="*/ 314 w 465"/>
                  <a:gd name="T1" fmla="*/ 6 h 500"/>
                  <a:gd name="T2" fmla="*/ 373 w 465"/>
                  <a:gd name="T3" fmla="*/ 22 h 500"/>
                  <a:gd name="T4" fmla="*/ 421 w 465"/>
                  <a:gd name="T5" fmla="*/ 48 h 500"/>
                  <a:gd name="T6" fmla="*/ 443 w 465"/>
                  <a:gd name="T7" fmla="*/ 50 h 500"/>
                  <a:gd name="T8" fmla="*/ 458 w 465"/>
                  <a:gd name="T9" fmla="*/ 52 h 500"/>
                  <a:gd name="T10" fmla="*/ 463 w 465"/>
                  <a:gd name="T11" fmla="*/ 127 h 500"/>
                  <a:gd name="T12" fmla="*/ 462 w 465"/>
                  <a:gd name="T13" fmla="*/ 159 h 500"/>
                  <a:gd name="T14" fmla="*/ 455 w 465"/>
                  <a:gd name="T15" fmla="*/ 160 h 500"/>
                  <a:gd name="T16" fmla="*/ 443 w 465"/>
                  <a:gd name="T17" fmla="*/ 145 h 500"/>
                  <a:gd name="T18" fmla="*/ 416 w 465"/>
                  <a:gd name="T19" fmla="*/ 101 h 500"/>
                  <a:gd name="T20" fmla="*/ 378 w 465"/>
                  <a:gd name="T21" fmla="*/ 59 h 500"/>
                  <a:gd name="T22" fmla="*/ 333 w 465"/>
                  <a:gd name="T23" fmla="*/ 32 h 500"/>
                  <a:gd name="T24" fmla="*/ 276 w 465"/>
                  <a:gd name="T25" fmla="*/ 20 h 500"/>
                  <a:gd name="T26" fmla="*/ 224 w 465"/>
                  <a:gd name="T27" fmla="*/ 22 h 500"/>
                  <a:gd name="T28" fmla="*/ 180 w 465"/>
                  <a:gd name="T29" fmla="*/ 32 h 500"/>
                  <a:gd name="T30" fmla="*/ 145 w 465"/>
                  <a:gd name="T31" fmla="*/ 50 h 500"/>
                  <a:gd name="T32" fmla="*/ 115 w 465"/>
                  <a:gd name="T33" fmla="*/ 74 h 500"/>
                  <a:gd name="T34" fmla="*/ 92 w 465"/>
                  <a:gd name="T35" fmla="*/ 105 h 500"/>
                  <a:gd name="T36" fmla="*/ 67 w 465"/>
                  <a:gd name="T37" fmla="*/ 171 h 500"/>
                  <a:gd name="T38" fmla="*/ 61 w 465"/>
                  <a:gd name="T39" fmla="*/ 261 h 500"/>
                  <a:gd name="T40" fmla="*/ 79 w 465"/>
                  <a:gd name="T41" fmla="*/ 347 h 500"/>
                  <a:gd name="T42" fmla="*/ 117 w 465"/>
                  <a:gd name="T43" fmla="*/ 412 h 500"/>
                  <a:gd name="T44" fmla="*/ 147 w 465"/>
                  <a:gd name="T45" fmla="*/ 441 h 500"/>
                  <a:gd name="T46" fmla="*/ 184 w 465"/>
                  <a:gd name="T47" fmla="*/ 463 h 500"/>
                  <a:gd name="T48" fmla="*/ 226 w 465"/>
                  <a:gd name="T49" fmla="*/ 477 h 500"/>
                  <a:gd name="T50" fmla="*/ 282 w 465"/>
                  <a:gd name="T51" fmla="*/ 479 h 500"/>
                  <a:gd name="T52" fmla="*/ 351 w 465"/>
                  <a:gd name="T53" fmla="*/ 462 h 500"/>
                  <a:gd name="T54" fmla="*/ 404 w 465"/>
                  <a:gd name="T55" fmla="*/ 432 h 500"/>
                  <a:gd name="T56" fmla="*/ 437 w 465"/>
                  <a:gd name="T57" fmla="*/ 399 h 500"/>
                  <a:gd name="T58" fmla="*/ 450 w 465"/>
                  <a:gd name="T59" fmla="*/ 375 h 500"/>
                  <a:gd name="T60" fmla="*/ 461 w 465"/>
                  <a:gd name="T61" fmla="*/ 370 h 500"/>
                  <a:gd name="T62" fmla="*/ 448 w 465"/>
                  <a:gd name="T63" fmla="*/ 447 h 500"/>
                  <a:gd name="T64" fmla="*/ 425 w 465"/>
                  <a:gd name="T65" fmla="*/ 464 h 500"/>
                  <a:gd name="T66" fmla="*/ 376 w 465"/>
                  <a:gd name="T67" fmla="*/ 484 h 500"/>
                  <a:gd name="T68" fmla="*/ 296 w 465"/>
                  <a:gd name="T69" fmla="*/ 498 h 500"/>
                  <a:gd name="T70" fmla="*/ 217 w 465"/>
                  <a:gd name="T71" fmla="*/ 499 h 500"/>
                  <a:gd name="T72" fmla="*/ 168 w 465"/>
                  <a:gd name="T73" fmla="*/ 491 h 500"/>
                  <a:gd name="T74" fmla="*/ 124 w 465"/>
                  <a:gd name="T75" fmla="*/ 473 h 500"/>
                  <a:gd name="T76" fmla="*/ 85 w 465"/>
                  <a:gd name="T77" fmla="*/ 449 h 500"/>
                  <a:gd name="T78" fmla="*/ 52 w 465"/>
                  <a:gd name="T79" fmla="*/ 418 h 500"/>
                  <a:gd name="T80" fmla="*/ 27 w 465"/>
                  <a:gd name="T81" fmla="*/ 379 h 500"/>
                  <a:gd name="T82" fmla="*/ 10 w 465"/>
                  <a:gd name="T83" fmla="*/ 335 h 500"/>
                  <a:gd name="T84" fmla="*/ 1 w 465"/>
                  <a:gd name="T85" fmla="*/ 286 h 500"/>
                  <a:gd name="T86" fmla="*/ 1 w 465"/>
                  <a:gd name="T87" fmla="*/ 234 h 500"/>
                  <a:gd name="T88" fmla="*/ 10 w 465"/>
                  <a:gd name="T89" fmla="*/ 183 h 500"/>
                  <a:gd name="T90" fmla="*/ 27 w 465"/>
                  <a:gd name="T91" fmla="*/ 137 h 500"/>
                  <a:gd name="T92" fmla="*/ 53 w 465"/>
                  <a:gd name="T93" fmla="*/ 95 h 500"/>
                  <a:gd name="T94" fmla="*/ 86 w 465"/>
                  <a:gd name="T95" fmla="*/ 60 h 500"/>
                  <a:gd name="T96" fmla="*/ 125 w 465"/>
                  <a:gd name="T97" fmla="*/ 31 h 500"/>
                  <a:gd name="T98" fmla="*/ 170 w 465"/>
                  <a:gd name="T99" fmla="*/ 12 h 500"/>
                  <a:gd name="T100" fmla="*/ 221 w 465"/>
                  <a:gd name="T101" fmla="*/ 1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5" h="500">
                    <a:moveTo>
                      <a:pt x="252" y="0"/>
                    </a:moveTo>
                    <a:lnTo>
                      <a:pt x="275" y="0"/>
                    </a:lnTo>
                    <a:lnTo>
                      <a:pt x="295" y="2"/>
                    </a:lnTo>
                    <a:lnTo>
                      <a:pt x="314" y="6"/>
                    </a:lnTo>
                    <a:lnTo>
                      <a:pt x="331" y="9"/>
                    </a:lnTo>
                    <a:lnTo>
                      <a:pt x="347" y="13"/>
                    </a:lnTo>
                    <a:lnTo>
                      <a:pt x="360" y="17"/>
                    </a:lnTo>
                    <a:lnTo>
                      <a:pt x="373" y="22"/>
                    </a:lnTo>
                    <a:lnTo>
                      <a:pt x="383" y="27"/>
                    </a:lnTo>
                    <a:lnTo>
                      <a:pt x="402" y="37"/>
                    </a:lnTo>
                    <a:lnTo>
                      <a:pt x="416" y="45"/>
                    </a:lnTo>
                    <a:lnTo>
                      <a:pt x="421" y="48"/>
                    </a:lnTo>
                    <a:lnTo>
                      <a:pt x="427" y="51"/>
                    </a:lnTo>
                    <a:lnTo>
                      <a:pt x="431" y="52"/>
                    </a:lnTo>
                    <a:lnTo>
                      <a:pt x="435" y="53"/>
                    </a:lnTo>
                    <a:lnTo>
                      <a:pt x="443" y="50"/>
                    </a:lnTo>
                    <a:lnTo>
                      <a:pt x="451" y="46"/>
                    </a:lnTo>
                    <a:lnTo>
                      <a:pt x="453" y="47"/>
                    </a:lnTo>
                    <a:lnTo>
                      <a:pt x="456" y="49"/>
                    </a:lnTo>
                    <a:lnTo>
                      <a:pt x="458" y="52"/>
                    </a:lnTo>
                    <a:lnTo>
                      <a:pt x="459" y="57"/>
                    </a:lnTo>
                    <a:lnTo>
                      <a:pt x="460" y="75"/>
                    </a:lnTo>
                    <a:lnTo>
                      <a:pt x="461" y="103"/>
                    </a:lnTo>
                    <a:lnTo>
                      <a:pt x="463" y="127"/>
                    </a:lnTo>
                    <a:lnTo>
                      <a:pt x="464" y="146"/>
                    </a:lnTo>
                    <a:lnTo>
                      <a:pt x="464" y="152"/>
                    </a:lnTo>
                    <a:lnTo>
                      <a:pt x="463" y="157"/>
                    </a:lnTo>
                    <a:lnTo>
                      <a:pt x="462" y="159"/>
                    </a:lnTo>
                    <a:lnTo>
                      <a:pt x="461" y="160"/>
                    </a:lnTo>
                    <a:lnTo>
                      <a:pt x="459" y="162"/>
                    </a:lnTo>
                    <a:lnTo>
                      <a:pt x="457" y="162"/>
                    </a:lnTo>
                    <a:lnTo>
                      <a:pt x="455" y="160"/>
                    </a:lnTo>
                    <a:lnTo>
                      <a:pt x="451" y="158"/>
                    </a:lnTo>
                    <a:lnTo>
                      <a:pt x="449" y="155"/>
                    </a:lnTo>
                    <a:lnTo>
                      <a:pt x="447" y="152"/>
                    </a:lnTo>
                    <a:lnTo>
                      <a:pt x="443" y="145"/>
                    </a:lnTo>
                    <a:lnTo>
                      <a:pt x="441" y="139"/>
                    </a:lnTo>
                    <a:lnTo>
                      <a:pt x="433" y="125"/>
                    </a:lnTo>
                    <a:lnTo>
                      <a:pt x="425" y="113"/>
                    </a:lnTo>
                    <a:lnTo>
                      <a:pt x="416" y="101"/>
                    </a:lnTo>
                    <a:lnTo>
                      <a:pt x="407" y="89"/>
                    </a:lnTo>
                    <a:lnTo>
                      <a:pt x="398" y="79"/>
                    </a:lnTo>
                    <a:lnTo>
                      <a:pt x="388" y="69"/>
                    </a:lnTo>
                    <a:lnTo>
                      <a:pt x="378" y="59"/>
                    </a:lnTo>
                    <a:lnTo>
                      <a:pt x="368" y="52"/>
                    </a:lnTo>
                    <a:lnTo>
                      <a:pt x="356" y="45"/>
                    </a:lnTo>
                    <a:lnTo>
                      <a:pt x="345" y="38"/>
                    </a:lnTo>
                    <a:lnTo>
                      <a:pt x="333" y="32"/>
                    </a:lnTo>
                    <a:lnTo>
                      <a:pt x="320" y="28"/>
                    </a:lnTo>
                    <a:lnTo>
                      <a:pt x="306" y="24"/>
                    </a:lnTo>
                    <a:lnTo>
                      <a:pt x="291" y="22"/>
                    </a:lnTo>
                    <a:lnTo>
                      <a:pt x="276" y="20"/>
                    </a:lnTo>
                    <a:lnTo>
                      <a:pt x="260" y="20"/>
                    </a:lnTo>
                    <a:lnTo>
                      <a:pt x="248" y="20"/>
                    </a:lnTo>
                    <a:lnTo>
                      <a:pt x="235" y="21"/>
                    </a:lnTo>
                    <a:lnTo>
                      <a:pt x="224" y="22"/>
                    </a:lnTo>
                    <a:lnTo>
                      <a:pt x="213" y="24"/>
                    </a:lnTo>
                    <a:lnTo>
                      <a:pt x="201" y="26"/>
                    </a:lnTo>
                    <a:lnTo>
                      <a:pt x="191" y="29"/>
                    </a:lnTo>
                    <a:lnTo>
                      <a:pt x="180" y="32"/>
                    </a:lnTo>
                    <a:lnTo>
                      <a:pt x="171" y="36"/>
                    </a:lnTo>
                    <a:lnTo>
                      <a:pt x="162" y="40"/>
                    </a:lnTo>
                    <a:lnTo>
                      <a:pt x="154" y="45"/>
                    </a:lnTo>
                    <a:lnTo>
                      <a:pt x="145" y="50"/>
                    </a:lnTo>
                    <a:lnTo>
                      <a:pt x="137" y="55"/>
                    </a:lnTo>
                    <a:lnTo>
                      <a:pt x="130" y="61"/>
                    </a:lnTo>
                    <a:lnTo>
                      <a:pt x="123" y="68"/>
                    </a:lnTo>
                    <a:lnTo>
                      <a:pt x="115" y="74"/>
                    </a:lnTo>
                    <a:lnTo>
                      <a:pt x="109" y="81"/>
                    </a:lnTo>
                    <a:lnTo>
                      <a:pt x="103" y="88"/>
                    </a:lnTo>
                    <a:lnTo>
                      <a:pt x="97" y="96"/>
                    </a:lnTo>
                    <a:lnTo>
                      <a:pt x="92" y="105"/>
                    </a:lnTo>
                    <a:lnTo>
                      <a:pt x="87" y="113"/>
                    </a:lnTo>
                    <a:lnTo>
                      <a:pt x="79" y="131"/>
                    </a:lnTo>
                    <a:lnTo>
                      <a:pt x="72" y="150"/>
                    </a:lnTo>
                    <a:lnTo>
                      <a:pt x="67" y="171"/>
                    </a:lnTo>
                    <a:lnTo>
                      <a:pt x="63" y="192"/>
                    </a:lnTo>
                    <a:lnTo>
                      <a:pt x="61" y="215"/>
                    </a:lnTo>
                    <a:lnTo>
                      <a:pt x="60" y="239"/>
                    </a:lnTo>
                    <a:lnTo>
                      <a:pt x="61" y="261"/>
                    </a:lnTo>
                    <a:lnTo>
                      <a:pt x="63" y="283"/>
                    </a:lnTo>
                    <a:lnTo>
                      <a:pt x="67" y="305"/>
                    </a:lnTo>
                    <a:lnTo>
                      <a:pt x="72" y="327"/>
                    </a:lnTo>
                    <a:lnTo>
                      <a:pt x="79" y="347"/>
                    </a:lnTo>
                    <a:lnTo>
                      <a:pt x="88" y="368"/>
                    </a:lnTo>
                    <a:lnTo>
                      <a:pt x="99" y="387"/>
                    </a:lnTo>
                    <a:lnTo>
                      <a:pt x="111" y="404"/>
                    </a:lnTo>
                    <a:lnTo>
                      <a:pt x="117" y="412"/>
                    </a:lnTo>
                    <a:lnTo>
                      <a:pt x="125" y="420"/>
                    </a:lnTo>
                    <a:lnTo>
                      <a:pt x="132" y="428"/>
                    </a:lnTo>
                    <a:lnTo>
                      <a:pt x="139" y="435"/>
                    </a:lnTo>
                    <a:lnTo>
                      <a:pt x="147" y="441"/>
                    </a:lnTo>
                    <a:lnTo>
                      <a:pt x="156" y="448"/>
                    </a:lnTo>
                    <a:lnTo>
                      <a:pt x="165" y="454"/>
                    </a:lnTo>
                    <a:lnTo>
                      <a:pt x="174" y="459"/>
                    </a:lnTo>
                    <a:lnTo>
                      <a:pt x="184" y="463"/>
                    </a:lnTo>
                    <a:lnTo>
                      <a:pt x="194" y="467"/>
                    </a:lnTo>
                    <a:lnTo>
                      <a:pt x="204" y="471"/>
                    </a:lnTo>
                    <a:lnTo>
                      <a:pt x="215" y="473"/>
                    </a:lnTo>
                    <a:lnTo>
                      <a:pt x="226" y="477"/>
                    </a:lnTo>
                    <a:lnTo>
                      <a:pt x="237" y="478"/>
                    </a:lnTo>
                    <a:lnTo>
                      <a:pt x="250" y="479"/>
                    </a:lnTo>
                    <a:lnTo>
                      <a:pt x="262" y="480"/>
                    </a:lnTo>
                    <a:lnTo>
                      <a:pt x="282" y="479"/>
                    </a:lnTo>
                    <a:lnTo>
                      <a:pt x="300" y="477"/>
                    </a:lnTo>
                    <a:lnTo>
                      <a:pt x="318" y="472"/>
                    </a:lnTo>
                    <a:lnTo>
                      <a:pt x="336" y="468"/>
                    </a:lnTo>
                    <a:lnTo>
                      <a:pt x="351" y="462"/>
                    </a:lnTo>
                    <a:lnTo>
                      <a:pt x="366" y="456"/>
                    </a:lnTo>
                    <a:lnTo>
                      <a:pt x="380" y="449"/>
                    </a:lnTo>
                    <a:lnTo>
                      <a:pt x="392" y="440"/>
                    </a:lnTo>
                    <a:lnTo>
                      <a:pt x="404" y="432"/>
                    </a:lnTo>
                    <a:lnTo>
                      <a:pt x="413" y="424"/>
                    </a:lnTo>
                    <a:lnTo>
                      <a:pt x="422" y="416"/>
                    </a:lnTo>
                    <a:lnTo>
                      <a:pt x="431" y="407"/>
                    </a:lnTo>
                    <a:lnTo>
                      <a:pt x="437" y="399"/>
                    </a:lnTo>
                    <a:lnTo>
                      <a:pt x="442" y="392"/>
                    </a:lnTo>
                    <a:lnTo>
                      <a:pt x="446" y="385"/>
                    </a:lnTo>
                    <a:lnTo>
                      <a:pt x="448" y="378"/>
                    </a:lnTo>
                    <a:lnTo>
                      <a:pt x="450" y="375"/>
                    </a:lnTo>
                    <a:lnTo>
                      <a:pt x="452" y="372"/>
                    </a:lnTo>
                    <a:lnTo>
                      <a:pt x="456" y="370"/>
                    </a:lnTo>
                    <a:lnTo>
                      <a:pt x="459" y="369"/>
                    </a:lnTo>
                    <a:lnTo>
                      <a:pt x="461" y="370"/>
                    </a:lnTo>
                    <a:lnTo>
                      <a:pt x="463" y="372"/>
                    </a:lnTo>
                    <a:lnTo>
                      <a:pt x="465" y="374"/>
                    </a:lnTo>
                    <a:lnTo>
                      <a:pt x="465" y="377"/>
                    </a:lnTo>
                    <a:lnTo>
                      <a:pt x="448" y="447"/>
                    </a:lnTo>
                    <a:lnTo>
                      <a:pt x="446" y="450"/>
                    </a:lnTo>
                    <a:lnTo>
                      <a:pt x="438" y="456"/>
                    </a:lnTo>
                    <a:lnTo>
                      <a:pt x="432" y="460"/>
                    </a:lnTo>
                    <a:lnTo>
                      <a:pt x="425" y="464"/>
                    </a:lnTo>
                    <a:lnTo>
                      <a:pt x="415" y="469"/>
                    </a:lnTo>
                    <a:lnTo>
                      <a:pt x="404" y="474"/>
                    </a:lnTo>
                    <a:lnTo>
                      <a:pt x="391" y="480"/>
                    </a:lnTo>
                    <a:lnTo>
                      <a:pt x="376" y="484"/>
                    </a:lnTo>
                    <a:lnTo>
                      <a:pt x="359" y="489"/>
                    </a:lnTo>
                    <a:lnTo>
                      <a:pt x="341" y="493"/>
                    </a:lnTo>
                    <a:lnTo>
                      <a:pt x="320" y="496"/>
                    </a:lnTo>
                    <a:lnTo>
                      <a:pt x="296" y="498"/>
                    </a:lnTo>
                    <a:lnTo>
                      <a:pt x="271" y="500"/>
                    </a:lnTo>
                    <a:lnTo>
                      <a:pt x="243" y="500"/>
                    </a:lnTo>
                    <a:lnTo>
                      <a:pt x="230" y="500"/>
                    </a:lnTo>
                    <a:lnTo>
                      <a:pt x="217" y="499"/>
                    </a:lnTo>
                    <a:lnTo>
                      <a:pt x="204" y="498"/>
                    </a:lnTo>
                    <a:lnTo>
                      <a:pt x="192" y="496"/>
                    </a:lnTo>
                    <a:lnTo>
                      <a:pt x="179" y="494"/>
                    </a:lnTo>
                    <a:lnTo>
                      <a:pt x="168" y="491"/>
                    </a:lnTo>
                    <a:lnTo>
                      <a:pt x="157" y="487"/>
                    </a:lnTo>
                    <a:lnTo>
                      <a:pt x="145" y="484"/>
                    </a:lnTo>
                    <a:lnTo>
                      <a:pt x="134" y="479"/>
                    </a:lnTo>
                    <a:lnTo>
                      <a:pt x="124" y="473"/>
                    </a:lnTo>
                    <a:lnTo>
                      <a:pt x="113" y="468"/>
                    </a:lnTo>
                    <a:lnTo>
                      <a:pt x="104" y="462"/>
                    </a:lnTo>
                    <a:lnTo>
                      <a:pt x="94" y="456"/>
                    </a:lnTo>
                    <a:lnTo>
                      <a:pt x="85" y="449"/>
                    </a:lnTo>
                    <a:lnTo>
                      <a:pt x="76" y="441"/>
                    </a:lnTo>
                    <a:lnTo>
                      <a:pt x="68" y="434"/>
                    </a:lnTo>
                    <a:lnTo>
                      <a:pt x="60" y="426"/>
                    </a:lnTo>
                    <a:lnTo>
                      <a:pt x="52" y="418"/>
                    </a:lnTo>
                    <a:lnTo>
                      <a:pt x="45" y="408"/>
                    </a:lnTo>
                    <a:lnTo>
                      <a:pt x="39" y="399"/>
                    </a:lnTo>
                    <a:lnTo>
                      <a:pt x="33" y="390"/>
                    </a:lnTo>
                    <a:lnTo>
                      <a:pt x="27" y="379"/>
                    </a:lnTo>
                    <a:lnTo>
                      <a:pt x="22" y="369"/>
                    </a:lnTo>
                    <a:lnTo>
                      <a:pt x="17" y="358"/>
                    </a:lnTo>
                    <a:lnTo>
                      <a:pt x="13" y="346"/>
                    </a:lnTo>
                    <a:lnTo>
                      <a:pt x="10" y="335"/>
                    </a:lnTo>
                    <a:lnTo>
                      <a:pt x="7" y="324"/>
                    </a:lnTo>
                    <a:lnTo>
                      <a:pt x="4" y="311"/>
                    </a:lnTo>
                    <a:lnTo>
                      <a:pt x="2" y="299"/>
                    </a:lnTo>
                    <a:lnTo>
                      <a:pt x="1" y="286"/>
                    </a:lnTo>
                    <a:lnTo>
                      <a:pt x="0" y="273"/>
                    </a:lnTo>
                    <a:lnTo>
                      <a:pt x="0" y="260"/>
                    </a:lnTo>
                    <a:lnTo>
                      <a:pt x="0" y="246"/>
                    </a:lnTo>
                    <a:lnTo>
                      <a:pt x="1" y="234"/>
                    </a:lnTo>
                    <a:lnTo>
                      <a:pt x="2" y="220"/>
                    </a:lnTo>
                    <a:lnTo>
                      <a:pt x="4" y="208"/>
                    </a:lnTo>
                    <a:lnTo>
                      <a:pt x="7" y="196"/>
                    </a:lnTo>
                    <a:lnTo>
                      <a:pt x="10" y="183"/>
                    </a:lnTo>
                    <a:lnTo>
                      <a:pt x="13" y="171"/>
                    </a:lnTo>
                    <a:lnTo>
                      <a:pt x="17" y="159"/>
                    </a:lnTo>
                    <a:lnTo>
                      <a:pt x="22" y="148"/>
                    </a:lnTo>
                    <a:lnTo>
                      <a:pt x="27" y="137"/>
                    </a:lnTo>
                    <a:lnTo>
                      <a:pt x="33" y="125"/>
                    </a:lnTo>
                    <a:lnTo>
                      <a:pt x="39" y="115"/>
                    </a:lnTo>
                    <a:lnTo>
                      <a:pt x="46" y="105"/>
                    </a:lnTo>
                    <a:lnTo>
                      <a:pt x="53" y="95"/>
                    </a:lnTo>
                    <a:lnTo>
                      <a:pt x="61" y="86"/>
                    </a:lnTo>
                    <a:lnTo>
                      <a:pt x="69" y="77"/>
                    </a:lnTo>
                    <a:lnTo>
                      <a:pt x="77" y="69"/>
                    </a:lnTo>
                    <a:lnTo>
                      <a:pt x="86" y="60"/>
                    </a:lnTo>
                    <a:lnTo>
                      <a:pt x="95" y="52"/>
                    </a:lnTo>
                    <a:lnTo>
                      <a:pt x="105" y="45"/>
                    </a:lnTo>
                    <a:lnTo>
                      <a:pt x="114" y="39"/>
                    </a:lnTo>
                    <a:lnTo>
                      <a:pt x="125" y="31"/>
                    </a:lnTo>
                    <a:lnTo>
                      <a:pt x="136" y="26"/>
                    </a:lnTo>
                    <a:lnTo>
                      <a:pt x="147" y="21"/>
                    </a:lnTo>
                    <a:lnTo>
                      <a:pt x="159" y="16"/>
                    </a:lnTo>
                    <a:lnTo>
                      <a:pt x="170" y="12"/>
                    </a:lnTo>
                    <a:lnTo>
                      <a:pt x="183" y="9"/>
                    </a:lnTo>
                    <a:lnTo>
                      <a:pt x="195" y="6"/>
                    </a:lnTo>
                    <a:lnTo>
                      <a:pt x="207" y="3"/>
                    </a:lnTo>
                    <a:lnTo>
                      <a:pt x="221" y="1"/>
                    </a:lnTo>
                    <a:lnTo>
                      <a:pt x="233" y="0"/>
                    </a:lnTo>
                    <a:lnTo>
                      <a:pt x="247" y="0"/>
                    </a:lnTo>
                    <a:lnTo>
                      <a:pt x="252" y="0"/>
                    </a:lnTo>
                    <a:close/>
                  </a:path>
                </a:pathLst>
              </a:custGeom>
              <a:solidFill>
                <a:srgbClr val="084D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pic>
          <p:nvPicPr>
            <p:cNvPr id="630" name="Picture 213" descr="Logo&#10;&#10;Description automatically generated">
              <a:extLst>
                <a:ext uri="{FF2B5EF4-FFF2-40B4-BE49-F238E27FC236}">
                  <a16:creationId xmlns:a16="http://schemas.microsoft.com/office/drawing/2014/main" id="{C3EFEF2C-FB5A-846F-60FD-347F0BA33B7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5345" y="1116233"/>
              <a:ext cx="747237" cy="732142"/>
            </a:xfrm>
            <a:prstGeom prst="rect">
              <a:avLst/>
            </a:prstGeom>
          </p:spPr>
        </p:pic>
        <p:pic>
          <p:nvPicPr>
            <p:cNvPr id="631" name="Picture 201">
              <a:extLst>
                <a:ext uri="{FF2B5EF4-FFF2-40B4-BE49-F238E27FC236}">
                  <a16:creationId xmlns:a16="http://schemas.microsoft.com/office/drawing/2014/main" id="{B239ABCB-10DC-F67B-D618-C902FA994B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2333" y="2001027"/>
              <a:ext cx="747237" cy="395738"/>
            </a:xfrm>
            <a:prstGeom prst="rect">
              <a:avLst/>
            </a:prstGeom>
          </p:spPr>
        </p:pic>
        <p:pic>
          <p:nvPicPr>
            <p:cNvPr id="632" name="Picture 216" descr="Logo, company name&#10;&#10;Description automatically generated">
              <a:extLst>
                <a:ext uri="{FF2B5EF4-FFF2-40B4-BE49-F238E27FC236}">
                  <a16:creationId xmlns:a16="http://schemas.microsoft.com/office/drawing/2014/main" id="{58970914-6F0B-DE57-B16D-DFD25AAB9E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28948" y="2564375"/>
              <a:ext cx="1394556" cy="732142"/>
            </a:xfrm>
            <a:prstGeom prst="rect">
              <a:avLst/>
            </a:prstGeom>
          </p:spPr>
        </p:pic>
        <p:pic>
          <p:nvPicPr>
            <p:cNvPr id="633" name="Picture 219">
              <a:extLst>
                <a:ext uri="{FF2B5EF4-FFF2-40B4-BE49-F238E27FC236}">
                  <a16:creationId xmlns:a16="http://schemas.microsoft.com/office/drawing/2014/main" id="{974506E0-A84A-4C66-95B3-6FFE948C731E}"/>
                </a:ext>
              </a:extLst>
            </p:cNvPr>
            <p:cNvPicPr>
              <a:picLocks noChangeAspect="1"/>
            </p:cNvPicPr>
            <p:nvPr/>
          </p:nvPicPr>
          <p:blipFill>
            <a:blip r:embed="rId8"/>
            <a:stretch>
              <a:fillRect/>
            </a:stretch>
          </p:blipFill>
          <p:spPr>
            <a:xfrm>
              <a:off x="10337194" y="3344826"/>
              <a:ext cx="601132" cy="601132"/>
            </a:xfrm>
            <a:prstGeom prst="rect">
              <a:avLst/>
            </a:prstGeom>
          </p:spPr>
        </p:pic>
        <p:pic>
          <p:nvPicPr>
            <p:cNvPr id="634" name="Picture 222">
              <a:extLst>
                <a:ext uri="{FF2B5EF4-FFF2-40B4-BE49-F238E27FC236}">
                  <a16:creationId xmlns:a16="http://schemas.microsoft.com/office/drawing/2014/main" id="{0928FBDE-4360-448C-E2F2-52386E3D5C8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134898" y="4120024"/>
              <a:ext cx="1088606" cy="376611"/>
            </a:xfrm>
            <a:prstGeom prst="rect">
              <a:avLst/>
            </a:prstGeom>
          </p:spPr>
        </p:pic>
        <p:pic>
          <p:nvPicPr>
            <p:cNvPr id="635" name="Picture 210" descr="A white sign with black text&#10;&#10;Description automatically generated">
              <a:extLst>
                <a:ext uri="{FF2B5EF4-FFF2-40B4-BE49-F238E27FC236}">
                  <a16:creationId xmlns:a16="http://schemas.microsoft.com/office/drawing/2014/main" id="{B68235C6-FD7B-5F78-3884-5A1FE892405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703507" y="4788257"/>
              <a:ext cx="951612" cy="584775"/>
            </a:xfrm>
            <a:prstGeom prst="rect">
              <a:avLst/>
            </a:prstGeom>
          </p:spPr>
        </p:pic>
        <p:pic>
          <p:nvPicPr>
            <p:cNvPr id="639" name="Graphic 638">
              <a:extLst>
                <a:ext uri="{FF2B5EF4-FFF2-40B4-BE49-F238E27FC236}">
                  <a16:creationId xmlns:a16="http://schemas.microsoft.com/office/drawing/2014/main" id="{461F316C-262C-F8C5-64A6-596EEC26A4B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4500000">
              <a:off x="6932490" y="2196837"/>
              <a:ext cx="299304" cy="299304"/>
            </a:xfrm>
            <a:prstGeom prst="rect">
              <a:avLst/>
            </a:prstGeom>
          </p:spPr>
        </p:pic>
        <p:pic>
          <p:nvPicPr>
            <p:cNvPr id="640" name="Graphic 639">
              <a:extLst>
                <a:ext uri="{FF2B5EF4-FFF2-40B4-BE49-F238E27FC236}">
                  <a16:creationId xmlns:a16="http://schemas.microsoft.com/office/drawing/2014/main" id="{42B2A1E8-908B-A031-1B1B-0EA015B3FDB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5800204">
              <a:off x="7698694" y="1685353"/>
              <a:ext cx="299304" cy="299304"/>
            </a:xfrm>
            <a:prstGeom prst="rect">
              <a:avLst/>
            </a:prstGeom>
          </p:spPr>
        </p:pic>
        <p:pic>
          <p:nvPicPr>
            <p:cNvPr id="641" name="Graphic 640">
              <a:extLst>
                <a:ext uri="{FF2B5EF4-FFF2-40B4-BE49-F238E27FC236}">
                  <a16:creationId xmlns:a16="http://schemas.microsoft.com/office/drawing/2014/main" id="{289ECBC0-92A1-8919-7A50-021B10F7AFD0}"/>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8412058">
              <a:off x="8448662" y="1693375"/>
              <a:ext cx="299304" cy="299304"/>
            </a:xfrm>
            <a:prstGeom prst="rect">
              <a:avLst/>
            </a:prstGeom>
          </p:spPr>
        </p:pic>
        <p:pic>
          <p:nvPicPr>
            <p:cNvPr id="642" name="Graphic 641">
              <a:extLst>
                <a:ext uri="{FF2B5EF4-FFF2-40B4-BE49-F238E27FC236}">
                  <a16:creationId xmlns:a16="http://schemas.microsoft.com/office/drawing/2014/main" id="{F3864558-AECA-84E1-DA20-43575EB4B01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9669986">
              <a:off x="9069491" y="1841339"/>
              <a:ext cx="299304" cy="299304"/>
            </a:xfrm>
            <a:prstGeom prst="rect">
              <a:avLst/>
            </a:prstGeom>
          </p:spPr>
        </p:pic>
        <p:pic>
          <p:nvPicPr>
            <p:cNvPr id="643" name="Graphic 642">
              <a:extLst>
                <a:ext uri="{FF2B5EF4-FFF2-40B4-BE49-F238E27FC236}">
                  <a16:creationId xmlns:a16="http://schemas.microsoft.com/office/drawing/2014/main" id="{B139C2B4-7CC6-C202-F0E8-8C9D3E1FDDC6}"/>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1136596">
              <a:off x="9581663" y="2352975"/>
              <a:ext cx="299304" cy="299304"/>
            </a:xfrm>
            <a:prstGeom prst="rect">
              <a:avLst/>
            </a:prstGeom>
          </p:spPr>
        </p:pic>
        <p:pic>
          <p:nvPicPr>
            <p:cNvPr id="644" name="Graphic 643">
              <a:extLst>
                <a:ext uri="{FF2B5EF4-FFF2-40B4-BE49-F238E27FC236}">
                  <a16:creationId xmlns:a16="http://schemas.microsoft.com/office/drawing/2014/main" id="{74B1F881-A774-B07A-0A91-E5C265ED61DE}"/>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1911114">
              <a:off x="9879216" y="3026169"/>
              <a:ext cx="299304" cy="299304"/>
            </a:xfrm>
            <a:prstGeom prst="rect">
              <a:avLst/>
            </a:prstGeom>
          </p:spPr>
        </p:pic>
        <p:pic>
          <p:nvPicPr>
            <p:cNvPr id="645" name="Graphic 644">
              <a:extLst>
                <a:ext uri="{FF2B5EF4-FFF2-40B4-BE49-F238E27FC236}">
                  <a16:creationId xmlns:a16="http://schemas.microsoft.com/office/drawing/2014/main" id="{87FEF30C-1B2F-8733-0756-485EE4C6B4C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3090308">
              <a:off x="9823069" y="3587643"/>
              <a:ext cx="299304" cy="299304"/>
            </a:xfrm>
            <a:prstGeom prst="rect">
              <a:avLst/>
            </a:prstGeom>
          </p:spPr>
        </p:pic>
        <p:pic>
          <p:nvPicPr>
            <p:cNvPr id="646" name="Graphic 645">
              <a:extLst>
                <a:ext uri="{FF2B5EF4-FFF2-40B4-BE49-F238E27FC236}">
                  <a16:creationId xmlns:a16="http://schemas.microsoft.com/office/drawing/2014/main" id="{15DA49CC-8AA1-3D17-B853-16932BFE9913}"/>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4130076">
              <a:off x="9710686" y="4102658"/>
              <a:ext cx="299304" cy="299304"/>
            </a:xfrm>
            <a:prstGeom prst="rect">
              <a:avLst/>
            </a:prstGeom>
          </p:spPr>
        </p:pic>
        <p:pic>
          <p:nvPicPr>
            <p:cNvPr id="647" name="Graphic 646">
              <a:extLst>
                <a:ext uri="{FF2B5EF4-FFF2-40B4-BE49-F238E27FC236}">
                  <a16:creationId xmlns:a16="http://schemas.microsoft.com/office/drawing/2014/main" id="{025F8B1D-47FC-B4DF-87BB-5BBE70688CF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5372788">
              <a:off x="9317652" y="4571889"/>
              <a:ext cx="299304" cy="299304"/>
            </a:xfrm>
            <a:prstGeom prst="rect">
              <a:avLst/>
            </a:prstGeom>
          </p:spPr>
        </p:pic>
      </p:grpSp>
      <p:cxnSp>
        <p:nvCxnSpPr>
          <p:cNvPr id="12" name="Straight Arrow Connector 11">
            <a:extLst>
              <a:ext uri="{FF2B5EF4-FFF2-40B4-BE49-F238E27FC236}">
                <a16:creationId xmlns:a16="http://schemas.microsoft.com/office/drawing/2014/main" id="{3A6E0ACD-F0BB-B624-5CAC-3E0F543C089D}"/>
              </a:ext>
            </a:extLst>
          </p:cNvPr>
          <p:cNvCxnSpPr>
            <a:cxnSpLocks/>
          </p:cNvCxnSpPr>
          <p:nvPr/>
        </p:nvCxnSpPr>
        <p:spPr>
          <a:xfrm flipV="1">
            <a:off x="5452110" y="3783803"/>
            <a:ext cx="0" cy="2337078"/>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C520480-5554-0379-564E-D53514071933}"/>
              </a:ext>
            </a:extLst>
          </p:cNvPr>
          <p:cNvCxnSpPr>
            <a:cxnSpLocks/>
          </p:cNvCxnSpPr>
          <p:nvPr/>
        </p:nvCxnSpPr>
        <p:spPr>
          <a:xfrm rot="5400000" flipV="1">
            <a:off x="6807843" y="5146904"/>
            <a:ext cx="0" cy="2337078"/>
          </a:xfrm>
          <a:prstGeom prst="straightConnector1">
            <a:avLst/>
          </a:prstGeom>
          <a:ln w="31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4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10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n 43">
            <a:extLst>
              <a:ext uri="{FF2B5EF4-FFF2-40B4-BE49-F238E27FC236}">
                <a16:creationId xmlns:a16="http://schemas.microsoft.com/office/drawing/2014/main" id="{AC0A0078-2D2F-BF30-B9DE-76455C21DD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19748" y="4688773"/>
            <a:ext cx="1733955" cy="1865095"/>
          </a:xfrm>
          <a:prstGeom prst="rect">
            <a:avLst/>
          </a:prstGeom>
        </p:spPr>
      </p:pic>
      <p:pic>
        <p:nvPicPr>
          <p:cNvPr id="31" name="Imagen 30">
            <a:extLst>
              <a:ext uri="{FF2B5EF4-FFF2-40B4-BE49-F238E27FC236}">
                <a16:creationId xmlns:a16="http://schemas.microsoft.com/office/drawing/2014/main" id="{0BE10BB4-4216-005A-8BD9-BEE5BD3C00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4482" y="2821260"/>
            <a:ext cx="1733955" cy="1865095"/>
          </a:xfrm>
          <a:prstGeom prst="rect">
            <a:avLst/>
          </a:prstGeom>
        </p:spPr>
      </p:pic>
      <p:pic>
        <p:nvPicPr>
          <p:cNvPr id="17" name="Imagen 16">
            <a:extLst>
              <a:ext uri="{FF2B5EF4-FFF2-40B4-BE49-F238E27FC236}">
                <a16:creationId xmlns:a16="http://schemas.microsoft.com/office/drawing/2014/main" id="{9CD2684B-79BB-CEF3-30BE-0B2AF7EB29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29994" y="931034"/>
            <a:ext cx="1536256" cy="1826384"/>
          </a:xfrm>
          <a:prstGeom prst="rect">
            <a:avLst/>
          </a:prstGeom>
        </p:spPr>
      </p:pic>
      <p:sp>
        <p:nvSpPr>
          <p:cNvPr id="2" name="Título 1">
            <a:extLst>
              <a:ext uri="{FF2B5EF4-FFF2-40B4-BE49-F238E27FC236}">
                <a16:creationId xmlns:a16="http://schemas.microsoft.com/office/drawing/2014/main" id="{DBD24812-5D8E-13A7-313D-1836F367087D}"/>
              </a:ext>
            </a:extLst>
          </p:cNvPr>
          <p:cNvSpPr>
            <a:spLocks noGrp="1"/>
          </p:cNvSpPr>
          <p:nvPr>
            <p:ph type="title"/>
          </p:nvPr>
        </p:nvSpPr>
        <p:spPr/>
        <p:txBody>
          <a:bodyPr/>
          <a:lstStyle/>
          <a:p>
            <a:r>
              <a:rPr lang="en-US" sz="1600" dirty="0"/>
              <a:t>INSIGHT DRIVES INNOVATION</a:t>
            </a:r>
            <a:endParaRPr lang="es-MX" dirty="0"/>
          </a:p>
        </p:txBody>
      </p:sp>
      <p:sp>
        <p:nvSpPr>
          <p:cNvPr id="3" name="Title 1">
            <a:extLst>
              <a:ext uri="{FF2B5EF4-FFF2-40B4-BE49-F238E27FC236}">
                <a16:creationId xmlns:a16="http://schemas.microsoft.com/office/drawing/2014/main" id="{FC00EA3C-E958-BCDC-9101-1BB3D5E213C2}"/>
              </a:ext>
            </a:extLst>
          </p:cNvPr>
          <p:cNvSpPr txBox="1">
            <a:spLocks/>
          </p:cNvSpPr>
          <p:nvPr/>
        </p:nvSpPr>
        <p:spPr>
          <a:xfrm>
            <a:off x="493262" y="1749926"/>
            <a:ext cx="6131304" cy="2985433"/>
          </a:xfrm>
          <a:prstGeom prst="rect">
            <a:avLst/>
          </a:prstGeom>
        </p:spPr>
        <p:txBody>
          <a:bodyPr wrap="square" lIns="0" tIns="0" rIns="0" bIns="0" anchor="t">
            <a:spAutoFit/>
          </a:bodyPr>
          <a:lstStyle>
            <a:defPPr>
              <a:defRPr lang="en-US"/>
            </a:defPPr>
            <a:lvl1pPr>
              <a:defRPr>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341B92"/>
                </a:solidFill>
                <a:effectLst/>
                <a:uLnTx/>
                <a:uFillTx/>
                <a:latin typeface="Arial Black" panose="020B0604020202020204" pitchFamily="34" charset="0"/>
                <a:ea typeface="+mn-ea"/>
                <a:cs typeface="Arial Black" panose="020B0604020202020204" pitchFamily="34" charset="0"/>
              </a:rPr>
              <a:t>FRESH THINKING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dirty="0">
                <a:solidFill>
                  <a:srgbClr val="B317A7"/>
                </a:solidFill>
                <a:latin typeface="Arial Black" panose="020B0604020202020204" pitchFamily="34" charset="0"/>
                <a:cs typeface="Arial Black" panose="020B0604020202020204" pitchFamily="34" charset="0"/>
              </a:rPr>
              <a:t>FRESH IDEAS</a:t>
            </a:r>
            <a:endParaRPr kumimoji="0" lang="en-US" sz="4800" b="1" i="0" u="none" strike="noStrike" kern="1200" cap="none" spc="0" normalizeH="0" baseline="0" noProof="0" dirty="0">
              <a:ln>
                <a:noFill/>
              </a:ln>
              <a:solidFill>
                <a:srgbClr val="B317A7"/>
              </a:solidFill>
              <a:effectLst/>
              <a:uLnTx/>
              <a:uFillTx/>
              <a:latin typeface="Arial Black" panose="020B0604020202020204" pitchFamily="34" charset="0"/>
              <a:ea typeface="+mn-ea"/>
              <a:cs typeface="Arial Black"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lumMod val="75000"/>
                  <a:lumOff val="25000"/>
                </a:prstClr>
              </a:solidFill>
              <a:effectLst/>
              <a:uLnTx/>
              <a:uFillTx/>
              <a:latin typeface="Helvetica"/>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lumMod val="75000"/>
                    <a:lumOff val="25000"/>
                  </a:prstClr>
                </a:solidFill>
                <a:effectLst/>
                <a:uLnTx/>
                <a:uFillTx/>
                <a:latin typeface="Helvetica"/>
                <a:ea typeface="+mn-ea"/>
                <a:cs typeface="Arial"/>
              </a:rPr>
              <a:t>GEP stands at the cutting edge of innovation, driven by a keen awareness of evolving trends and breakthrough technologies. Our team of experts delivers top-notch solutions and outstanding results. </a:t>
            </a:r>
            <a:br>
              <a:rPr lang="en-US" sz="1400" i="0" u="none" strike="noStrike" kern="1200" cap="none" spc="0" normalizeH="0" baseline="0" noProof="0" dirty="0">
                <a:ln>
                  <a:noFill/>
                </a:ln>
                <a:effectLst/>
                <a:uLnTx/>
                <a:uFillTx/>
                <a:latin typeface="Helvetica"/>
                <a:cs typeface="Arial" panose="020B0604020202020204" pitchFamily="34" charset="0"/>
              </a:rPr>
            </a:br>
            <a:br>
              <a:rPr lang="en-US" sz="1400" i="0" u="none" strike="noStrike" kern="1200" cap="none" spc="0" normalizeH="0" baseline="0" noProof="0" dirty="0">
                <a:ln>
                  <a:noFill/>
                </a:ln>
                <a:effectLst/>
                <a:uLnTx/>
                <a:uFillTx/>
                <a:latin typeface="Helvetica"/>
                <a:cs typeface="Arial" panose="020B0604020202020204" pitchFamily="34" charset="0"/>
              </a:rPr>
            </a:br>
            <a:r>
              <a:rPr kumimoji="0" lang="en-US" sz="1400" i="0" u="none" strike="noStrike" kern="1200" cap="none" spc="0" normalizeH="0" baseline="0" noProof="0" dirty="0">
                <a:ln>
                  <a:noFill/>
                </a:ln>
                <a:solidFill>
                  <a:prstClr val="black">
                    <a:lumMod val="75000"/>
                    <a:lumOff val="25000"/>
                  </a:prstClr>
                </a:solidFill>
                <a:effectLst/>
                <a:uLnTx/>
                <a:uFillTx/>
                <a:latin typeface="Helvetica"/>
                <a:ea typeface="+mn-ea"/>
                <a:cs typeface="Arial"/>
              </a:rPr>
              <a:t>Explore our globally acclaimed work and fresh industry insights here:</a:t>
            </a:r>
            <a:endParaRPr lang="en-US" sz="1400" i="0" u="none" strike="noStrike" kern="1200" cap="none" spc="0" normalizeH="0" baseline="0" noProof="0" dirty="0">
              <a:ln>
                <a:noFill/>
              </a:ln>
              <a:solidFill>
                <a:prstClr val="black">
                  <a:lumMod val="75000"/>
                  <a:lumOff val="25000"/>
                </a:prstClr>
              </a:solidFill>
              <a:effectLst/>
              <a:uLnTx/>
              <a:uFillTx/>
              <a:latin typeface="Helvetic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lumMod val="75000"/>
                  <a:lumOff val="25000"/>
                </a:prstClr>
              </a:solidFill>
              <a:effectLst/>
              <a:uLnTx/>
              <a:uFillTx/>
              <a:latin typeface="Helvetica"/>
              <a:ea typeface="+mn-ea"/>
              <a:cs typeface="Arial" panose="020B0604020202020204" pitchFamily="34" charset="0"/>
            </a:endParaRPr>
          </a:p>
        </p:txBody>
      </p:sp>
      <p:sp>
        <p:nvSpPr>
          <p:cNvPr id="4" name="Rectangle 23">
            <a:extLst>
              <a:ext uri="{FF2B5EF4-FFF2-40B4-BE49-F238E27FC236}">
                <a16:creationId xmlns:a16="http://schemas.microsoft.com/office/drawing/2014/main" id="{C972FABB-0204-1A70-9B00-2739CDFC2C5A}"/>
              </a:ext>
            </a:extLst>
          </p:cNvPr>
          <p:cNvSpPr/>
          <p:nvPr/>
        </p:nvSpPr>
        <p:spPr>
          <a:xfrm>
            <a:off x="484659" y="5198324"/>
            <a:ext cx="6131304" cy="215444"/>
          </a:xfrm>
          <a:prstGeom prst="rect">
            <a:avLst/>
          </a:prstGeom>
          <a:noFill/>
          <a:ln>
            <a:noFill/>
          </a:ln>
        </p:spPr>
        <p:txBody>
          <a:bodyPr wrap="square" lIns="0" tIns="0" rIns="0" bIns="0">
            <a:spAutoFit/>
          </a:bodyPr>
          <a:lstStyle/>
          <a:p>
            <a:pPr marL="0" marR="0" lvl="0" indent="0" algn="l" defTabSz="914400" rtl="0" eaLnBrk="1" fontAlgn="base" latinLnBrk="0" hangingPunct="1">
              <a:lnSpc>
                <a:spcPct val="100000"/>
              </a:lnSpc>
              <a:spcBef>
                <a:spcPts val="0"/>
              </a:spcBef>
              <a:spcAft>
                <a:spcPts val="300"/>
              </a:spcAft>
              <a:buClr>
                <a:srgbClr val="3DAE38"/>
              </a:buClr>
              <a:buSzPct val="80000"/>
              <a:buFont typeface="Wingdings" pitchFamily="2" charset="2"/>
              <a:buNone/>
              <a:tabLst/>
              <a:defRPr/>
            </a:pPr>
            <a:r>
              <a:rPr kumimoji="0" lang="en-US" sz="1400" b="1" i="0" u="none" strike="noStrike" kern="1200" cap="none" spc="0" normalizeH="0" baseline="0" noProof="0">
                <a:ln>
                  <a:noFill/>
                </a:ln>
                <a:solidFill>
                  <a:srgbClr val="B317A7"/>
                </a:solidFill>
                <a:effectLst/>
                <a:uLnTx/>
                <a:uFillTx/>
                <a:latin typeface="Helvetica" pitchFamily="2" charset="0"/>
                <a:ea typeface="+mn-ea"/>
                <a:cs typeface="Arial" panose="020B0604020202020204" pitchFamily="34" charset="0"/>
                <a:hlinkClick r:id="rId4">
                  <a:extLst>
                    <a:ext uri="{A12FA001-AC4F-418D-AE19-62706E023703}">
                      <ahyp:hlinkClr xmlns:ahyp="http://schemas.microsoft.com/office/drawing/2018/hyperlinkcolor" val="tx"/>
                    </a:ext>
                  </a:extLst>
                </a:hlinkClick>
              </a:rPr>
              <a:t>www.gep.com/knowledgebank</a:t>
            </a:r>
            <a:endParaRPr kumimoji="0" lang="en-US" sz="1400" b="1" i="0" u="none" strike="noStrike" kern="1200" cap="none" spc="0" normalizeH="0" baseline="0" noProof="0">
              <a:ln>
                <a:noFill/>
              </a:ln>
              <a:solidFill>
                <a:srgbClr val="B317A7"/>
              </a:solidFill>
              <a:effectLst/>
              <a:uLnTx/>
              <a:uFillTx/>
              <a:latin typeface="Helvetica" pitchFamily="2" charset="0"/>
              <a:ea typeface="+mn-ea"/>
              <a:cs typeface="Arial" panose="020B0604020202020204" pitchFamily="34" charset="0"/>
            </a:endParaRPr>
          </a:p>
        </p:txBody>
      </p:sp>
      <p:pic>
        <p:nvPicPr>
          <p:cNvPr id="12" name="Imagen 11">
            <a:extLst>
              <a:ext uri="{FF2B5EF4-FFF2-40B4-BE49-F238E27FC236}">
                <a16:creationId xmlns:a16="http://schemas.microsoft.com/office/drawing/2014/main" id="{391F4B83-B26F-728E-491E-65621CE40E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4753" y="931033"/>
            <a:ext cx="1098999" cy="1555223"/>
          </a:xfrm>
          <a:prstGeom prst="rect">
            <a:avLst/>
          </a:prstGeom>
        </p:spPr>
      </p:pic>
      <p:pic>
        <p:nvPicPr>
          <p:cNvPr id="18" name="Imagen 17">
            <a:extLst>
              <a:ext uri="{FF2B5EF4-FFF2-40B4-BE49-F238E27FC236}">
                <a16:creationId xmlns:a16="http://schemas.microsoft.com/office/drawing/2014/main" id="{F1C79B23-B002-9482-2C13-89913161C3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43149" y="931034"/>
            <a:ext cx="1536256" cy="1826384"/>
          </a:xfrm>
          <a:prstGeom prst="rect">
            <a:avLst/>
          </a:prstGeom>
        </p:spPr>
      </p:pic>
      <p:pic>
        <p:nvPicPr>
          <p:cNvPr id="21" name="Imagen 20">
            <a:extLst>
              <a:ext uri="{FF2B5EF4-FFF2-40B4-BE49-F238E27FC236}">
                <a16:creationId xmlns:a16="http://schemas.microsoft.com/office/drawing/2014/main" id="{07E735FD-F37A-83AE-2E8C-90DA6A6C200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01749" y="931033"/>
            <a:ext cx="1099000" cy="1555224"/>
          </a:xfrm>
          <a:prstGeom prst="rect">
            <a:avLst/>
          </a:prstGeom>
        </p:spPr>
      </p:pic>
      <p:pic>
        <p:nvPicPr>
          <p:cNvPr id="22" name="Imagen 21">
            <a:extLst>
              <a:ext uri="{FF2B5EF4-FFF2-40B4-BE49-F238E27FC236}">
                <a16:creationId xmlns:a16="http://schemas.microsoft.com/office/drawing/2014/main" id="{C07B52AE-16DC-1088-569B-C3D97C3B50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6698" y="2831558"/>
            <a:ext cx="1536256" cy="1826384"/>
          </a:xfrm>
          <a:prstGeom prst="rect">
            <a:avLst/>
          </a:prstGeom>
        </p:spPr>
      </p:pic>
      <p:pic>
        <p:nvPicPr>
          <p:cNvPr id="25" name="Imagen 24">
            <a:extLst>
              <a:ext uri="{FF2B5EF4-FFF2-40B4-BE49-F238E27FC236}">
                <a16:creationId xmlns:a16="http://schemas.microsoft.com/office/drawing/2014/main" id="{82518644-52F0-060C-1C1C-536FA9AFC4B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71006" y="2831558"/>
            <a:ext cx="1098999" cy="1555222"/>
          </a:xfrm>
          <a:prstGeom prst="rect">
            <a:avLst/>
          </a:prstGeom>
        </p:spPr>
      </p:pic>
      <p:pic>
        <p:nvPicPr>
          <p:cNvPr id="29" name="Imagen 28">
            <a:extLst>
              <a:ext uri="{FF2B5EF4-FFF2-40B4-BE49-F238E27FC236}">
                <a16:creationId xmlns:a16="http://schemas.microsoft.com/office/drawing/2014/main" id="{02450173-6D00-8338-8A49-D823D982F31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61774" y="2821260"/>
            <a:ext cx="1220932" cy="1580030"/>
          </a:xfrm>
          <a:prstGeom prst="rect">
            <a:avLst/>
          </a:prstGeom>
        </p:spPr>
      </p:pic>
      <p:pic>
        <p:nvPicPr>
          <p:cNvPr id="34" name="Imagen 33">
            <a:extLst>
              <a:ext uri="{FF2B5EF4-FFF2-40B4-BE49-F238E27FC236}">
                <a16:creationId xmlns:a16="http://schemas.microsoft.com/office/drawing/2014/main" id="{FE9F550F-90C9-72DD-E4A6-9EF19EAD16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29994" y="4708129"/>
            <a:ext cx="1536256" cy="1826384"/>
          </a:xfrm>
          <a:prstGeom prst="rect">
            <a:avLst/>
          </a:prstGeom>
        </p:spPr>
      </p:pic>
      <p:pic>
        <p:nvPicPr>
          <p:cNvPr id="39" name="Imagen 38">
            <a:extLst>
              <a:ext uri="{FF2B5EF4-FFF2-40B4-BE49-F238E27FC236}">
                <a16:creationId xmlns:a16="http://schemas.microsoft.com/office/drawing/2014/main" id="{DCC9FD82-A3E0-8DEB-4707-88F6918B4BA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001749" y="4713324"/>
            <a:ext cx="1099000" cy="1555224"/>
          </a:xfrm>
          <a:prstGeom prst="rect">
            <a:avLst/>
          </a:prstGeom>
        </p:spPr>
      </p:pic>
      <p:pic>
        <p:nvPicPr>
          <p:cNvPr id="41" name="Imagen 40">
            <a:extLst>
              <a:ext uri="{FF2B5EF4-FFF2-40B4-BE49-F238E27FC236}">
                <a16:creationId xmlns:a16="http://schemas.microsoft.com/office/drawing/2014/main" id="{18FF5AC1-4B57-F2FC-2B81-98487469A83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995346" y="4708129"/>
            <a:ext cx="1098999" cy="1555222"/>
          </a:xfrm>
          <a:prstGeom prst="rect">
            <a:avLst/>
          </a:prstGeom>
        </p:spPr>
      </p:pic>
      <p:pic>
        <p:nvPicPr>
          <p:cNvPr id="43" name="Imagen 42">
            <a:extLst>
              <a:ext uri="{FF2B5EF4-FFF2-40B4-BE49-F238E27FC236}">
                <a16:creationId xmlns:a16="http://schemas.microsoft.com/office/drawing/2014/main" id="{1D8A15EE-4FA3-B135-CB40-AC15B17047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993436" y="4689455"/>
            <a:ext cx="1220932" cy="1579094"/>
          </a:xfrm>
          <a:prstGeom prst="rect">
            <a:avLst/>
          </a:prstGeom>
        </p:spPr>
      </p:pic>
      <p:pic>
        <p:nvPicPr>
          <p:cNvPr id="45" name="Imagen 44">
            <a:extLst>
              <a:ext uri="{FF2B5EF4-FFF2-40B4-BE49-F238E27FC236}">
                <a16:creationId xmlns:a16="http://schemas.microsoft.com/office/drawing/2014/main" id="{ADC68C50-4936-4F1C-51DC-86736CEDA19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970555" y="3096886"/>
            <a:ext cx="972198" cy="1024565"/>
          </a:xfrm>
          <a:prstGeom prst="rect">
            <a:avLst/>
          </a:prstGeom>
        </p:spPr>
      </p:pic>
    </p:spTree>
    <p:extLst>
      <p:ext uri="{BB962C8B-B14F-4D97-AF65-F5344CB8AC3E}">
        <p14:creationId xmlns:p14="http://schemas.microsoft.com/office/powerpoint/2010/main" val="257162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1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12E2-1B8B-CCBA-5D6E-85A7DEC4D644}"/>
            </a:ext>
          </a:extLst>
        </p:cNvPr>
        <p:cNvGrpSpPr/>
        <p:nvPr/>
      </p:nvGrpSpPr>
      <p:grpSpPr>
        <a:xfrm>
          <a:off x="0" y="0"/>
          <a:ext cx="0" cy="0"/>
          <a:chOff x="0" y="0"/>
          <a:chExt cx="0" cy="0"/>
        </a:xfrm>
      </p:grpSpPr>
      <p:pic>
        <p:nvPicPr>
          <p:cNvPr id="6" name="Picture 5" descr="A pile of newspapers&#10;&#10;Description automatically generated">
            <a:extLst>
              <a:ext uri="{FF2B5EF4-FFF2-40B4-BE49-F238E27FC236}">
                <a16:creationId xmlns:a16="http://schemas.microsoft.com/office/drawing/2014/main" id="{DC9EF492-3C64-8FB5-C9E8-C93CB02368E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91979"/>
            <a:ext cx="12192000" cy="5915629"/>
          </a:xfrm>
          <a:prstGeom prst="rect">
            <a:avLst/>
          </a:prstGeom>
        </p:spPr>
      </p:pic>
      <p:sp>
        <p:nvSpPr>
          <p:cNvPr id="3" name="Rectangle 2">
            <a:extLst>
              <a:ext uri="{FF2B5EF4-FFF2-40B4-BE49-F238E27FC236}">
                <a16:creationId xmlns:a16="http://schemas.microsoft.com/office/drawing/2014/main" id="{E85B4926-CBFA-0497-DAE5-E3B0BF0718D3}"/>
              </a:ext>
            </a:extLst>
          </p:cNvPr>
          <p:cNvSpPr/>
          <p:nvPr/>
        </p:nvSpPr>
        <p:spPr>
          <a:xfrm rot="745393">
            <a:off x="8891865" y="1381701"/>
            <a:ext cx="2901337" cy="816821"/>
          </a:xfrm>
          <a:prstGeom prst="rect">
            <a:avLst/>
          </a:prstGeom>
          <a:noFill/>
          <a:ln>
            <a:noFill/>
          </a:ln>
          <a:effectLst>
            <a:outerShdw blurRad="63500" sx="102000" sy="102000" algn="ctr" rotWithShape="0">
              <a:prstClr val="black">
                <a:alpha val="5876"/>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sz="1400" b="1" i="0" u="none" strike="noStrike" kern="1200" cap="none" spc="0" normalizeH="0" baseline="0" noProof="0">
                <a:ln>
                  <a:noFill/>
                </a:ln>
                <a:solidFill>
                  <a:schemeClr val="bg1">
                    <a:lumMod val="65000"/>
                  </a:schemeClr>
                </a:solidFill>
                <a:effectLst/>
                <a:uLnTx/>
                <a:uFillTx/>
                <a:latin typeface="Tahoma" panose="020B0604030504040204" pitchFamily="34" charset="0"/>
                <a:ea typeface="Tahoma" panose="020B0604030504040204" pitchFamily="34" charset="0"/>
                <a:cs typeface="Tahoma" panose="020B0604030504040204" pitchFamily="34" charset="0"/>
              </a:rPr>
              <a:t>"Self-Driving Cars Powered by AI Make Roads Safer“</a:t>
            </a:r>
            <a:endParaRPr lang="en-US" sz="1400" b="1">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36B67164-4AD4-A227-0D5F-3FB5ED87F060}"/>
              </a:ext>
            </a:extLst>
          </p:cNvPr>
          <p:cNvSpPr/>
          <p:nvPr/>
        </p:nvSpPr>
        <p:spPr>
          <a:xfrm rot="21052147">
            <a:off x="4298708" y="2417090"/>
            <a:ext cx="2180034" cy="678317"/>
          </a:xfrm>
          <a:prstGeom prst="rect">
            <a:avLst/>
          </a:prstGeom>
          <a:solidFill>
            <a:schemeClr val="bg1">
              <a:alpha val="67000"/>
            </a:schemeClr>
          </a:solidFill>
          <a:ln>
            <a:noFill/>
          </a:ln>
          <a:effectLst>
            <a:outerShdw blurRad="63500" sx="102000" sy="102000" algn="ctr" rotWithShape="0">
              <a:prstClr val="black">
                <a:alpha val="5876"/>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sz="1400" b="1" i="0" u="none" strike="noStrike" kern="1200" cap="none" spc="0" normalizeH="0" baseline="0" noProof="0">
                <a:ln>
                  <a:noFill/>
                </a:ln>
                <a:solidFill>
                  <a:schemeClr val="bg1">
                    <a:lumMod val="65000"/>
                  </a:schemeClr>
                </a:solidFill>
                <a:effectLst/>
                <a:uLnTx/>
                <a:uFillTx/>
                <a:latin typeface="Tahoma" panose="020B0604030504040204" pitchFamily="34" charset="0"/>
                <a:ea typeface="Tahoma" panose="020B0604030504040204" pitchFamily="34" charset="0"/>
                <a:cs typeface="Tahoma" panose="020B0604030504040204" pitchFamily="34" charset="0"/>
              </a:rPr>
              <a:t>"AI Ushers in New Era for Tech Startups“</a:t>
            </a:r>
            <a:endParaRPr lang="en-US" sz="1100" b="1">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950ED994-D734-361D-6FF6-F7431E596515}"/>
              </a:ext>
            </a:extLst>
          </p:cNvPr>
          <p:cNvSpPr/>
          <p:nvPr/>
        </p:nvSpPr>
        <p:spPr>
          <a:xfrm rot="19727702">
            <a:off x="6230901" y="808677"/>
            <a:ext cx="2125381" cy="1595334"/>
          </a:xfrm>
          <a:prstGeom prst="rect">
            <a:avLst/>
          </a:prstGeom>
          <a:noFill/>
          <a:ln>
            <a:noFill/>
          </a:ln>
          <a:effectLst>
            <a:outerShdw blurRad="63500" sx="102000" sy="102000" algn="ctr" rotWithShape="0">
              <a:prstClr val="black">
                <a:alpha val="5876"/>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sz="20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t>"AI Expertise Becomes Top Job </a:t>
            </a:r>
            <a:r>
              <a:rPr kumimoji="0" lang="en-US" sz="2000" b="1" i="0" u="none" strike="noStrike" kern="1200" cap="none" spc="0" normalizeH="0" baseline="0" noProof="0" err="1">
                <a:ln>
                  <a:noFill/>
                </a:ln>
                <a:solidFill>
                  <a:schemeClr val="bg1">
                    <a:lumMod val="65000"/>
                  </a:schemeClr>
                </a:solidFill>
                <a:effectLst/>
                <a:uLnTx/>
                <a:uFillTx/>
                <a:latin typeface="Times New Roman" panose="02020603050405020304" pitchFamily="18" charset="0"/>
                <a:cs typeface="Times New Roman" panose="02020603050405020304" pitchFamily="18" charset="0"/>
              </a:rPr>
              <a:t>Requirement“</a:t>
            </a:r>
            <a:r>
              <a:rPr kumimoji="0" lang="en-US" sz="800" b="1" i="0" u="none" strike="noStrike" kern="1200" cap="none" spc="0" normalizeH="0" baseline="0" noProof="0" err="1">
                <a:ln>
                  <a:noFill/>
                </a:ln>
                <a:solidFill>
                  <a:schemeClr val="bg1">
                    <a:lumMod val="65000"/>
                  </a:schemeClr>
                </a:solidFill>
                <a:effectLst/>
                <a:uLnTx/>
                <a:uFillTx/>
                <a:latin typeface="Times New Roman" panose="02020603050405020304" pitchFamily="18" charset="0"/>
                <a:cs typeface="Times New Roman" panose="02020603050405020304" pitchFamily="18" charset="0"/>
              </a:rPr>
              <a:t>Demand</a:t>
            </a:r>
            <a:r>
              <a:rPr kumimoji="0" lang="en-US" sz="8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t> for AI expertise skyrockets, as businesses across sectors seek talent to drive innovation.</a:t>
            </a:r>
            <a:br>
              <a:rPr kumimoji="0" lang="en-US" sz="8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br>
            <a:endParaRPr lang="en-US" sz="800">
              <a:solidFill>
                <a:schemeClr val="bg1">
                  <a:lumMod val="65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28A27F26-960F-A893-97B5-51A2D68F1118}"/>
              </a:ext>
            </a:extLst>
          </p:cNvPr>
          <p:cNvSpPr/>
          <p:nvPr/>
        </p:nvSpPr>
        <p:spPr>
          <a:xfrm rot="589333">
            <a:off x="275559" y="4817342"/>
            <a:ext cx="2395228" cy="678317"/>
          </a:xfrm>
          <a:prstGeom prst="rect">
            <a:avLst/>
          </a:prstGeom>
          <a:solidFill>
            <a:schemeClr val="bg1">
              <a:alpha val="67000"/>
            </a:schemeClr>
          </a:solidFill>
          <a:ln>
            <a:noFill/>
          </a:ln>
          <a:effectLst>
            <a:outerShdw blurRad="63500" sx="102000" sy="102000" algn="ctr" rotWithShape="0">
              <a:prstClr val="black">
                <a:alpha val="5876"/>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b="1" i="0" u="none" strike="noStrike" kern="1200" cap="none" spc="0" normalizeH="0" baseline="0" noProof="0">
                <a:ln>
                  <a:noFill/>
                </a:ln>
                <a:solidFill>
                  <a:schemeClr val="bg1">
                    <a:lumMod val="65000"/>
                  </a:schemeClr>
                </a:solidFill>
                <a:effectLst/>
                <a:uLnTx/>
                <a:uFillTx/>
                <a:latin typeface="Calibri" panose="020F0502020204030204" pitchFamily="34" charset="0"/>
                <a:ea typeface="Tahoma" panose="020B0604030504040204" pitchFamily="34" charset="0"/>
                <a:cs typeface="Calibri" panose="020F0502020204030204" pitchFamily="34" charset="0"/>
              </a:rPr>
              <a:t>"Artificial Intelligence Doubles Farm Yields“</a:t>
            </a:r>
            <a:endParaRPr lang="en-US" sz="1400" b="1">
              <a:solidFill>
                <a:schemeClr val="bg1">
                  <a:lumMod val="65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596A2528-A0A4-A6CF-2AD1-F36670201BB2}"/>
              </a:ext>
            </a:extLst>
          </p:cNvPr>
          <p:cNvSpPr/>
          <p:nvPr/>
        </p:nvSpPr>
        <p:spPr>
          <a:xfrm rot="839505">
            <a:off x="9233723" y="2584716"/>
            <a:ext cx="2651652" cy="2002477"/>
          </a:xfrm>
          <a:prstGeom prst="rect">
            <a:avLst/>
          </a:prstGeom>
          <a:solidFill>
            <a:schemeClr val="bg1">
              <a:lumMod val="95000"/>
              <a:alpha val="69200"/>
            </a:schemeClr>
          </a:solidFill>
          <a:ln>
            <a:noFill/>
          </a:ln>
          <a:effectLst>
            <a:outerShdw blurRad="63500" sx="102000" sy="102000" algn="ctr" rotWithShape="0">
              <a:prstClr val="black">
                <a:alpha val="5876"/>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sz="24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t>"AI Tailors Your Shopping Experience“</a:t>
            </a:r>
            <a:br>
              <a:rPr kumimoji="0" lang="en-US" sz="1800" b="0"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br>
            <a:r>
              <a:rPr kumimoji="0" lang="en-US" sz="900" b="0"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t>AI-driven personalization transforms retail, enhancing customer satisfaction and loyalty.</a:t>
            </a:r>
            <a:endParaRPr lang="en-US">
              <a:solidFill>
                <a:schemeClr val="bg1">
                  <a:lumMod val="65000"/>
                </a:schemeClr>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AB6D9900-6FE0-3CBA-7A37-8B8B2D71D16E}"/>
              </a:ext>
            </a:extLst>
          </p:cNvPr>
          <p:cNvSpPr/>
          <p:nvPr/>
        </p:nvSpPr>
        <p:spPr>
          <a:xfrm rot="532744">
            <a:off x="8017197" y="4711917"/>
            <a:ext cx="2209767" cy="1669052"/>
          </a:xfrm>
          <a:prstGeom prst="rect">
            <a:avLst/>
          </a:prstGeom>
          <a:solidFill>
            <a:schemeClr val="bg1">
              <a:lumMod val="95000"/>
              <a:alpha val="69200"/>
            </a:schemeClr>
          </a:solidFill>
          <a:ln>
            <a:noFill/>
          </a:ln>
          <a:effectLst>
            <a:outerShdw blurRad="63500" sx="102000" sy="102000" algn="ctr" rotWithShape="0">
              <a:prstClr val="black">
                <a:alpha val="5876"/>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sz="24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t>"Most New Financial Tools Will Be AI-Driven“</a:t>
            </a:r>
            <a:br>
              <a:rPr kumimoji="0" lang="en-US" sz="24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br>
            <a:r>
              <a:rPr kumimoji="0" lang="en-US" sz="900" b="0"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t>From predictive analytics to fraud detection, AI is the new backbone of fintech innovation.</a:t>
            </a:r>
            <a:endParaRPr lang="en-US">
              <a:solidFill>
                <a:schemeClr val="bg1">
                  <a:lumMod val="65000"/>
                </a:schemeClr>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12165431-60DF-C8E9-C4D7-F97A25BA2D99}"/>
              </a:ext>
            </a:extLst>
          </p:cNvPr>
          <p:cNvSpPr/>
          <p:nvPr/>
        </p:nvSpPr>
        <p:spPr>
          <a:xfrm rot="20379204">
            <a:off x="2542926" y="5628266"/>
            <a:ext cx="2272369" cy="678317"/>
          </a:xfrm>
          <a:prstGeom prst="rect">
            <a:avLst/>
          </a:prstGeom>
          <a:solidFill>
            <a:schemeClr val="bg1">
              <a:alpha val="67000"/>
            </a:schemeClr>
          </a:solidFill>
          <a:ln>
            <a:noFill/>
          </a:ln>
          <a:effectLst>
            <a:outerShdw blurRad="63500" sx="102000" sy="102000" algn="ctr" rotWithShape="0">
              <a:prstClr val="black">
                <a:alpha val="5876"/>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sz="1200" b="1" i="0" u="none" strike="noStrike" kern="1200" cap="none" spc="0" normalizeH="0" baseline="0" noProof="0">
                <a:ln>
                  <a:noFill/>
                </a:ln>
                <a:solidFill>
                  <a:schemeClr val="bg1">
                    <a:lumMod val="65000"/>
                  </a:schemeClr>
                </a:solidFill>
                <a:effectLst/>
                <a:uLnTx/>
                <a:uFillTx/>
                <a:latin typeface="Tahoma" panose="020B0604030504040204" pitchFamily="34" charset="0"/>
                <a:ea typeface="Tahoma" panose="020B0604030504040204" pitchFamily="34" charset="0"/>
                <a:cs typeface="Tahoma" panose="020B0604030504040204" pitchFamily="34" charset="0"/>
              </a:rPr>
              <a:t>"Artificial Intelligence Adapts to How Students Learn“</a:t>
            </a:r>
            <a:endParaRPr lang="en-US" sz="1050" b="1">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2E1AA3F6-AF83-DE40-692F-B13D84A7314B}"/>
              </a:ext>
            </a:extLst>
          </p:cNvPr>
          <p:cNvSpPr/>
          <p:nvPr/>
        </p:nvSpPr>
        <p:spPr>
          <a:xfrm rot="1459091">
            <a:off x="1393484" y="1412526"/>
            <a:ext cx="2536908" cy="816821"/>
          </a:xfrm>
          <a:prstGeom prst="rect">
            <a:avLst/>
          </a:prstGeom>
          <a:noFill/>
          <a:ln>
            <a:noFill/>
          </a:ln>
          <a:effectLst>
            <a:outerShdw blurRad="63500" sx="102000" sy="102000" algn="ctr" rotWithShape="0">
              <a:prstClr val="black">
                <a:alpha val="5876"/>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sz="14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t>"AI Strengthens Defenses Against Cyber Threats“</a:t>
            </a:r>
            <a:endParaRPr lang="en-US" sz="1400" b="1">
              <a:solidFill>
                <a:schemeClr val="bg1">
                  <a:lumMod val="6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30051A04-B984-723B-70C2-ADD298A39521}"/>
              </a:ext>
            </a:extLst>
          </p:cNvPr>
          <p:cNvSpPr/>
          <p:nvPr/>
        </p:nvSpPr>
        <p:spPr>
          <a:xfrm rot="721252">
            <a:off x="1507528" y="2513802"/>
            <a:ext cx="2580401" cy="1595334"/>
          </a:xfrm>
          <a:prstGeom prst="rect">
            <a:avLst/>
          </a:prstGeom>
          <a:solidFill>
            <a:schemeClr val="bg1">
              <a:alpha val="44990"/>
            </a:schemeClr>
          </a:solidFill>
          <a:ln>
            <a:noFill/>
          </a:ln>
          <a:effectLst>
            <a:outerShdw blurRad="63500" sx="102000" sy="102000" algn="ctr" rotWithShape="0">
              <a:prstClr val="black">
                <a:alpha val="5876"/>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0" lang="en-US" sz="20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t>"Artificial Intelligence Predicts Illness Before It Starts“</a:t>
            </a:r>
            <a:br>
              <a:rPr kumimoji="0" lang="en-US" sz="20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br>
            <a:r>
              <a:rPr kumimoji="0" lang="en-US" sz="800" b="0" i="0" u="none" strike="noStrike" kern="1200" cap="none" spc="0" normalizeH="0" baseline="0" noProof="0">
                <a:ln>
                  <a:noFill/>
                </a:ln>
                <a:solidFill>
                  <a:srgbClr val="374151"/>
                </a:solidFill>
                <a:effectLst/>
                <a:uLnTx/>
                <a:uFillTx/>
                <a:latin typeface="Times New Roman" panose="02020603050405020304" pitchFamily="18" charset="0"/>
                <a:cs typeface="Times New Roman" panose="02020603050405020304" pitchFamily="18" charset="0"/>
              </a:rPr>
              <a:t>AI algorithms forecast health issues, offering a new era in preventative medicine</a:t>
            </a:r>
            <a:br>
              <a:rPr kumimoji="0" lang="en-US" sz="800" b="1" i="0" u="none" strike="noStrike" kern="1200" cap="none" spc="0" normalizeH="0" baseline="0" noProof="0">
                <a:ln>
                  <a:noFill/>
                </a:ln>
                <a:solidFill>
                  <a:schemeClr val="bg1">
                    <a:lumMod val="65000"/>
                  </a:schemeClr>
                </a:solidFill>
                <a:effectLst/>
                <a:uLnTx/>
                <a:uFillTx/>
                <a:latin typeface="Times New Roman" panose="02020603050405020304" pitchFamily="18" charset="0"/>
                <a:cs typeface="Times New Roman" panose="02020603050405020304" pitchFamily="18" charset="0"/>
              </a:rPr>
            </a:br>
            <a:endParaRPr lang="en-US" sz="800">
              <a:solidFill>
                <a:schemeClr val="bg1">
                  <a:lumMod val="65000"/>
                </a:schemeClr>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B262C400-D4A4-F19F-EF10-EEC96E3D48B6}"/>
              </a:ext>
            </a:extLst>
          </p:cNvPr>
          <p:cNvSpPr/>
          <p:nvPr/>
        </p:nvSpPr>
        <p:spPr>
          <a:xfrm>
            <a:off x="0" y="691979"/>
            <a:ext cx="12192000" cy="5915629"/>
          </a:xfrm>
          <a:prstGeom prst="rect">
            <a:avLst/>
          </a:prstGeom>
          <a:solidFill>
            <a:schemeClr val="bg1">
              <a:lumMod val="95000"/>
              <a:alpha val="1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0F1F330-F1E8-C543-8410-6235539C0A00}"/>
              </a:ext>
            </a:extLst>
          </p:cNvPr>
          <p:cNvSpPr txBox="1"/>
          <p:nvPr/>
        </p:nvSpPr>
        <p:spPr>
          <a:xfrm>
            <a:off x="317501" y="4634323"/>
            <a:ext cx="11556999"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Helvetica"/>
                <a:ea typeface="+mn-ea"/>
                <a:cs typeface="+mn-cs"/>
              </a:rPr>
              <a:t>FROM THE OVAL OFFICE TO </a:t>
            </a:r>
            <a:r>
              <a:rPr lang="en-US" sz="2400" b="1" dirty="0">
                <a:solidFill>
                  <a:prstClr val="black"/>
                </a:solidFill>
                <a:latin typeface="Helvetica"/>
              </a:rPr>
              <a:t>THE </a:t>
            </a:r>
            <a:r>
              <a:rPr kumimoji="0" lang="en-US" sz="2400" b="1" i="0" u="none" strike="noStrike" kern="1200" cap="none" spc="0" normalizeH="0" baseline="0" noProof="0" dirty="0">
                <a:ln>
                  <a:noFill/>
                </a:ln>
                <a:solidFill>
                  <a:prstClr val="black"/>
                </a:solidFill>
                <a:effectLst/>
                <a:uLnTx/>
                <a:uFillTx/>
                <a:latin typeface="Helvetica"/>
                <a:ea typeface="+mn-ea"/>
                <a:cs typeface="+mn-cs"/>
              </a:rPr>
              <a:t>BOARDROOM​</a:t>
            </a:r>
            <a:br>
              <a:rPr lang="en-US" sz="2800" b="1" i="0" u="none" strike="noStrike" kern="1200" cap="none" spc="0" normalizeH="0" baseline="0" noProof="0" dirty="0">
                <a:ln>
                  <a:noFill/>
                </a:ln>
                <a:effectLst/>
                <a:uLnTx/>
                <a:uFillTx/>
                <a:latin typeface="Helvetica"/>
              </a:rPr>
            </a:br>
            <a:r>
              <a:rPr kumimoji="0" lang="en-US" sz="3600" b="1" u="none" strike="noStrike" kern="1200" cap="none" spc="0" normalizeH="0" baseline="0" noProof="0" dirty="0">
                <a:ln>
                  <a:noFill/>
                </a:ln>
                <a:solidFill>
                  <a:srgbClr val="7030A0"/>
                </a:solidFill>
                <a:effectLst/>
                <a:uLnTx/>
                <a:uFillTx/>
                <a:latin typeface="Arial Black"/>
                <a:cs typeface="Arial Black" panose="020B0604020202020204" pitchFamily="34" charset="0"/>
              </a:rPr>
              <a:t>AI HAS TAKEN CENTER STAGE</a:t>
            </a:r>
            <a:endParaRPr lang="en-US" sz="3600" b="1" i="0" u="none" strike="noStrike" kern="1200" cap="none" spc="0" normalizeH="0" baseline="0" noProof="0" dirty="0">
              <a:ln>
                <a:noFill/>
              </a:ln>
              <a:solidFill>
                <a:prstClr val="black"/>
              </a:solidFill>
              <a:effectLst/>
              <a:uLnTx/>
              <a:uFillTx/>
              <a:latin typeface="Arial Black"/>
            </a:endParaRPr>
          </a:p>
        </p:txBody>
      </p:sp>
      <p:sp>
        <p:nvSpPr>
          <p:cNvPr id="9" name="Title 8">
            <a:extLst>
              <a:ext uri="{FF2B5EF4-FFF2-40B4-BE49-F238E27FC236}">
                <a16:creationId xmlns:a16="http://schemas.microsoft.com/office/drawing/2014/main" id="{E4497B72-885F-0674-F3F3-2161B0D2A38C}"/>
              </a:ext>
            </a:extLst>
          </p:cNvPr>
          <p:cNvSpPr>
            <a:spLocks noGrp="1"/>
          </p:cNvSpPr>
          <p:nvPr>
            <p:ph type="title"/>
          </p:nvPr>
        </p:nvSpPr>
        <p:spPr/>
        <p:txBody>
          <a:bodyPr/>
          <a:lstStyle/>
          <a:p>
            <a:r>
              <a:rPr lang="en-US" dirty="0"/>
              <a:t>THE WORLD IS THINKING AI</a:t>
            </a:r>
          </a:p>
        </p:txBody>
      </p:sp>
      <p:sp>
        <p:nvSpPr>
          <p:cNvPr id="19" name="Freeform 18">
            <a:extLst>
              <a:ext uri="{FF2B5EF4-FFF2-40B4-BE49-F238E27FC236}">
                <a16:creationId xmlns:a16="http://schemas.microsoft.com/office/drawing/2014/main" id="{3AE82992-D8DC-2C96-9A77-D2D149F0BC96}"/>
              </a:ext>
            </a:extLst>
          </p:cNvPr>
          <p:cNvSpPr/>
          <p:nvPr/>
        </p:nvSpPr>
        <p:spPr>
          <a:xfrm>
            <a:off x="4033353" y="1591318"/>
            <a:ext cx="4125295" cy="2734656"/>
          </a:xfrm>
          <a:custGeom>
            <a:avLst/>
            <a:gdLst>
              <a:gd name="connsiteX0" fmla="*/ 1477985 w 4125295"/>
              <a:gd name="connsiteY0" fmla="*/ 708856 h 2734656"/>
              <a:gd name="connsiteX1" fmla="*/ 1179351 w 4125295"/>
              <a:gd name="connsiteY1" fmla="*/ 1691908 h 2734656"/>
              <a:gd name="connsiteX2" fmla="*/ 1779747 w 4125295"/>
              <a:gd name="connsiteY2" fmla="*/ 1691908 h 2734656"/>
              <a:gd name="connsiteX3" fmla="*/ 3278608 w 4125295"/>
              <a:gd name="connsiteY3" fmla="*/ 0 h 2734656"/>
              <a:gd name="connsiteX4" fmla="*/ 4125295 w 4125295"/>
              <a:gd name="connsiteY4" fmla="*/ 0 h 2734656"/>
              <a:gd name="connsiteX5" fmla="*/ 4125295 w 4125295"/>
              <a:gd name="connsiteY5" fmla="*/ 2734656 h 2734656"/>
              <a:gd name="connsiteX6" fmla="*/ 3278608 w 4125295"/>
              <a:gd name="connsiteY6" fmla="*/ 2734656 h 2734656"/>
              <a:gd name="connsiteX7" fmla="*/ 1027586 w 4125295"/>
              <a:gd name="connsiteY7" fmla="*/ 0 h 2734656"/>
              <a:gd name="connsiteX8" fmla="*/ 1949103 w 4125295"/>
              <a:gd name="connsiteY8" fmla="*/ 0 h 2734656"/>
              <a:gd name="connsiteX9" fmla="*/ 2976476 w 4125295"/>
              <a:gd name="connsiteY9" fmla="*/ 2734656 h 2734656"/>
              <a:gd name="connsiteX10" fmla="*/ 2091781 w 4125295"/>
              <a:gd name="connsiteY10" fmla="*/ 2734656 h 2734656"/>
              <a:gd name="connsiteX11" fmla="*/ 1954990 w 4125295"/>
              <a:gd name="connsiteY11" fmla="*/ 2283233 h 2734656"/>
              <a:gd name="connsiteX12" fmla="*/ 995853 w 4125295"/>
              <a:gd name="connsiteY12" fmla="*/ 2283233 h 2734656"/>
              <a:gd name="connsiteX13" fmla="*/ 862597 w 4125295"/>
              <a:gd name="connsiteY13" fmla="*/ 2734656 h 2734656"/>
              <a:gd name="connsiteX14" fmla="*/ 0 w 4125295"/>
              <a:gd name="connsiteY14" fmla="*/ 2734656 h 273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5295" h="2734656">
                <a:moveTo>
                  <a:pt x="1477985" y="708856"/>
                </a:moveTo>
                <a:lnTo>
                  <a:pt x="1179351" y="1691908"/>
                </a:lnTo>
                <a:lnTo>
                  <a:pt x="1779747" y="1691908"/>
                </a:lnTo>
                <a:close/>
                <a:moveTo>
                  <a:pt x="3278608" y="0"/>
                </a:moveTo>
                <a:lnTo>
                  <a:pt x="4125295" y="0"/>
                </a:lnTo>
                <a:lnTo>
                  <a:pt x="4125295" y="2734656"/>
                </a:lnTo>
                <a:lnTo>
                  <a:pt x="3278608" y="2734656"/>
                </a:lnTo>
                <a:close/>
                <a:moveTo>
                  <a:pt x="1027586" y="0"/>
                </a:moveTo>
                <a:lnTo>
                  <a:pt x="1949103" y="0"/>
                </a:lnTo>
                <a:lnTo>
                  <a:pt x="2976476" y="2734656"/>
                </a:lnTo>
                <a:lnTo>
                  <a:pt x="2091781" y="2734656"/>
                </a:lnTo>
                <a:lnTo>
                  <a:pt x="1954990" y="2283233"/>
                </a:lnTo>
                <a:lnTo>
                  <a:pt x="995853" y="2283233"/>
                </a:lnTo>
                <a:lnTo>
                  <a:pt x="862597" y="2734656"/>
                </a:lnTo>
                <a:lnTo>
                  <a:pt x="0" y="2734656"/>
                </a:lnTo>
                <a:close/>
              </a:path>
            </a:pathLst>
          </a:custGeom>
          <a:blipFill dpi="0" rotWithShape="1">
            <a:blip r:embed="rId3" cstate="email">
              <a:extLst>
                <a:ext uri="{28A0092B-C50C-407E-A947-70E740481C1C}">
                  <a14:useLocalDpi xmlns:a14="http://schemas.microsoft.com/office/drawing/2010/main"/>
                </a:ext>
              </a:extLst>
            </a:blip>
            <a:srcRect/>
            <a:stretch>
              <a:fillRect l="-14000" t="-55000" r="-46000" b="-60000"/>
            </a:stretch>
          </a:blipFill>
          <a:ln w="9231" cap="flat">
            <a:noFill/>
            <a:prstDash val="solid"/>
            <a:miter/>
          </a:ln>
        </p:spPr>
        <p:txBody>
          <a:bodyPr rtlCol="0" anchor="ctr"/>
          <a:lstStyle/>
          <a:p>
            <a:endParaRPr lang="en-US" dirty="0"/>
          </a:p>
        </p:txBody>
      </p:sp>
    </p:spTree>
    <p:extLst>
      <p:ext uri="{BB962C8B-B14F-4D97-AF65-F5344CB8AC3E}">
        <p14:creationId xmlns:p14="http://schemas.microsoft.com/office/powerpoint/2010/main" val="176334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9E0CD-B3D4-3846-EDF4-01A07D6CEAC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B085CB6-6125-B875-4188-2B70A2BCAABC}"/>
              </a:ext>
            </a:extLst>
          </p:cNvPr>
          <p:cNvSpPr txBox="1"/>
          <p:nvPr/>
        </p:nvSpPr>
        <p:spPr>
          <a:xfrm>
            <a:off x="523362" y="3820416"/>
            <a:ext cx="7305066" cy="2062103"/>
          </a:xfrm>
          <a:prstGeom prst="rect">
            <a:avLst/>
          </a:prstGeom>
          <a:noFill/>
        </p:spPr>
        <p:txBody>
          <a:bodyPr wrap="square">
            <a:spAutoFit/>
          </a:bodyPr>
          <a:lstStyle/>
          <a:p>
            <a:r>
              <a:rPr lang="en-US" sz="3200" b="1">
                <a:solidFill>
                  <a:srgbClr val="0070C0"/>
                </a:solidFill>
              </a:rPr>
              <a:t>AI</a:t>
            </a:r>
            <a:r>
              <a:rPr lang="en-US" sz="3200" b="1"/>
              <a:t> HAS EMERGED AS </a:t>
            </a:r>
            <a:br>
              <a:rPr lang="en-US" sz="3200" b="1"/>
            </a:br>
            <a:r>
              <a:rPr lang="en-US" sz="3200" b="1"/>
              <a:t>THE CORNERSTONE OF</a:t>
            </a:r>
            <a:br>
              <a:rPr lang="en-US" sz="3200" b="1"/>
            </a:br>
            <a:r>
              <a:rPr lang="en-US" sz="3200" b="1">
                <a:solidFill>
                  <a:srgbClr val="0070C0"/>
                </a:solidFill>
              </a:rPr>
              <a:t>DIGITAL TRANSFORMATION </a:t>
            </a:r>
            <a:br>
              <a:rPr lang="en-US" sz="3200" b="1">
                <a:solidFill>
                  <a:srgbClr val="0070C0"/>
                </a:solidFill>
              </a:rPr>
            </a:br>
            <a:r>
              <a:rPr lang="en-US" sz="3200" b="1"/>
              <a:t>INITIATIVES TODAY</a:t>
            </a:r>
          </a:p>
        </p:txBody>
      </p:sp>
      <p:sp>
        <p:nvSpPr>
          <p:cNvPr id="13" name="TextBox 12">
            <a:extLst>
              <a:ext uri="{FF2B5EF4-FFF2-40B4-BE49-F238E27FC236}">
                <a16:creationId xmlns:a16="http://schemas.microsoft.com/office/drawing/2014/main" id="{D39A1508-C3B1-66EE-3139-31CEF0812DEB}"/>
              </a:ext>
            </a:extLst>
          </p:cNvPr>
          <p:cNvSpPr txBox="1"/>
          <p:nvPr/>
        </p:nvSpPr>
        <p:spPr>
          <a:xfrm>
            <a:off x="401475" y="1319823"/>
            <a:ext cx="3227942" cy="2215991"/>
          </a:xfrm>
          <a:prstGeom prst="rect">
            <a:avLst/>
          </a:prstGeom>
          <a:noFill/>
        </p:spPr>
        <p:txBody>
          <a:bodyPr wrap="square" rtlCol="0">
            <a:spAutoFit/>
          </a:bodyPr>
          <a:lstStyle/>
          <a:p>
            <a:r>
              <a:rPr lang="en-US" sz="13800" b="1"/>
              <a:t>8X</a:t>
            </a:r>
          </a:p>
        </p:txBody>
      </p:sp>
      <p:sp>
        <p:nvSpPr>
          <p:cNvPr id="16" name="TextBox 15">
            <a:extLst>
              <a:ext uri="{FF2B5EF4-FFF2-40B4-BE49-F238E27FC236}">
                <a16:creationId xmlns:a16="http://schemas.microsoft.com/office/drawing/2014/main" id="{017EC72C-5B16-CD39-951D-16A555942AEE}"/>
              </a:ext>
            </a:extLst>
          </p:cNvPr>
          <p:cNvSpPr txBox="1"/>
          <p:nvPr/>
        </p:nvSpPr>
        <p:spPr>
          <a:xfrm>
            <a:off x="3714883" y="2199999"/>
            <a:ext cx="3227942" cy="923330"/>
          </a:xfrm>
          <a:prstGeom prst="rect">
            <a:avLst/>
          </a:prstGeom>
          <a:noFill/>
        </p:spPr>
        <p:txBody>
          <a:bodyPr wrap="square" rtlCol="0">
            <a:spAutoFit/>
          </a:bodyPr>
          <a:lstStyle/>
          <a:p>
            <a:r>
              <a:rPr lang="en-US" b="1"/>
              <a:t>GROWTH IN ENTERPRISE INVESTMENTS IN GENERATIVE AI BY 2027*</a:t>
            </a:r>
          </a:p>
        </p:txBody>
      </p:sp>
      <p:sp>
        <p:nvSpPr>
          <p:cNvPr id="17" name="Arrow: Right 16">
            <a:extLst>
              <a:ext uri="{FF2B5EF4-FFF2-40B4-BE49-F238E27FC236}">
                <a16:creationId xmlns:a16="http://schemas.microsoft.com/office/drawing/2014/main" id="{DCABD815-EFBE-DC8F-C339-1B8B0C32C2A4}"/>
              </a:ext>
            </a:extLst>
          </p:cNvPr>
          <p:cNvSpPr/>
          <p:nvPr/>
        </p:nvSpPr>
        <p:spPr>
          <a:xfrm rot="16200000" flipV="1">
            <a:off x="2616461" y="2004072"/>
            <a:ext cx="1349352" cy="8474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14EF4522-D544-63CB-01AA-5FCF8FE3AB5D}"/>
              </a:ext>
            </a:extLst>
          </p:cNvPr>
          <p:cNvSpPr/>
          <p:nvPr/>
        </p:nvSpPr>
        <p:spPr>
          <a:xfrm>
            <a:off x="300038" y="853042"/>
            <a:ext cx="6940358" cy="5603074"/>
          </a:xfrm>
          <a:prstGeom prst="roundRect">
            <a:avLst>
              <a:gd name="adj" fmla="val 2407"/>
            </a:avLst>
          </a:prstGeom>
          <a:gradFill flip="none" rotWithShape="1">
            <a:gsLst>
              <a:gs pos="0">
                <a:srgbClr val="0070C0"/>
              </a:gs>
              <a:gs pos="100000">
                <a:srgbClr val="7030A0"/>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30A20B0-4C42-E0EA-DAA8-3934D22DFA48}"/>
              </a:ext>
            </a:extLst>
          </p:cNvPr>
          <p:cNvSpPr txBox="1"/>
          <p:nvPr/>
        </p:nvSpPr>
        <p:spPr>
          <a:xfrm>
            <a:off x="505531" y="832794"/>
            <a:ext cx="1895071" cy="3170099"/>
          </a:xfrm>
          <a:prstGeom prst="rect">
            <a:avLst/>
          </a:prstGeom>
          <a:noFill/>
        </p:spPr>
        <p:txBody>
          <a:bodyPr wrap="none" rtlCol="0">
            <a:spAutoFit/>
          </a:bodyPr>
          <a:lstStyle/>
          <a:p>
            <a:r>
              <a:rPr lang="en-US" sz="20000" b="1" dirty="0">
                <a:solidFill>
                  <a:schemeClr val="bg1"/>
                </a:solidFill>
                <a:latin typeface="Arial Black" panose="020B0604020202020204" pitchFamily="34" charset="0"/>
                <a:cs typeface="Arial Black" panose="020B0604020202020204" pitchFamily="34" charset="0"/>
              </a:rPr>
              <a:t>8</a:t>
            </a:r>
          </a:p>
        </p:txBody>
      </p:sp>
      <p:sp>
        <p:nvSpPr>
          <p:cNvPr id="20" name="TextBox 19">
            <a:extLst>
              <a:ext uri="{FF2B5EF4-FFF2-40B4-BE49-F238E27FC236}">
                <a16:creationId xmlns:a16="http://schemas.microsoft.com/office/drawing/2014/main" id="{907EADC7-C654-496A-2B4E-3FE249697976}"/>
              </a:ext>
            </a:extLst>
          </p:cNvPr>
          <p:cNvSpPr txBox="1"/>
          <p:nvPr/>
        </p:nvSpPr>
        <p:spPr>
          <a:xfrm>
            <a:off x="4341370" y="1270752"/>
            <a:ext cx="2461477" cy="738664"/>
          </a:xfrm>
          <a:prstGeom prst="rect">
            <a:avLst/>
          </a:prstGeom>
          <a:noFill/>
        </p:spPr>
        <p:txBody>
          <a:bodyPr wrap="square" rtlCol="0">
            <a:spAutoFit/>
          </a:bodyPr>
          <a:lstStyle/>
          <a:p>
            <a:r>
              <a:rPr lang="en-US" sz="1400" b="1" dirty="0">
                <a:solidFill>
                  <a:schemeClr val="bg1"/>
                </a:solidFill>
              </a:rPr>
              <a:t>GROWTH IN ENTERPRISE INVESTMENTS IN GENERATIVE AI BY 2027*</a:t>
            </a:r>
          </a:p>
        </p:txBody>
      </p:sp>
      <p:sp>
        <p:nvSpPr>
          <p:cNvPr id="21" name="TextBox 20">
            <a:extLst>
              <a:ext uri="{FF2B5EF4-FFF2-40B4-BE49-F238E27FC236}">
                <a16:creationId xmlns:a16="http://schemas.microsoft.com/office/drawing/2014/main" id="{2BF099C4-9B1C-D6AD-2067-4B1D65985757}"/>
              </a:ext>
            </a:extLst>
          </p:cNvPr>
          <p:cNvSpPr txBox="1"/>
          <p:nvPr/>
        </p:nvSpPr>
        <p:spPr>
          <a:xfrm>
            <a:off x="693594" y="3730564"/>
            <a:ext cx="4379852" cy="2400657"/>
          </a:xfrm>
          <a:prstGeom prst="rect">
            <a:avLst/>
          </a:prstGeom>
          <a:noFill/>
        </p:spPr>
        <p:txBody>
          <a:bodyPr wrap="square" lIns="91440" tIns="45720" rIns="91440" bIns="45720" anchor="t">
            <a:spAutoFit/>
          </a:bodyPr>
          <a:lstStyle/>
          <a:p>
            <a:r>
              <a:rPr lang="en-US" sz="3000" b="1" dirty="0">
                <a:solidFill>
                  <a:schemeClr val="bg1"/>
                </a:solidFill>
                <a:latin typeface="Arial Black"/>
                <a:cs typeface="Arial Black" panose="020B0604020202020204" pitchFamily="34" charset="0"/>
              </a:rPr>
              <a:t>AI</a:t>
            </a:r>
            <a:r>
              <a:rPr lang="en-US" sz="3000" b="1" dirty="0">
                <a:solidFill>
                  <a:schemeClr val="bg1"/>
                </a:solidFill>
              </a:rPr>
              <a:t> </a:t>
            </a:r>
            <a:r>
              <a:rPr lang="en-US" sz="3000" dirty="0">
                <a:solidFill>
                  <a:schemeClr val="bg1"/>
                </a:solidFill>
              </a:rPr>
              <a:t>HAS EMERGED AS </a:t>
            </a:r>
            <a:br>
              <a:rPr lang="en-US" sz="3000" dirty="0"/>
            </a:br>
            <a:r>
              <a:rPr lang="en-US" sz="3000" dirty="0">
                <a:solidFill>
                  <a:schemeClr val="bg1"/>
                </a:solidFill>
              </a:rPr>
              <a:t>THE CORNERSTONE OF</a:t>
            </a:r>
            <a:r>
              <a:rPr lang="en-US" sz="3000" b="1" dirty="0">
                <a:solidFill>
                  <a:schemeClr val="bg1"/>
                </a:solidFill>
              </a:rPr>
              <a:t> </a:t>
            </a:r>
            <a:r>
              <a:rPr lang="en-US" sz="3000" b="1" dirty="0">
                <a:solidFill>
                  <a:schemeClr val="bg1"/>
                </a:solidFill>
                <a:latin typeface="Arial Black"/>
                <a:cs typeface="Arial Black" panose="020B0604020202020204" pitchFamily="34" charset="0"/>
              </a:rPr>
              <a:t>DIGITAL TRANSFORMATION </a:t>
            </a:r>
            <a:br>
              <a:rPr lang="en-US" sz="3000" b="1" dirty="0">
                <a:solidFill>
                  <a:schemeClr val="bg1"/>
                </a:solidFill>
              </a:rPr>
            </a:br>
            <a:r>
              <a:rPr lang="en-US" sz="3000" dirty="0">
                <a:solidFill>
                  <a:schemeClr val="bg1"/>
                </a:solidFill>
              </a:rPr>
              <a:t>INITIATIVES TODAY</a:t>
            </a:r>
            <a:endParaRPr lang="en-US" sz="3000" dirty="0">
              <a:solidFill>
                <a:schemeClr val="bg1"/>
              </a:solidFill>
              <a:cs typeface="Helvetica"/>
            </a:endParaRPr>
          </a:p>
        </p:txBody>
      </p:sp>
      <p:sp>
        <p:nvSpPr>
          <p:cNvPr id="33" name="Freeform 32">
            <a:extLst>
              <a:ext uri="{FF2B5EF4-FFF2-40B4-BE49-F238E27FC236}">
                <a16:creationId xmlns:a16="http://schemas.microsoft.com/office/drawing/2014/main" id="{EF3BED61-7EA7-F5CA-C2A7-6B6282B0E67A}"/>
              </a:ext>
            </a:extLst>
          </p:cNvPr>
          <p:cNvSpPr/>
          <p:nvPr/>
        </p:nvSpPr>
        <p:spPr>
          <a:xfrm>
            <a:off x="4278246" y="2218466"/>
            <a:ext cx="2979981" cy="4245226"/>
          </a:xfrm>
          <a:custGeom>
            <a:avLst/>
            <a:gdLst>
              <a:gd name="connsiteX0" fmla="*/ 2490263 w 3641598"/>
              <a:gd name="connsiteY0" fmla="*/ 3503814 h 5187754"/>
              <a:gd name="connsiteX1" fmla="*/ 2490263 w 3641598"/>
              <a:gd name="connsiteY1" fmla="*/ 3246323 h 5187754"/>
              <a:gd name="connsiteX2" fmla="*/ 2490263 w 3641598"/>
              <a:gd name="connsiteY2" fmla="*/ 1083941 h 5187754"/>
              <a:gd name="connsiteX3" fmla="*/ 2840707 w 3641598"/>
              <a:gd name="connsiteY3" fmla="*/ 1083941 h 5187754"/>
              <a:gd name="connsiteX4" fmla="*/ 2063634 w 3641598"/>
              <a:gd name="connsiteY4" fmla="*/ 0 h 5187754"/>
              <a:gd name="connsiteX5" fmla="*/ 1286568 w 3641598"/>
              <a:gd name="connsiteY5" fmla="*/ 1083941 h 5187754"/>
              <a:gd name="connsiteX6" fmla="*/ 1637011 w 3641598"/>
              <a:gd name="connsiteY6" fmla="*/ 1083941 h 5187754"/>
              <a:gd name="connsiteX7" fmla="*/ 1637011 w 3641598"/>
              <a:gd name="connsiteY7" fmla="*/ 3246323 h 5187754"/>
              <a:gd name="connsiteX8" fmla="*/ 1637011 w 3641598"/>
              <a:gd name="connsiteY8" fmla="*/ 3503814 h 5187754"/>
              <a:gd name="connsiteX9" fmla="*/ 0 w 3641598"/>
              <a:gd name="connsiteY9" fmla="*/ 5187755 h 5187754"/>
              <a:gd name="connsiteX10" fmla="*/ 1620984 w 3641598"/>
              <a:gd name="connsiteY10" fmla="*/ 5187755 h 5187754"/>
              <a:gd name="connsiteX11" fmla="*/ 2506297 w 3641598"/>
              <a:gd name="connsiteY11" fmla="*/ 5187755 h 5187754"/>
              <a:gd name="connsiteX12" fmla="*/ 3641598 w 3641598"/>
              <a:gd name="connsiteY12" fmla="*/ 5187755 h 5187754"/>
              <a:gd name="connsiteX13" fmla="*/ 3641598 w 3641598"/>
              <a:gd name="connsiteY13" fmla="*/ 5091853 h 5187754"/>
              <a:gd name="connsiteX14" fmla="*/ 2490263 w 3641598"/>
              <a:gd name="connsiteY14" fmla="*/ 3503814 h 518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41598" h="5187754">
                <a:moveTo>
                  <a:pt x="2490263" y="3503814"/>
                </a:moveTo>
                <a:lnTo>
                  <a:pt x="2490263" y="3246323"/>
                </a:lnTo>
                <a:lnTo>
                  <a:pt x="2490263" y="1083941"/>
                </a:lnTo>
                <a:lnTo>
                  <a:pt x="2840707" y="1083941"/>
                </a:lnTo>
                <a:lnTo>
                  <a:pt x="2063634" y="0"/>
                </a:lnTo>
                <a:lnTo>
                  <a:pt x="1286568" y="1083941"/>
                </a:lnTo>
                <a:lnTo>
                  <a:pt x="1637011" y="1083941"/>
                </a:lnTo>
                <a:lnTo>
                  <a:pt x="1637011" y="3246323"/>
                </a:lnTo>
                <a:lnTo>
                  <a:pt x="1637011" y="3503814"/>
                </a:lnTo>
                <a:cubicBezTo>
                  <a:pt x="1637011" y="3503814"/>
                  <a:pt x="1683331" y="5026270"/>
                  <a:pt x="0" y="5187755"/>
                </a:cubicBezTo>
                <a:lnTo>
                  <a:pt x="1620984" y="5187755"/>
                </a:lnTo>
                <a:lnTo>
                  <a:pt x="2506297" y="5187755"/>
                </a:lnTo>
                <a:lnTo>
                  <a:pt x="3641598" y="5187755"/>
                </a:lnTo>
                <a:lnTo>
                  <a:pt x="3641598" y="5091853"/>
                </a:lnTo>
                <a:cubicBezTo>
                  <a:pt x="2453429" y="4716096"/>
                  <a:pt x="2490263" y="3503814"/>
                  <a:pt x="2490263" y="3503814"/>
                </a:cubicBezTo>
                <a:close/>
              </a:path>
            </a:pathLst>
          </a:custGeom>
          <a:solidFill>
            <a:srgbClr val="FFFFFF"/>
          </a:solidFill>
          <a:ln w="6858" cap="flat">
            <a:noFill/>
            <a:prstDash val="solid"/>
            <a:miter/>
          </a:ln>
        </p:spPr>
        <p:txBody>
          <a:bodyPr rtlCol="0" anchor="ctr"/>
          <a:lstStyle/>
          <a:p>
            <a:endParaRPr lang="en-US" dirty="0"/>
          </a:p>
        </p:txBody>
      </p:sp>
      <p:sp>
        <p:nvSpPr>
          <p:cNvPr id="35" name="TextBox 34">
            <a:extLst>
              <a:ext uri="{FF2B5EF4-FFF2-40B4-BE49-F238E27FC236}">
                <a16:creationId xmlns:a16="http://schemas.microsoft.com/office/drawing/2014/main" id="{A187F936-C96F-9BD6-0DC6-B6DA1F4CC276}"/>
              </a:ext>
            </a:extLst>
          </p:cNvPr>
          <p:cNvSpPr txBox="1"/>
          <p:nvPr/>
        </p:nvSpPr>
        <p:spPr>
          <a:xfrm>
            <a:off x="7704835" y="3989208"/>
            <a:ext cx="4187127" cy="1200329"/>
          </a:xfrm>
          <a:prstGeom prst="rect">
            <a:avLst/>
          </a:prstGeom>
          <a:noFill/>
        </p:spPr>
        <p:txBody>
          <a:bodyPr wrap="square" lIns="91440" tIns="45720" rIns="91440" bIns="45720" rtlCol="0" anchor="t">
            <a:spAutoFit/>
          </a:bodyPr>
          <a:lstStyle/>
          <a:p>
            <a:r>
              <a:rPr lang="en-US" dirty="0">
                <a:solidFill>
                  <a:srgbClr val="310E6E"/>
                </a:solidFill>
              </a:rPr>
              <a:t>Generative AI tools such as ChatGPT and Google Gemini have demonstrated the power and potential of AI, accelerating enterprise investments</a:t>
            </a:r>
            <a:endParaRPr lang="en-US" dirty="0">
              <a:solidFill>
                <a:srgbClr val="310E6E"/>
              </a:solidFill>
              <a:cs typeface="Helvetica"/>
            </a:endParaRPr>
          </a:p>
        </p:txBody>
      </p:sp>
      <p:pic>
        <p:nvPicPr>
          <p:cNvPr id="38" name="Graphic 37">
            <a:extLst>
              <a:ext uri="{FF2B5EF4-FFF2-40B4-BE49-F238E27FC236}">
                <a16:creationId xmlns:a16="http://schemas.microsoft.com/office/drawing/2014/main" id="{CBAE2209-D5F1-E46D-07E1-788AFCBA13C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62866" y="1527231"/>
            <a:ext cx="2062104" cy="2062104"/>
          </a:xfrm>
          <a:prstGeom prst="rect">
            <a:avLst/>
          </a:prstGeom>
        </p:spPr>
      </p:pic>
      <p:sp>
        <p:nvSpPr>
          <p:cNvPr id="5" name="Title 4">
            <a:extLst>
              <a:ext uri="{FF2B5EF4-FFF2-40B4-BE49-F238E27FC236}">
                <a16:creationId xmlns:a16="http://schemas.microsoft.com/office/drawing/2014/main" id="{AAF9FA02-AB26-0A2D-5B82-38A951FBC685}"/>
              </a:ext>
            </a:extLst>
          </p:cNvPr>
          <p:cNvSpPr>
            <a:spLocks noGrp="1"/>
          </p:cNvSpPr>
          <p:nvPr>
            <p:ph type="title"/>
          </p:nvPr>
        </p:nvSpPr>
        <p:spPr/>
        <p:txBody>
          <a:bodyPr/>
          <a:lstStyle/>
          <a:p>
            <a:r>
              <a:rPr lang="en-US" dirty="0"/>
              <a:t>THE RISE OF ARTIFICIAL INTELLIGENCE</a:t>
            </a:r>
          </a:p>
        </p:txBody>
      </p:sp>
      <p:sp>
        <p:nvSpPr>
          <p:cNvPr id="2" name="TextBox 1">
            <a:extLst>
              <a:ext uri="{FF2B5EF4-FFF2-40B4-BE49-F238E27FC236}">
                <a16:creationId xmlns:a16="http://schemas.microsoft.com/office/drawing/2014/main" id="{2DDD467A-7F3F-9730-AC4A-E6F48BF6ACAA}"/>
              </a:ext>
            </a:extLst>
          </p:cNvPr>
          <p:cNvSpPr txBox="1"/>
          <p:nvPr/>
        </p:nvSpPr>
        <p:spPr>
          <a:xfrm>
            <a:off x="8979654" y="6248248"/>
            <a:ext cx="4696628" cy="215444"/>
          </a:xfrm>
          <a:prstGeom prst="rect">
            <a:avLst/>
          </a:prstGeom>
          <a:noFill/>
        </p:spPr>
        <p:txBody>
          <a:bodyPr wrap="square" rtlCol="0">
            <a:spAutoFit/>
          </a:bodyPr>
          <a:lstStyle/>
          <a:p>
            <a:r>
              <a:rPr lang="en-US" sz="800" dirty="0"/>
              <a:t>*IDC </a:t>
            </a:r>
            <a:r>
              <a:rPr lang="en-US" sz="800" dirty="0" err="1"/>
              <a:t>GenAI</a:t>
            </a:r>
            <a:r>
              <a:rPr lang="en-US" sz="800" dirty="0"/>
              <a:t> Implementation Market Outlook 2023-2027</a:t>
            </a:r>
          </a:p>
        </p:txBody>
      </p:sp>
      <p:sp>
        <p:nvSpPr>
          <p:cNvPr id="3" name="TextBox 2">
            <a:extLst>
              <a:ext uri="{FF2B5EF4-FFF2-40B4-BE49-F238E27FC236}">
                <a16:creationId xmlns:a16="http://schemas.microsoft.com/office/drawing/2014/main" id="{068EECEA-E870-CC4E-634B-2A26E878CB96}"/>
              </a:ext>
            </a:extLst>
          </p:cNvPr>
          <p:cNvSpPr txBox="1"/>
          <p:nvPr/>
        </p:nvSpPr>
        <p:spPr>
          <a:xfrm>
            <a:off x="2164210" y="832794"/>
            <a:ext cx="2180405" cy="3170099"/>
          </a:xfrm>
          <a:prstGeom prst="rect">
            <a:avLst/>
          </a:prstGeom>
          <a:noFill/>
        </p:spPr>
        <p:txBody>
          <a:bodyPr wrap="none" rtlCol="0">
            <a:spAutoFit/>
          </a:bodyPr>
          <a:lstStyle/>
          <a:p>
            <a:r>
              <a:rPr lang="en-US" sz="20000" b="1" dirty="0">
                <a:solidFill>
                  <a:schemeClr val="bg1"/>
                </a:solidFill>
                <a:latin typeface="Arial Black" panose="020B0604020202020204" pitchFamily="34" charset="0"/>
                <a:cs typeface="Arial Black" panose="020B0604020202020204" pitchFamily="34" charset="0"/>
              </a:rPr>
              <a:t>X</a:t>
            </a:r>
          </a:p>
        </p:txBody>
      </p:sp>
    </p:spTree>
    <p:extLst>
      <p:ext uri="{BB962C8B-B14F-4D97-AF65-F5344CB8AC3E}">
        <p14:creationId xmlns:p14="http://schemas.microsoft.com/office/powerpoint/2010/main" val="41081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endCondLst>
                                    <p:cond evt="onNext" delay="0">
                                      <p:tgtEl>
                                        <p:sldTgt/>
                                      </p:tgtEl>
                                    </p:cond>
                                  </p:endCondLst>
                                  <p:iterate type="lt">
                                    <p:tmPct val="10000"/>
                                  </p:iterate>
                                  <p:childTnLst>
                                    <p:animEffect transition="out" filter="fade">
                                      <p:cBhvr>
                                        <p:cTn id="6" dur="2000" tmFilter="0, 0; .2, .5; .8, .5; 1, 0"/>
                                        <p:tgtEl>
                                          <p:spTgt spid="15"/>
                                        </p:tgtEl>
                                      </p:cBhvr>
                                    </p:animEffect>
                                    <p:animScale>
                                      <p:cBhvr>
                                        <p:cTn id="7" dur="1000" autoRev="1" fill="hold"/>
                                        <p:tgtEl>
                                          <p:spTgt spid="15"/>
                                        </p:tgtEl>
                                      </p:cBhvr>
                                      <p:by x="105000" y="105000"/>
                                    </p:animScale>
                                  </p:childTnLst>
                                </p:cTn>
                              </p:par>
                              <p:par>
                                <p:cTn id="8" presetID="26" presetClass="emph" presetSubtype="0" repeatCount="indefinite" fill="hold" grpId="0" nodeType="withEffect">
                                  <p:stCondLst>
                                    <p:cond delay="1000"/>
                                  </p:stCondLst>
                                  <p:endCondLst>
                                    <p:cond evt="onNext" delay="0">
                                      <p:tgtEl>
                                        <p:sldTgt/>
                                      </p:tgtEl>
                                    </p:cond>
                                  </p:endCondLst>
                                  <p:iterate type="lt">
                                    <p:tmPct val="10000"/>
                                  </p:iterate>
                                  <p:childTnLst>
                                    <p:animEffect transition="out" filter="fade">
                                      <p:cBhvr>
                                        <p:cTn id="9" dur="2000" tmFilter="0, 0; .2, .5; .8, .5; 1, 0"/>
                                        <p:tgtEl>
                                          <p:spTgt spid="3"/>
                                        </p:tgtEl>
                                      </p:cBhvr>
                                    </p:animEffect>
                                    <p:animScale>
                                      <p:cBhvr>
                                        <p:cTn id="10" dur="1000" autoRev="1" fill="hold"/>
                                        <p:tgtEl>
                                          <p:spTgt spid="3"/>
                                        </p:tgtEl>
                                      </p:cBhvr>
                                      <p:by x="105000" y="105000"/>
                                    </p:animScale>
                                  </p:childTnLst>
                                </p:cTn>
                              </p:par>
                              <p:par>
                                <p:cTn id="11" presetID="8" presetClass="emph" presetSubtype="0" repeatCount="indefinite" fill="hold" nodeType="withEffect">
                                  <p:stCondLst>
                                    <p:cond delay="0"/>
                                  </p:stCondLst>
                                  <p:endCondLst>
                                    <p:cond evt="onNext" delay="0">
                                      <p:tgtEl>
                                        <p:sldTgt/>
                                      </p:tgtEl>
                                    </p:cond>
                                  </p:endCondLst>
                                  <p:childTnLst>
                                    <p:animRot by="21600000">
                                      <p:cBhvr>
                                        <p:cTn id="12" dur="10000" fill="hold"/>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32922-9774-98A9-4934-ED85DBF9F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96D3F-3D5A-AFD9-52FA-70199B06D17A}"/>
              </a:ext>
            </a:extLst>
          </p:cNvPr>
          <p:cNvSpPr>
            <a:spLocks noGrp="1"/>
          </p:cNvSpPr>
          <p:nvPr>
            <p:ph type="title"/>
          </p:nvPr>
        </p:nvSpPr>
        <p:spPr/>
        <p:txBody>
          <a:bodyPr/>
          <a:lstStyle/>
          <a:p>
            <a:r>
              <a:rPr lang="en-US" dirty="0"/>
              <a:t>AI IS A GAME CHANGER</a:t>
            </a:r>
          </a:p>
        </p:txBody>
      </p:sp>
      <p:sp>
        <p:nvSpPr>
          <p:cNvPr id="5" name="AutoShape 3" descr="🚀">
            <a:extLst>
              <a:ext uri="{FF2B5EF4-FFF2-40B4-BE49-F238E27FC236}">
                <a16:creationId xmlns:a16="http://schemas.microsoft.com/office/drawing/2014/main" id="{CC9A56C9-03A7-23B5-34B8-65957A4D9A0D}"/>
              </a:ext>
            </a:extLst>
          </p:cNvPr>
          <p:cNvSpPr>
            <a:spLocks noChangeAspect="1" noChangeArrowheads="1"/>
          </p:cNvSpPr>
          <p:nvPr/>
        </p:nvSpPr>
        <p:spPr bwMode="auto">
          <a:xfrm>
            <a:off x="114300" y="-38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F730E3C2-5309-6D7B-0813-D246CFF3FCCD}"/>
              </a:ext>
            </a:extLst>
          </p:cNvPr>
          <p:cNvGrpSpPr/>
          <p:nvPr/>
        </p:nvGrpSpPr>
        <p:grpSpPr>
          <a:xfrm>
            <a:off x="602216" y="1788131"/>
            <a:ext cx="5496232" cy="4090155"/>
            <a:chOff x="300037" y="1265227"/>
            <a:chExt cx="11714982" cy="4399819"/>
          </a:xfrm>
        </p:grpSpPr>
        <p:sp>
          <p:nvSpPr>
            <p:cNvPr id="3" name="TextBox 2">
              <a:extLst>
                <a:ext uri="{FF2B5EF4-FFF2-40B4-BE49-F238E27FC236}">
                  <a16:creationId xmlns:a16="http://schemas.microsoft.com/office/drawing/2014/main" id="{23DA49EB-B14B-26B9-2E26-C35B90BD91D7}"/>
                </a:ext>
              </a:extLst>
            </p:cNvPr>
            <p:cNvSpPr txBox="1"/>
            <p:nvPr/>
          </p:nvSpPr>
          <p:spPr>
            <a:xfrm>
              <a:off x="300037" y="1265227"/>
              <a:ext cx="11714982" cy="3410106"/>
            </a:xfrm>
            <a:prstGeom prst="rect">
              <a:avLst/>
            </a:prstGeom>
            <a:noFill/>
          </p:spPr>
          <p:txBody>
            <a:bodyPr wrap="square" lIns="91440" tIns="45720" rIns="91440" bIns="45720" rtlCol="0" anchor="t">
              <a:spAutoFit/>
            </a:bodyPr>
            <a:lstStyle/>
            <a:p>
              <a:pPr algn="l"/>
              <a:r>
                <a:rPr lang="en-US" sz="4000" b="1" dirty="0">
                  <a:solidFill>
                    <a:srgbClr val="310E6E"/>
                  </a:solidFill>
                  <a:effectLst/>
                  <a:latin typeface="Arial Black"/>
                  <a:cs typeface="Arial Black" panose="020B0604020202020204" pitchFamily="34" charset="0"/>
                </a:rPr>
                <a:t>GEN AI WILL SHATTER AND RECONSTRUCT</a:t>
              </a:r>
              <a:r>
                <a:rPr lang="en-US" sz="4000" b="1" dirty="0">
                  <a:solidFill>
                    <a:srgbClr val="0070C0"/>
                  </a:solidFill>
                  <a:effectLst/>
                  <a:latin typeface="Arial Black"/>
                  <a:cs typeface="Arial Black" panose="020B0604020202020204" pitchFamily="34" charset="0"/>
                </a:rPr>
                <a:t> </a:t>
              </a:r>
              <a:br>
                <a:rPr lang="en-US" sz="4000" b="1" dirty="0">
                  <a:effectLst/>
                </a:rPr>
              </a:br>
              <a:r>
                <a:rPr lang="en-US" sz="4000" b="1" dirty="0">
                  <a:solidFill>
                    <a:srgbClr val="1F2733"/>
                  </a:solidFill>
                  <a:effectLst/>
                </a:rPr>
                <a:t>EVERY COMPANY AND INDUSTRY</a:t>
              </a:r>
              <a:endParaRPr lang="en-US" sz="4000" dirty="0">
                <a:cs typeface="Helvetica"/>
              </a:endParaRPr>
            </a:p>
          </p:txBody>
        </p:sp>
        <p:sp>
          <p:nvSpPr>
            <p:cNvPr id="11" name="TextBox 10">
              <a:extLst>
                <a:ext uri="{FF2B5EF4-FFF2-40B4-BE49-F238E27FC236}">
                  <a16:creationId xmlns:a16="http://schemas.microsoft.com/office/drawing/2014/main" id="{FEAA15FF-F0E5-429C-661C-920907ECA88A}"/>
                </a:ext>
              </a:extLst>
            </p:cNvPr>
            <p:cNvSpPr txBox="1"/>
            <p:nvPr/>
          </p:nvSpPr>
          <p:spPr>
            <a:xfrm>
              <a:off x="300037" y="5243720"/>
              <a:ext cx="6685293" cy="421326"/>
            </a:xfrm>
            <a:prstGeom prst="rect">
              <a:avLst/>
            </a:prstGeom>
            <a:noFill/>
          </p:spPr>
          <p:txBody>
            <a:bodyPr wrap="square" rtlCol="0">
              <a:spAutoFit/>
            </a:bodyPr>
            <a:lstStyle/>
            <a:p>
              <a:r>
                <a:rPr lang="en-US" sz="1600" b="0" i="1" dirty="0">
                  <a:effectLst/>
                </a:rPr>
                <a:t>–</a:t>
              </a:r>
              <a:r>
                <a:rPr lang="en-US" sz="1600" b="0" i="1" dirty="0">
                  <a:solidFill>
                    <a:srgbClr val="FF0000"/>
                  </a:solidFill>
                  <a:effectLst/>
                </a:rPr>
                <a:t> </a:t>
              </a:r>
              <a:r>
                <a:rPr lang="en-US" sz="1600" b="0" i="1" dirty="0">
                  <a:solidFill>
                    <a:srgbClr val="1F2733"/>
                  </a:solidFill>
                  <a:effectLst/>
                </a:rPr>
                <a:t>Forrester Research</a:t>
              </a:r>
              <a:endParaRPr lang="en-US" sz="1600" i="1" dirty="0"/>
            </a:p>
          </p:txBody>
        </p:sp>
      </p:grpSp>
      <p:grpSp>
        <p:nvGrpSpPr>
          <p:cNvPr id="21" name="Group 20">
            <a:extLst>
              <a:ext uri="{FF2B5EF4-FFF2-40B4-BE49-F238E27FC236}">
                <a16:creationId xmlns:a16="http://schemas.microsoft.com/office/drawing/2014/main" id="{70E32F8C-B339-C94E-A02A-87B0A9E856B2}"/>
              </a:ext>
            </a:extLst>
          </p:cNvPr>
          <p:cNvGrpSpPr/>
          <p:nvPr/>
        </p:nvGrpSpPr>
        <p:grpSpPr>
          <a:xfrm>
            <a:off x="6300298" y="999591"/>
            <a:ext cx="5261220" cy="5036688"/>
            <a:chOff x="6276670" y="928708"/>
            <a:chExt cx="5837205" cy="4585437"/>
          </a:xfrm>
        </p:grpSpPr>
        <p:grpSp>
          <p:nvGrpSpPr>
            <p:cNvPr id="31" name="Group 30">
              <a:extLst>
                <a:ext uri="{FF2B5EF4-FFF2-40B4-BE49-F238E27FC236}">
                  <a16:creationId xmlns:a16="http://schemas.microsoft.com/office/drawing/2014/main" id="{CCDAD22C-F61C-8F10-8778-775FB296CAB8}"/>
                </a:ext>
              </a:extLst>
            </p:cNvPr>
            <p:cNvGrpSpPr/>
            <p:nvPr/>
          </p:nvGrpSpPr>
          <p:grpSpPr>
            <a:xfrm>
              <a:off x="6276670" y="928708"/>
              <a:ext cx="5837205" cy="1405599"/>
              <a:chOff x="300038" y="2565427"/>
              <a:chExt cx="9665076" cy="1526458"/>
            </a:xfrm>
            <a:solidFill>
              <a:schemeClr val="bg1">
                <a:lumMod val="95000"/>
              </a:schemeClr>
            </a:solidFill>
          </p:grpSpPr>
          <p:sp>
            <p:nvSpPr>
              <p:cNvPr id="17" name="Rounded Rectangle 16">
                <a:extLst>
                  <a:ext uri="{FF2B5EF4-FFF2-40B4-BE49-F238E27FC236}">
                    <a16:creationId xmlns:a16="http://schemas.microsoft.com/office/drawing/2014/main" id="{C0572ABE-414C-116B-FE1D-12B15AE423FB}"/>
                  </a:ext>
                </a:extLst>
              </p:cNvPr>
              <p:cNvSpPr/>
              <p:nvPr/>
            </p:nvSpPr>
            <p:spPr>
              <a:xfrm>
                <a:off x="300038" y="2565427"/>
                <a:ext cx="2976664" cy="1526458"/>
              </a:xfrm>
              <a:prstGeom prst="roundRect">
                <a:avLst>
                  <a:gd name="adj" fmla="val 8415"/>
                </a:avLst>
              </a:prstGeom>
              <a:blipFill dpi="0" rotWithShape="1">
                <a:blip r:embed="rId2" cstate="email">
                  <a:extLst>
                    <a:ext uri="{28A0092B-C50C-407E-A947-70E740481C1C}">
                      <a14:useLocalDpi xmlns:a14="http://schemas.microsoft.com/office/drawing/2010/main"/>
                    </a:ext>
                  </a:extLst>
                </a:blip>
                <a:srcRect/>
                <a:tile tx="0" ty="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55C0496C-E400-32BF-38AA-0BA935805323}"/>
                  </a:ext>
                </a:extLst>
              </p:cNvPr>
              <p:cNvSpPr/>
              <p:nvPr/>
            </p:nvSpPr>
            <p:spPr>
              <a:xfrm>
                <a:off x="3679682" y="2565427"/>
                <a:ext cx="2976664" cy="1526458"/>
              </a:xfrm>
              <a:prstGeom prst="roundRect">
                <a:avLst>
                  <a:gd name="adj" fmla="val 8415"/>
                </a:avLst>
              </a:prstGeom>
              <a:blipFill dpi="0" rotWithShape="1">
                <a:blip r:embed="rId3" cstate="email">
                  <a:extLst>
                    <a:ext uri="{28A0092B-C50C-407E-A947-70E740481C1C}">
                      <a14:useLocalDpi xmlns:a14="http://schemas.microsoft.com/office/drawing/2010/main"/>
                    </a:ext>
                  </a:extLst>
                </a:blip>
                <a:srcRect/>
                <a:tile tx="0" ty="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DBF03CEB-E09D-4274-D25F-B62D1BFDA199}"/>
                  </a:ext>
                </a:extLst>
              </p:cNvPr>
              <p:cNvSpPr/>
              <p:nvPr/>
            </p:nvSpPr>
            <p:spPr>
              <a:xfrm>
                <a:off x="6988450" y="2565427"/>
                <a:ext cx="2976664" cy="1526458"/>
              </a:xfrm>
              <a:prstGeom prst="roundRect">
                <a:avLst>
                  <a:gd name="adj" fmla="val 8415"/>
                </a:avLst>
              </a:prstGeom>
              <a:blipFill dpi="0" rotWithShape="1">
                <a:blip r:embed="rId4" cstate="email">
                  <a:extLst>
                    <a:ext uri="{28A0092B-C50C-407E-A947-70E740481C1C}">
                      <a14:useLocalDpi xmlns:a14="http://schemas.microsoft.com/office/drawing/2010/main"/>
                    </a:ext>
                  </a:extLst>
                </a:blip>
                <a:srcRect/>
                <a:tile tx="0" ty="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DEA332D-4052-A5E9-CDFC-47FB9750EBA5}"/>
                </a:ext>
              </a:extLst>
            </p:cNvPr>
            <p:cNvGrpSpPr/>
            <p:nvPr/>
          </p:nvGrpSpPr>
          <p:grpSpPr>
            <a:xfrm>
              <a:off x="6276670" y="2524003"/>
              <a:ext cx="5837205" cy="1405600"/>
              <a:chOff x="300038" y="2658869"/>
              <a:chExt cx="9665076" cy="1526459"/>
            </a:xfrm>
            <a:solidFill>
              <a:schemeClr val="bg1">
                <a:lumMod val="95000"/>
              </a:schemeClr>
            </a:solidFill>
          </p:grpSpPr>
          <p:sp>
            <p:nvSpPr>
              <p:cNvPr id="13" name="Rounded Rectangle 12">
                <a:extLst>
                  <a:ext uri="{FF2B5EF4-FFF2-40B4-BE49-F238E27FC236}">
                    <a16:creationId xmlns:a16="http://schemas.microsoft.com/office/drawing/2014/main" id="{52237595-A506-B539-8880-4B184B1246AD}"/>
                  </a:ext>
                </a:extLst>
              </p:cNvPr>
              <p:cNvSpPr/>
              <p:nvPr/>
            </p:nvSpPr>
            <p:spPr>
              <a:xfrm>
                <a:off x="300038" y="2658870"/>
                <a:ext cx="2976664" cy="1526458"/>
              </a:xfrm>
              <a:prstGeom prst="roundRect">
                <a:avLst>
                  <a:gd name="adj" fmla="val 8415"/>
                </a:avLst>
              </a:prstGeom>
              <a:blipFill dpi="0" rotWithShape="1">
                <a:blip r:embed="rId5" cstate="email">
                  <a:extLst>
                    <a:ext uri="{28A0092B-C50C-407E-A947-70E740481C1C}">
                      <a14:useLocalDpi xmlns:a14="http://schemas.microsoft.com/office/drawing/2010/main"/>
                    </a:ext>
                  </a:extLst>
                </a:blip>
                <a:srcRect/>
                <a:tile tx="228600" ty="27940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EBF9A2C-DA05-376A-3319-56BCBE23FFA3}"/>
                  </a:ext>
                </a:extLst>
              </p:cNvPr>
              <p:cNvSpPr/>
              <p:nvPr/>
            </p:nvSpPr>
            <p:spPr>
              <a:xfrm>
                <a:off x="3679682" y="2658869"/>
                <a:ext cx="2976664" cy="1526458"/>
              </a:xfrm>
              <a:prstGeom prst="roundRect">
                <a:avLst>
                  <a:gd name="adj" fmla="val 8415"/>
                </a:avLst>
              </a:prstGeom>
              <a:blipFill dpi="0" rotWithShape="1">
                <a:blip r:embed="rId6" cstate="email">
                  <a:extLst>
                    <a:ext uri="{28A0092B-C50C-407E-A947-70E740481C1C}">
                      <a14:useLocalDpi xmlns:a14="http://schemas.microsoft.com/office/drawing/2010/main"/>
                    </a:ext>
                  </a:extLst>
                </a:blip>
                <a:srcRect/>
                <a:tile tx="0" ty="-6985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EB757C5-8409-5218-7679-D9F8E582EF74}"/>
                  </a:ext>
                </a:extLst>
              </p:cNvPr>
              <p:cNvSpPr/>
              <p:nvPr/>
            </p:nvSpPr>
            <p:spPr>
              <a:xfrm>
                <a:off x="6988450" y="2658869"/>
                <a:ext cx="2976664" cy="1526458"/>
              </a:xfrm>
              <a:prstGeom prst="roundRect">
                <a:avLst>
                  <a:gd name="adj" fmla="val 8415"/>
                </a:avLst>
              </a:prstGeom>
              <a:blipFill dpi="0" rotWithShape="1">
                <a:blip r:embed="rId7" cstate="email">
                  <a:extLst>
                    <a:ext uri="{28A0092B-C50C-407E-A947-70E740481C1C}">
                      <a14:useLocalDpi xmlns:a14="http://schemas.microsoft.com/office/drawing/2010/main"/>
                    </a:ext>
                  </a:extLst>
                </a:blip>
                <a:srcRect/>
                <a:tile tx="0" ty="-6985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4700DC5-872D-036F-ED5F-42B525DC19DB}"/>
                </a:ext>
              </a:extLst>
            </p:cNvPr>
            <p:cNvGrpSpPr/>
            <p:nvPr/>
          </p:nvGrpSpPr>
          <p:grpSpPr>
            <a:xfrm>
              <a:off x="6276670" y="4108543"/>
              <a:ext cx="5837205" cy="1405602"/>
              <a:chOff x="300038" y="2740630"/>
              <a:chExt cx="9665076" cy="1526461"/>
            </a:xfrm>
            <a:solidFill>
              <a:schemeClr val="bg1">
                <a:lumMod val="95000"/>
              </a:schemeClr>
            </a:solidFill>
          </p:grpSpPr>
          <p:sp>
            <p:nvSpPr>
              <p:cNvPr id="18" name="Rounded Rectangle 17">
                <a:extLst>
                  <a:ext uri="{FF2B5EF4-FFF2-40B4-BE49-F238E27FC236}">
                    <a16:creationId xmlns:a16="http://schemas.microsoft.com/office/drawing/2014/main" id="{FD61C178-EDB0-F76E-BE57-60D63A2DD4DF}"/>
                  </a:ext>
                </a:extLst>
              </p:cNvPr>
              <p:cNvSpPr/>
              <p:nvPr/>
            </p:nvSpPr>
            <p:spPr>
              <a:xfrm>
                <a:off x="300038" y="2740630"/>
                <a:ext cx="2976664" cy="1526458"/>
              </a:xfrm>
              <a:prstGeom prst="roundRect">
                <a:avLst>
                  <a:gd name="adj" fmla="val 8415"/>
                </a:avLst>
              </a:prstGeom>
              <a:blipFill dpi="0" rotWithShape="1">
                <a:blip r:embed="rId8" cstate="email">
                  <a:extLst>
                    <a:ext uri="{28A0092B-C50C-407E-A947-70E740481C1C}">
                      <a14:useLocalDpi xmlns:a14="http://schemas.microsoft.com/office/drawing/2010/main"/>
                    </a:ext>
                  </a:extLst>
                </a:blip>
                <a:srcRect/>
                <a:tile tx="260350" ty="-27940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79C8D776-EE9A-F68F-7E09-B3D7F27C888F}"/>
                  </a:ext>
                </a:extLst>
              </p:cNvPr>
              <p:cNvSpPr/>
              <p:nvPr/>
            </p:nvSpPr>
            <p:spPr>
              <a:xfrm>
                <a:off x="3679682" y="2740632"/>
                <a:ext cx="2976664" cy="1526458"/>
              </a:xfrm>
              <a:prstGeom prst="roundRect">
                <a:avLst>
                  <a:gd name="adj" fmla="val 8415"/>
                </a:avLst>
              </a:prstGeom>
              <a:blipFill dpi="0" rotWithShape="1">
                <a:blip r:embed="rId9" cstate="email">
                  <a:extLst>
                    <a:ext uri="{28A0092B-C50C-407E-A947-70E740481C1C}">
                      <a14:useLocalDpi xmlns:a14="http://schemas.microsoft.com/office/drawing/2010/main"/>
                    </a:ext>
                  </a:extLst>
                </a:blip>
                <a:srcRect/>
                <a:tile tx="400050" ty="-27940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FCB924D4-A9DB-4F4A-0504-BE735D99DAC6}"/>
                  </a:ext>
                </a:extLst>
              </p:cNvPr>
              <p:cNvSpPr/>
              <p:nvPr/>
            </p:nvSpPr>
            <p:spPr>
              <a:xfrm>
                <a:off x="6988450" y="2740633"/>
                <a:ext cx="2976664" cy="1526458"/>
              </a:xfrm>
              <a:prstGeom prst="roundRect">
                <a:avLst>
                  <a:gd name="adj" fmla="val 8415"/>
                </a:avLst>
              </a:prstGeom>
              <a:blipFill dpi="0" rotWithShape="1">
                <a:blip r:embed="rId10" cstate="email">
                  <a:extLst>
                    <a:ext uri="{28A0092B-C50C-407E-A947-70E740481C1C}">
                      <a14:useLocalDpi xmlns:a14="http://schemas.microsoft.com/office/drawing/2010/main"/>
                    </a:ext>
                  </a:extLst>
                </a:blip>
                <a:srcRect/>
                <a:tile tx="400050" ty="635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TextBox 21">
            <a:extLst>
              <a:ext uri="{FF2B5EF4-FFF2-40B4-BE49-F238E27FC236}">
                <a16:creationId xmlns:a16="http://schemas.microsoft.com/office/drawing/2014/main" id="{C65D1ECC-D896-354B-5ABD-A34B71E93B0F}"/>
              </a:ext>
            </a:extLst>
          </p:cNvPr>
          <p:cNvSpPr txBox="1"/>
          <p:nvPr/>
        </p:nvSpPr>
        <p:spPr>
          <a:xfrm>
            <a:off x="8144263" y="5612878"/>
            <a:ext cx="1619766" cy="674468"/>
          </a:xfrm>
          <a:prstGeom prst="round2SameRect">
            <a:avLst>
              <a:gd name="adj1" fmla="val 0"/>
              <a:gd name="adj2" fmla="val 6189"/>
            </a:avLst>
          </a:prstGeom>
          <a:gradFill>
            <a:gsLst>
              <a:gs pos="0">
                <a:srgbClr val="0070C0"/>
              </a:gs>
              <a:gs pos="100000">
                <a:srgbClr val="7030A0"/>
              </a:gs>
            </a:gsLst>
            <a:lin ang="8100000" scaled="1"/>
          </a:gradFill>
        </p:spPr>
        <p:txBody>
          <a:bodyPr wrap="square" rtlCol="0" anchor="ctr">
            <a:noAutofit/>
          </a:bodyPr>
          <a:lstStyle>
            <a:defPPr>
              <a:defRPr lang="en-US"/>
            </a:defPPr>
            <a:lvl1pPr>
              <a:defRPr sz="900" b="1">
                <a:solidFill>
                  <a:schemeClr val="bg1"/>
                </a:solidFill>
              </a:defRPr>
            </a:lvl1pPr>
          </a:lstStyle>
          <a:p>
            <a:r>
              <a:rPr lang="en-US" sz="800"/>
              <a:t>ENERGY &amp; UTILITIES</a:t>
            </a:r>
          </a:p>
          <a:p>
            <a:r>
              <a:rPr lang="en-US" sz="800" b="0"/>
              <a:t>Grid management, energy consumption optimization</a:t>
            </a:r>
          </a:p>
        </p:txBody>
      </p:sp>
      <p:sp>
        <p:nvSpPr>
          <p:cNvPr id="23" name="TextBox 22">
            <a:extLst>
              <a:ext uri="{FF2B5EF4-FFF2-40B4-BE49-F238E27FC236}">
                <a16:creationId xmlns:a16="http://schemas.microsoft.com/office/drawing/2014/main" id="{202E1938-12CD-FFA2-076E-D21DF6C477C0}"/>
              </a:ext>
            </a:extLst>
          </p:cNvPr>
          <p:cNvSpPr txBox="1"/>
          <p:nvPr/>
        </p:nvSpPr>
        <p:spPr>
          <a:xfrm>
            <a:off x="8144263" y="3606020"/>
            <a:ext cx="1619766" cy="719392"/>
          </a:xfrm>
          <a:prstGeom prst="round2SameRect">
            <a:avLst>
              <a:gd name="adj1" fmla="val 0"/>
              <a:gd name="adj2" fmla="val 4555"/>
            </a:avLst>
          </a:prstGeom>
          <a:gradFill>
            <a:gsLst>
              <a:gs pos="0">
                <a:srgbClr val="0070C0"/>
              </a:gs>
              <a:gs pos="100000">
                <a:srgbClr val="7030A0"/>
              </a:gs>
            </a:gsLst>
            <a:lin ang="8100000" scaled="1"/>
          </a:gradFill>
        </p:spPr>
        <p:txBody>
          <a:bodyPr wrap="square" rtlCol="0" anchor="ctr">
            <a:noAutofit/>
          </a:bodyPr>
          <a:lstStyle>
            <a:defPPr>
              <a:defRPr lang="en-US"/>
            </a:defPPr>
            <a:lvl1pPr>
              <a:defRPr sz="900" b="1">
                <a:solidFill>
                  <a:schemeClr val="bg1"/>
                </a:solidFill>
              </a:defRPr>
            </a:lvl1pPr>
          </a:lstStyle>
          <a:p>
            <a:r>
              <a:rPr lang="en-US" sz="800" dirty="0"/>
              <a:t>RETAIL</a:t>
            </a:r>
          </a:p>
          <a:p>
            <a:r>
              <a:rPr lang="en-US" sz="800" b="0" dirty="0"/>
              <a:t>Personalized shopping experiences, inventory management, customer service chatbots</a:t>
            </a:r>
          </a:p>
        </p:txBody>
      </p:sp>
      <p:sp>
        <p:nvSpPr>
          <p:cNvPr id="24" name="TextBox 23">
            <a:extLst>
              <a:ext uri="{FF2B5EF4-FFF2-40B4-BE49-F238E27FC236}">
                <a16:creationId xmlns:a16="http://schemas.microsoft.com/office/drawing/2014/main" id="{6DB33097-FBA9-04FB-EED3-0035602E1537}"/>
              </a:ext>
            </a:extLst>
          </p:cNvPr>
          <p:cNvSpPr txBox="1">
            <a:spLocks noChangeAspect="1"/>
          </p:cNvSpPr>
          <p:nvPr/>
        </p:nvSpPr>
        <p:spPr>
          <a:xfrm>
            <a:off x="6301865" y="1896595"/>
            <a:ext cx="1623383" cy="703583"/>
          </a:xfrm>
          <a:prstGeom prst="round2SameRect">
            <a:avLst>
              <a:gd name="adj1" fmla="val 0"/>
              <a:gd name="adj2" fmla="val 7604"/>
            </a:avLst>
          </a:prstGeom>
          <a:gradFill>
            <a:gsLst>
              <a:gs pos="0">
                <a:srgbClr val="0070C0"/>
              </a:gs>
              <a:gs pos="100000">
                <a:srgbClr val="7030A0"/>
              </a:gs>
            </a:gsLst>
            <a:lin ang="8100000" scaled="1"/>
          </a:gradFill>
        </p:spPr>
        <p:txBody>
          <a:bodyPr wrap="square" lIns="91440" tIns="45720" rIns="91440" bIns="45720" rtlCol="0" anchor="ctr">
            <a:noAutofit/>
          </a:bodyPr>
          <a:lstStyle/>
          <a:p>
            <a:r>
              <a:rPr lang="en-US" sz="800" b="1" dirty="0">
                <a:solidFill>
                  <a:schemeClr val="bg1"/>
                </a:solidFill>
              </a:rPr>
              <a:t>MANUFACTURING</a:t>
            </a:r>
            <a:endParaRPr lang="en-US" sz="800" b="1" dirty="0">
              <a:solidFill>
                <a:schemeClr val="bg1"/>
              </a:solidFill>
              <a:cs typeface="Helvetica"/>
            </a:endParaRPr>
          </a:p>
          <a:p>
            <a:r>
              <a:rPr lang="en-US" sz="800" dirty="0">
                <a:solidFill>
                  <a:schemeClr val="bg1"/>
                </a:solidFill>
              </a:rPr>
              <a:t>Predictive maintenance, quality control, supply chain optimization</a:t>
            </a:r>
            <a:endParaRPr lang="en-US" sz="800" dirty="0">
              <a:solidFill>
                <a:schemeClr val="bg1"/>
              </a:solidFill>
              <a:cs typeface="Helvetica"/>
            </a:endParaRPr>
          </a:p>
        </p:txBody>
      </p:sp>
      <p:sp>
        <p:nvSpPr>
          <p:cNvPr id="25" name="TextBox 24">
            <a:extLst>
              <a:ext uri="{FF2B5EF4-FFF2-40B4-BE49-F238E27FC236}">
                <a16:creationId xmlns:a16="http://schemas.microsoft.com/office/drawing/2014/main" id="{12BEDFBF-BFD5-7678-5F1B-F65C21F698EA}"/>
              </a:ext>
            </a:extLst>
          </p:cNvPr>
          <p:cNvSpPr txBox="1"/>
          <p:nvPr/>
        </p:nvSpPr>
        <p:spPr>
          <a:xfrm>
            <a:off x="9941728" y="3606020"/>
            <a:ext cx="1619768" cy="719392"/>
          </a:xfrm>
          <a:prstGeom prst="round2SameRect">
            <a:avLst>
              <a:gd name="adj1" fmla="val 0"/>
              <a:gd name="adj2" fmla="val 4969"/>
            </a:avLst>
          </a:prstGeom>
          <a:gradFill>
            <a:gsLst>
              <a:gs pos="0">
                <a:srgbClr val="0070C0"/>
              </a:gs>
              <a:gs pos="100000">
                <a:srgbClr val="7030A0"/>
              </a:gs>
            </a:gsLst>
            <a:lin ang="8100000" scaled="1"/>
          </a:gradFill>
        </p:spPr>
        <p:txBody>
          <a:bodyPr wrap="square" rtlCol="0" anchor="ctr">
            <a:noAutofit/>
          </a:bodyPr>
          <a:lstStyle>
            <a:defPPr>
              <a:defRPr lang="en-US"/>
            </a:defPPr>
            <a:lvl1pPr>
              <a:defRPr sz="900" b="1">
                <a:solidFill>
                  <a:schemeClr val="bg1"/>
                </a:solidFill>
              </a:defRPr>
            </a:lvl1pPr>
          </a:lstStyle>
          <a:p>
            <a:r>
              <a:rPr lang="en-US" sz="800" dirty="0"/>
              <a:t>PHARMA</a:t>
            </a:r>
          </a:p>
          <a:p>
            <a:r>
              <a:rPr lang="en-US" sz="800" b="0" dirty="0"/>
              <a:t>Drug discovery, clinical trials analysis, personalized medicine</a:t>
            </a:r>
          </a:p>
        </p:txBody>
      </p:sp>
      <p:sp>
        <p:nvSpPr>
          <p:cNvPr id="26" name="TextBox 25">
            <a:extLst>
              <a:ext uri="{FF2B5EF4-FFF2-40B4-BE49-F238E27FC236}">
                <a16:creationId xmlns:a16="http://schemas.microsoft.com/office/drawing/2014/main" id="{CE85FFCD-1D5B-3B66-1DC3-59CB4ADAA110}"/>
              </a:ext>
            </a:extLst>
          </p:cNvPr>
          <p:cNvSpPr txBox="1"/>
          <p:nvPr/>
        </p:nvSpPr>
        <p:spPr>
          <a:xfrm>
            <a:off x="8144264" y="1898335"/>
            <a:ext cx="1619766" cy="703583"/>
          </a:xfrm>
          <a:prstGeom prst="round2SameRect">
            <a:avLst>
              <a:gd name="adj1" fmla="val 0"/>
              <a:gd name="adj2" fmla="val 4224"/>
            </a:avLst>
          </a:prstGeom>
          <a:gradFill>
            <a:gsLst>
              <a:gs pos="0">
                <a:srgbClr val="0070C0"/>
              </a:gs>
              <a:gs pos="100000">
                <a:srgbClr val="7030A0"/>
              </a:gs>
            </a:gsLst>
            <a:lin ang="8100000" scaled="1"/>
          </a:gradFill>
        </p:spPr>
        <p:txBody>
          <a:bodyPr wrap="square" lIns="91440" tIns="45720" rIns="91440" bIns="45720" rtlCol="0" anchor="ctr">
            <a:noAutofit/>
          </a:bodyPr>
          <a:lstStyle>
            <a:defPPr>
              <a:defRPr lang="en-US"/>
            </a:defPPr>
            <a:lvl1pPr>
              <a:defRPr sz="900" b="1">
                <a:solidFill>
                  <a:schemeClr val="bg1"/>
                </a:solidFill>
              </a:defRPr>
            </a:lvl1pPr>
          </a:lstStyle>
          <a:p>
            <a:r>
              <a:rPr lang="en-US" sz="800" dirty="0"/>
              <a:t>CPG</a:t>
            </a:r>
            <a:endParaRPr lang="en-US" sz="800" dirty="0">
              <a:cs typeface="Helvetica"/>
            </a:endParaRPr>
          </a:p>
          <a:p>
            <a:r>
              <a:rPr lang="en-US" sz="800" b="0" dirty="0"/>
              <a:t>Demand forecasting, product customization, supply chain management</a:t>
            </a:r>
            <a:endParaRPr lang="en-US" sz="800" b="0" dirty="0">
              <a:cs typeface="Helvetica"/>
            </a:endParaRPr>
          </a:p>
        </p:txBody>
      </p:sp>
      <p:sp>
        <p:nvSpPr>
          <p:cNvPr id="27" name="TextBox 26">
            <a:extLst>
              <a:ext uri="{FF2B5EF4-FFF2-40B4-BE49-F238E27FC236}">
                <a16:creationId xmlns:a16="http://schemas.microsoft.com/office/drawing/2014/main" id="{AC79CA16-BB70-B296-BFAE-1D4AEE09C404}"/>
              </a:ext>
            </a:extLst>
          </p:cNvPr>
          <p:cNvSpPr txBox="1"/>
          <p:nvPr/>
        </p:nvSpPr>
        <p:spPr>
          <a:xfrm>
            <a:off x="6296681" y="3625015"/>
            <a:ext cx="1623383" cy="719392"/>
          </a:xfrm>
          <a:prstGeom prst="round2SameRect">
            <a:avLst>
              <a:gd name="adj1" fmla="val 0"/>
              <a:gd name="adj2" fmla="val 4969"/>
            </a:avLst>
          </a:prstGeom>
          <a:gradFill>
            <a:gsLst>
              <a:gs pos="0">
                <a:srgbClr val="0070C0"/>
              </a:gs>
              <a:gs pos="100000">
                <a:srgbClr val="7030A0"/>
              </a:gs>
            </a:gsLst>
            <a:lin ang="8100000" scaled="1"/>
          </a:gradFill>
        </p:spPr>
        <p:txBody>
          <a:bodyPr wrap="square" rtlCol="0" anchor="ctr">
            <a:noAutofit/>
          </a:bodyPr>
          <a:lstStyle>
            <a:defPPr>
              <a:defRPr lang="en-US"/>
            </a:defPPr>
            <a:lvl1pPr>
              <a:defRPr sz="900" b="1">
                <a:solidFill>
                  <a:schemeClr val="bg1"/>
                </a:solidFill>
              </a:defRPr>
            </a:lvl1pPr>
          </a:lstStyle>
          <a:p>
            <a:r>
              <a:rPr lang="en-US" sz="800" dirty="0"/>
              <a:t>BANKING &amp; FINANCE</a:t>
            </a:r>
          </a:p>
          <a:p>
            <a:r>
              <a:rPr lang="en-US" sz="800" b="0" dirty="0"/>
              <a:t>Fraud detection, algorithmic trading, customer service automation</a:t>
            </a:r>
          </a:p>
        </p:txBody>
      </p:sp>
      <p:sp>
        <p:nvSpPr>
          <p:cNvPr id="37" name="TextBox 36">
            <a:extLst>
              <a:ext uri="{FF2B5EF4-FFF2-40B4-BE49-F238E27FC236}">
                <a16:creationId xmlns:a16="http://schemas.microsoft.com/office/drawing/2014/main" id="{D9F3CF39-6178-7F49-AF77-A8C4B2BF2D0D}"/>
              </a:ext>
            </a:extLst>
          </p:cNvPr>
          <p:cNvSpPr txBox="1"/>
          <p:nvPr/>
        </p:nvSpPr>
        <p:spPr>
          <a:xfrm>
            <a:off x="9941730" y="1898335"/>
            <a:ext cx="1619766" cy="703583"/>
          </a:xfrm>
          <a:prstGeom prst="round2SameRect">
            <a:avLst>
              <a:gd name="adj1" fmla="val 0"/>
              <a:gd name="adj2" fmla="val 6336"/>
            </a:avLst>
          </a:prstGeom>
          <a:gradFill>
            <a:gsLst>
              <a:gs pos="0">
                <a:srgbClr val="0070C0"/>
              </a:gs>
              <a:gs pos="100000">
                <a:srgbClr val="7030A0"/>
              </a:gs>
            </a:gsLst>
            <a:lin ang="8100000" scaled="1"/>
          </a:gradFill>
        </p:spPr>
        <p:txBody>
          <a:bodyPr wrap="square" lIns="91440" tIns="45720" rIns="91440" bIns="45720" rtlCol="0" anchor="ctr">
            <a:noAutofit/>
          </a:bodyPr>
          <a:lstStyle>
            <a:defPPr>
              <a:defRPr lang="en-US"/>
            </a:defPPr>
            <a:lvl1pPr>
              <a:defRPr sz="900" b="1">
                <a:solidFill>
                  <a:schemeClr val="bg1"/>
                </a:solidFill>
              </a:defRPr>
            </a:lvl1pPr>
          </a:lstStyle>
          <a:p>
            <a:r>
              <a:rPr lang="en-US" sz="800" dirty="0"/>
              <a:t>FOOD &amp; BEVERAGE</a:t>
            </a:r>
            <a:endParaRPr lang="en-US" sz="800" dirty="0">
              <a:cs typeface="Helvetica"/>
            </a:endParaRPr>
          </a:p>
          <a:p>
            <a:r>
              <a:rPr lang="en-US" sz="800" b="0" dirty="0"/>
              <a:t>Supply chain optimization, food safety monitoring, consumer behavior analysis</a:t>
            </a:r>
            <a:endParaRPr lang="en-US" sz="800" b="0" dirty="0">
              <a:cs typeface="Helvetica"/>
            </a:endParaRPr>
          </a:p>
        </p:txBody>
      </p:sp>
      <p:sp>
        <p:nvSpPr>
          <p:cNvPr id="38" name="TextBox 37">
            <a:extLst>
              <a:ext uri="{FF2B5EF4-FFF2-40B4-BE49-F238E27FC236}">
                <a16:creationId xmlns:a16="http://schemas.microsoft.com/office/drawing/2014/main" id="{8F6AC2F6-2B94-925A-7B7C-BD2B4510639F}"/>
              </a:ext>
            </a:extLst>
          </p:cNvPr>
          <p:cNvSpPr txBox="1"/>
          <p:nvPr/>
        </p:nvSpPr>
        <p:spPr>
          <a:xfrm>
            <a:off x="6296681" y="5631873"/>
            <a:ext cx="1623383" cy="674468"/>
          </a:xfrm>
          <a:prstGeom prst="round2SameRect">
            <a:avLst>
              <a:gd name="adj1" fmla="val 0"/>
              <a:gd name="adj2" fmla="val 7515"/>
            </a:avLst>
          </a:prstGeom>
          <a:gradFill>
            <a:gsLst>
              <a:gs pos="0">
                <a:srgbClr val="0070C0"/>
              </a:gs>
              <a:gs pos="100000">
                <a:srgbClr val="7030A0"/>
              </a:gs>
            </a:gsLst>
            <a:lin ang="8100000" scaled="1"/>
          </a:gradFill>
        </p:spPr>
        <p:txBody>
          <a:bodyPr wrap="square" rtlCol="0" anchor="ctr">
            <a:noAutofit/>
          </a:bodyPr>
          <a:lstStyle>
            <a:defPPr>
              <a:defRPr lang="en-US"/>
            </a:defPPr>
            <a:lvl1pPr>
              <a:defRPr sz="900" b="1">
                <a:solidFill>
                  <a:schemeClr val="bg1"/>
                </a:solidFill>
              </a:defRPr>
            </a:lvl1pPr>
          </a:lstStyle>
          <a:p>
            <a:r>
              <a:rPr lang="en-US" sz="800" dirty="0"/>
              <a:t>AUTOMOTIVE</a:t>
            </a:r>
          </a:p>
          <a:p>
            <a:r>
              <a:rPr lang="en-US" sz="800" b="0" dirty="0"/>
              <a:t>Autonomous vehicles, manufacturing automation, predictive maintenance</a:t>
            </a:r>
          </a:p>
        </p:txBody>
      </p:sp>
      <p:sp>
        <p:nvSpPr>
          <p:cNvPr id="39" name="TextBox 38">
            <a:extLst>
              <a:ext uri="{FF2B5EF4-FFF2-40B4-BE49-F238E27FC236}">
                <a16:creationId xmlns:a16="http://schemas.microsoft.com/office/drawing/2014/main" id="{C76E0381-A72A-8337-C4AA-434913A20B25}"/>
              </a:ext>
            </a:extLst>
          </p:cNvPr>
          <p:cNvSpPr txBox="1"/>
          <p:nvPr/>
        </p:nvSpPr>
        <p:spPr>
          <a:xfrm>
            <a:off x="9941728" y="5612878"/>
            <a:ext cx="1619769" cy="674468"/>
          </a:xfrm>
          <a:prstGeom prst="round2SameRect">
            <a:avLst>
              <a:gd name="adj1" fmla="val 0"/>
              <a:gd name="adj2" fmla="val 5747"/>
            </a:avLst>
          </a:prstGeom>
          <a:gradFill>
            <a:gsLst>
              <a:gs pos="0">
                <a:srgbClr val="0070C0"/>
              </a:gs>
              <a:gs pos="100000">
                <a:srgbClr val="7030A0"/>
              </a:gs>
            </a:gsLst>
            <a:lin ang="8100000" scaled="1"/>
          </a:gradFill>
        </p:spPr>
        <p:txBody>
          <a:bodyPr wrap="square" rtlCol="0" anchor="ctr">
            <a:noAutofit/>
          </a:bodyPr>
          <a:lstStyle>
            <a:defPPr>
              <a:defRPr lang="en-US"/>
            </a:defPPr>
            <a:lvl1pPr>
              <a:defRPr sz="900" b="1">
                <a:solidFill>
                  <a:schemeClr val="bg1"/>
                </a:solidFill>
              </a:defRPr>
            </a:lvl1pPr>
          </a:lstStyle>
          <a:p>
            <a:r>
              <a:rPr lang="en-US" sz="800" dirty="0"/>
              <a:t>OIL &amp; GAS</a:t>
            </a:r>
          </a:p>
          <a:p>
            <a:r>
              <a:rPr lang="en-US" sz="800" b="0" dirty="0"/>
              <a:t>Exploration data analysis, predictive maintenance, operational optimization</a:t>
            </a:r>
          </a:p>
        </p:txBody>
      </p:sp>
    </p:spTree>
    <p:extLst>
      <p:ext uri="{BB962C8B-B14F-4D97-AF65-F5344CB8AC3E}">
        <p14:creationId xmlns:p14="http://schemas.microsoft.com/office/powerpoint/2010/main" val="304359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8EDDD-9159-174D-48B4-4030BEDF0B4C}"/>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70AC95A0-4C30-DB34-B8F9-DE8B8AA19D04}"/>
              </a:ext>
            </a:extLst>
          </p:cNvPr>
          <p:cNvSpPr/>
          <p:nvPr/>
        </p:nvSpPr>
        <p:spPr>
          <a:xfrm>
            <a:off x="539746" y="1156186"/>
            <a:ext cx="6660622" cy="4817102"/>
          </a:xfrm>
          <a:prstGeom prst="roundRect">
            <a:avLst>
              <a:gd name="adj" fmla="val 2407"/>
            </a:avLst>
          </a:prstGeom>
          <a:gradFill flip="none" rotWithShape="1">
            <a:gsLst>
              <a:gs pos="0">
                <a:srgbClr val="0070C0">
                  <a:alpha val="3958"/>
                </a:srgbClr>
              </a:gs>
              <a:gs pos="100000">
                <a:srgbClr val="7030A0">
                  <a:alpha val="13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60735B7A-511E-1F48-5108-5B957FC839D1}"/>
              </a:ext>
            </a:extLst>
          </p:cNvPr>
          <p:cNvSpPr/>
          <p:nvPr/>
        </p:nvSpPr>
        <p:spPr>
          <a:xfrm>
            <a:off x="7428716" y="1130928"/>
            <a:ext cx="4239298" cy="4842360"/>
          </a:xfrm>
          <a:prstGeom prst="roundRect">
            <a:avLst>
              <a:gd name="adj" fmla="val 2407"/>
            </a:avLst>
          </a:prstGeom>
          <a:gradFill flip="none" rotWithShape="1">
            <a:gsLst>
              <a:gs pos="0">
                <a:srgbClr val="0070C0"/>
              </a:gs>
              <a:gs pos="100000">
                <a:srgbClr val="7030A0"/>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804E3-3A99-4A47-7AFC-6EA443B022C6}"/>
              </a:ext>
            </a:extLst>
          </p:cNvPr>
          <p:cNvSpPr>
            <a:spLocks noGrp="1"/>
          </p:cNvSpPr>
          <p:nvPr>
            <p:ph type="title"/>
          </p:nvPr>
        </p:nvSpPr>
        <p:spPr/>
        <p:txBody>
          <a:bodyPr/>
          <a:lstStyle/>
          <a:p>
            <a:r>
              <a:rPr lang="en-US" dirty="0"/>
              <a:t>AI IS HERE. AI IS NOW</a:t>
            </a:r>
          </a:p>
        </p:txBody>
      </p:sp>
      <p:sp>
        <p:nvSpPr>
          <p:cNvPr id="5" name="TextBox 4">
            <a:extLst>
              <a:ext uri="{FF2B5EF4-FFF2-40B4-BE49-F238E27FC236}">
                <a16:creationId xmlns:a16="http://schemas.microsoft.com/office/drawing/2014/main" id="{28E10DF5-0571-8884-9ED5-FC6FE9B1A41C}"/>
              </a:ext>
            </a:extLst>
          </p:cNvPr>
          <p:cNvSpPr txBox="1"/>
          <p:nvPr/>
        </p:nvSpPr>
        <p:spPr>
          <a:xfrm>
            <a:off x="701021" y="1376960"/>
            <a:ext cx="6338072" cy="3154710"/>
          </a:xfrm>
          <a:prstGeom prst="rect">
            <a:avLst/>
          </a:prstGeom>
          <a:noFill/>
        </p:spPr>
        <p:txBody>
          <a:bodyPr wrap="square" rtlCol="0">
            <a:spAutoFit/>
          </a:bodyPr>
          <a:lstStyle/>
          <a:p>
            <a:pPr algn="ctr"/>
            <a:r>
              <a:rPr lang="en-US" sz="19900" b="1" dirty="0">
                <a:solidFill>
                  <a:srgbClr val="7030A0"/>
                </a:solidFill>
                <a:latin typeface="Arial Black" panose="020B0604020202020204" pitchFamily="34" charset="0"/>
                <a:cs typeface="Arial Black" panose="020B0604020202020204" pitchFamily="34" charset="0"/>
              </a:rPr>
              <a:t>87%</a:t>
            </a:r>
          </a:p>
        </p:txBody>
      </p:sp>
      <p:sp>
        <p:nvSpPr>
          <p:cNvPr id="8" name="TextBox 7">
            <a:extLst>
              <a:ext uri="{FF2B5EF4-FFF2-40B4-BE49-F238E27FC236}">
                <a16:creationId xmlns:a16="http://schemas.microsoft.com/office/drawing/2014/main" id="{720454BD-0624-0832-CE52-B8C05A566769}"/>
              </a:ext>
            </a:extLst>
          </p:cNvPr>
          <p:cNvSpPr txBox="1"/>
          <p:nvPr/>
        </p:nvSpPr>
        <p:spPr>
          <a:xfrm>
            <a:off x="7446851" y="4564738"/>
            <a:ext cx="4203029" cy="780022"/>
          </a:xfrm>
          <a:prstGeom prst="rect">
            <a:avLst/>
          </a:prstGeom>
          <a:noFill/>
        </p:spPr>
        <p:txBody>
          <a:bodyPr wrap="square" lIns="91440" tIns="45720" rIns="91440" bIns="45720" rtlCol="0" anchor="t">
            <a:spAutoFit/>
          </a:bodyPr>
          <a:lstStyle/>
          <a:p>
            <a:pPr algn="ctr">
              <a:lnSpc>
                <a:spcPct val="80000"/>
              </a:lnSpc>
            </a:pPr>
            <a:r>
              <a:rPr lang="en-US" sz="5400" b="1" dirty="0">
                <a:solidFill>
                  <a:schemeClr val="bg1"/>
                </a:solidFill>
                <a:latin typeface="Arial Black"/>
                <a:ea typeface="Segoe UI Black"/>
                <a:cs typeface="Arial Black" panose="020B0604020202020204" pitchFamily="34" charset="0"/>
              </a:rPr>
              <a:t>EXPLODE</a:t>
            </a:r>
            <a:endParaRPr lang="en-US" sz="5400" dirty="0">
              <a:solidFill>
                <a:schemeClr val="bg1"/>
              </a:solidFill>
              <a:cs typeface="Helvetica"/>
            </a:endParaRPr>
          </a:p>
        </p:txBody>
      </p:sp>
      <p:sp>
        <p:nvSpPr>
          <p:cNvPr id="13" name="TextBox 12">
            <a:extLst>
              <a:ext uri="{FF2B5EF4-FFF2-40B4-BE49-F238E27FC236}">
                <a16:creationId xmlns:a16="http://schemas.microsoft.com/office/drawing/2014/main" id="{4964DA8F-B9EB-3AB2-3FA3-C2D18ECE5749}"/>
              </a:ext>
            </a:extLst>
          </p:cNvPr>
          <p:cNvSpPr txBox="1"/>
          <p:nvPr/>
        </p:nvSpPr>
        <p:spPr>
          <a:xfrm>
            <a:off x="682888" y="4316819"/>
            <a:ext cx="6374340" cy="1384995"/>
          </a:xfrm>
          <a:prstGeom prst="rect">
            <a:avLst/>
          </a:prstGeom>
          <a:noFill/>
        </p:spPr>
        <p:txBody>
          <a:bodyPr wrap="square" lIns="91440" tIns="45720" rIns="91440" bIns="45720" anchor="t">
            <a:spAutoFit/>
          </a:bodyPr>
          <a:lstStyle/>
          <a:p>
            <a:pPr algn="ctr"/>
            <a:r>
              <a:rPr lang="en-US" sz="2800" b="1" dirty="0"/>
              <a:t>PLAN TO IMPLEMENT GENERATIVE </a:t>
            </a:r>
            <a:br>
              <a:rPr lang="en-US" sz="2800" b="1" dirty="0"/>
            </a:br>
            <a:r>
              <a:rPr lang="en-US" sz="2800" b="1" dirty="0"/>
              <a:t>AI-BASED TOOLS WITHIN THE NEXT 2 YEARS*</a:t>
            </a:r>
            <a:endParaRPr lang="en-US" sz="2800" dirty="0">
              <a:cs typeface="Helvetica"/>
            </a:endParaRPr>
          </a:p>
        </p:txBody>
      </p:sp>
      <p:sp>
        <p:nvSpPr>
          <p:cNvPr id="3" name="TextBox 2">
            <a:extLst>
              <a:ext uri="{FF2B5EF4-FFF2-40B4-BE49-F238E27FC236}">
                <a16:creationId xmlns:a16="http://schemas.microsoft.com/office/drawing/2014/main" id="{8990AAAA-7ABA-C1ED-4028-45C4F23C964C}"/>
              </a:ext>
            </a:extLst>
          </p:cNvPr>
          <p:cNvSpPr txBox="1"/>
          <p:nvPr/>
        </p:nvSpPr>
        <p:spPr>
          <a:xfrm>
            <a:off x="9190629" y="6218078"/>
            <a:ext cx="2477386" cy="215444"/>
          </a:xfrm>
          <a:prstGeom prst="rect">
            <a:avLst/>
          </a:prstGeom>
          <a:noFill/>
        </p:spPr>
        <p:txBody>
          <a:bodyPr wrap="square" rtlCol="0">
            <a:spAutoFit/>
          </a:bodyPr>
          <a:lstStyle/>
          <a:p>
            <a:pPr algn="r"/>
            <a:r>
              <a:rPr lang="en-US" sz="800" dirty="0"/>
              <a:t>*GEP - Foundry (IDG) Survey </a:t>
            </a:r>
          </a:p>
        </p:txBody>
      </p:sp>
      <p:sp>
        <p:nvSpPr>
          <p:cNvPr id="4" name="TextBox 3">
            <a:extLst>
              <a:ext uri="{FF2B5EF4-FFF2-40B4-BE49-F238E27FC236}">
                <a16:creationId xmlns:a16="http://schemas.microsoft.com/office/drawing/2014/main" id="{9303FD8C-8753-35E6-36E6-D5F41FD2F2A6}"/>
              </a:ext>
            </a:extLst>
          </p:cNvPr>
          <p:cNvSpPr txBox="1"/>
          <p:nvPr/>
        </p:nvSpPr>
        <p:spPr>
          <a:xfrm>
            <a:off x="7578387" y="1745455"/>
            <a:ext cx="3939957" cy="2062103"/>
          </a:xfrm>
          <a:prstGeom prst="rect">
            <a:avLst/>
          </a:prstGeom>
          <a:noFill/>
        </p:spPr>
        <p:txBody>
          <a:bodyPr wrap="square" lIns="91440" tIns="45720" rIns="91440" bIns="45720" rtlCol="0" anchor="t">
            <a:spAutoFit/>
          </a:bodyPr>
          <a:lstStyle/>
          <a:p>
            <a:pPr algn="ctr"/>
            <a:r>
              <a:rPr lang="en-US" sz="3200" b="1" dirty="0">
                <a:solidFill>
                  <a:schemeClr val="bg1"/>
                </a:solidFill>
                <a:latin typeface="Helvetica"/>
                <a:ea typeface="Segoe UI Black"/>
                <a:cs typeface="Helvetica"/>
              </a:rPr>
              <a:t>AI ADOPTION IN PROCUREMENT </a:t>
            </a:r>
            <a:br>
              <a:rPr lang="en-US" sz="3200" b="1" dirty="0">
                <a:latin typeface="Helvetica" pitchFamily="2" charset="0"/>
                <a:ea typeface="Segoe UI Black" panose="020B0A02040204020203" pitchFamily="34" charset="0"/>
              </a:rPr>
            </a:br>
            <a:r>
              <a:rPr lang="en-US" sz="3200" b="1" dirty="0">
                <a:solidFill>
                  <a:schemeClr val="bg1"/>
                </a:solidFill>
                <a:latin typeface="Helvetica"/>
                <a:ea typeface="Segoe UI Black"/>
                <a:cs typeface="Helvetica"/>
              </a:rPr>
              <a:t>&amp; SUPPLY CHAIN MANAGEMENT</a:t>
            </a:r>
            <a:endParaRPr lang="en-US" sz="4400" b="1" dirty="0">
              <a:solidFill>
                <a:schemeClr val="bg1"/>
              </a:solidFill>
              <a:latin typeface="Arial Black"/>
              <a:ea typeface="Segoe UI Black"/>
              <a:cs typeface="Arial Black" panose="020B0604020202020204" pitchFamily="34" charset="0"/>
            </a:endParaRPr>
          </a:p>
        </p:txBody>
      </p:sp>
      <p:sp>
        <p:nvSpPr>
          <p:cNvPr id="6" name="TextBox 5">
            <a:extLst>
              <a:ext uri="{FF2B5EF4-FFF2-40B4-BE49-F238E27FC236}">
                <a16:creationId xmlns:a16="http://schemas.microsoft.com/office/drawing/2014/main" id="{52730852-FC13-FFB5-16DD-092FDF74DE55}"/>
              </a:ext>
            </a:extLst>
          </p:cNvPr>
          <p:cNvSpPr txBox="1"/>
          <p:nvPr/>
        </p:nvSpPr>
        <p:spPr>
          <a:xfrm>
            <a:off x="7443719" y="3856496"/>
            <a:ext cx="4203029" cy="780022"/>
          </a:xfrm>
          <a:prstGeom prst="rect">
            <a:avLst/>
          </a:prstGeom>
          <a:noFill/>
        </p:spPr>
        <p:txBody>
          <a:bodyPr wrap="square" lIns="91440" tIns="45720" rIns="91440" bIns="45720" rtlCol="0" anchor="t">
            <a:spAutoFit/>
          </a:bodyPr>
          <a:lstStyle/>
          <a:p>
            <a:pPr algn="ctr">
              <a:lnSpc>
                <a:spcPct val="80000"/>
              </a:lnSpc>
            </a:pPr>
            <a:r>
              <a:rPr lang="en-US" sz="5400" b="1" dirty="0">
                <a:solidFill>
                  <a:srgbClr val="F970F1"/>
                </a:solidFill>
                <a:latin typeface="Arial Black"/>
                <a:ea typeface="Segoe UI Black"/>
                <a:cs typeface="Arial Black" panose="020B0604020202020204" pitchFamily="34" charset="0"/>
              </a:rPr>
              <a:t>IS SET TO</a:t>
            </a:r>
            <a:endParaRPr lang="en-US" sz="5400" dirty="0">
              <a:solidFill>
                <a:srgbClr val="F970F1"/>
              </a:solidFill>
              <a:cs typeface="Helvetica"/>
            </a:endParaRPr>
          </a:p>
        </p:txBody>
      </p:sp>
    </p:spTree>
    <p:extLst>
      <p:ext uri="{BB962C8B-B14F-4D97-AF65-F5344CB8AC3E}">
        <p14:creationId xmlns:p14="http://schemas.microsoft.com/office/powerpoint/2010/main" val="428938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grpId="0" nodeType="withEffect">
                                  <p:stCondLst>
                                    <p:cond delay="0"/>
                                  </p:stCondLst>
                                  <p:endCondLst>
                                    <p:cond evt="onNext" delay="0">
                                      <p:tgtEl>
                                        <p:sldTgt/>
                                      </p:tgtEl>
                                    </p:cond>
                                  </p:endCondLst>
                                  <p:childTnLst>
                                    <p:animScale>
                                      <p:cBhvr>
                                        <p:cTn id="6"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E1D625-11CE-211A-4D47-AD1D4A3533A3}"/>
              </a:ext>
            </a:extLst>
          </p:cNvPr>
          <p:cNvSpPr txBox="1"/>
          <p:nvPr/>
        </p:nvSpPr>
        <p:spPr>
          <a:xfrm>
            <a:off x="212796" y="3670626"/>
            <a:ext cx="11556999" cy="2462213"/>
          </a:xfrm>
          <a:prstGeom prst="rect">
            <a:avLst/>
          </a:prstGeom>
          <a:noFill/>
        </p:spPr>
        <p:txBody>
          <a:bodyPr wrap="square" lIns="91440" tIns="45720" rIns="91440" bIns="45720" rtlCol="0" anchor="t">
            <a:spAutoFit/>
          </a:bodyPr>
          <a:lstStyle/>
          <a:p>
            <a:pPr algn="ctr"/>
            <a:r>
              <a:rPr lang="en-US" sz="6600" b="1" dirty="0">
                <a:solidFill>
                  <a:srgbClr val="F970F1"/>
                </a:solidFill>
                <a:latin typeface="Arial Black" panose="020B0604020202020204" pitchFamily="34" charset="0"/>
              </a:rPr>
              <a:t>AI-FIRST</a:t>
            </a:r>
            <a:br>
              <a:rPr lang="en-US" sz="5400" b="1" dirty="0">
                <a:solidFill>
                  <a:srgbClr val="F970F1"/>
                </a:solidFill>
                <a:latin typeface="Arial Black" panose="020B0604020202020204" pitchFamily="34" charset="0"/>
              </a:rPr>
            </a:br>
            <a:r>
              <a:rPr lang="en-US" sz="4000" b="1" dirty="0">
                <a:solidFill>
                  <a:schemeClr val="bg1"/>
                </a:solidFill>
                <a:latin typeface="Arial Black" panose="020B0604020202020204" pitchFamily="34" charset="0"/>
              </a:rPr>
              <a:t>P</a:t>
            </a:r>
            <a:r>
              <a:rPr lang="en-US" sz="4000" b="1" dirty="0">
                <a:solidFill>
                  <a:schemeClr val="bg1"/>
                </a:solidFill>
                <a:latin typeface="Arial Black" panose="020B0604020202020204" pitchFamily="34" charset="0"/>
                <a:cs typeface="Arial Black" panose="020B0604020202020204" pitchFamily="34" charset="0"/>
              </a:rPr>
              <a:t>ROCUREMENT &amp; SUPPLY CHAIN</a:t>
            </a:r>
          </a:p>
          <a:p>
            <a:pPr algn="ctr"/>
            <a:r>
              <a:rPr lang="en-US" sz="4800" b="1" dirty="0">
                <a:solidFill>
                  <a:srgbClr val="F970F1"/>
                </a:solidFill>
                <a:latin typeface="Arial Black" panose="020B0604020202020204" pitchFamily="34" charset="0"/>
              </a:rPr>
              <a:t>TRANSFORMATION</a:t>
            </a:r>
            <a:endParaRPr lang="en-US" sz="4800" b="1" dirty="0">
              <a:solidFill>
                <a:schemeClr val="bg1"/>
              </a:solidFill>
            </a:endParaRPr>
          </a:p>
        </p:txBody>
      </p:sp>
      <p:sp>
        <p:nvSpPr>
          <p:cNvPr id="2" name="TextBox 1">
            <a:extLst>
              <a:ext uri="{FF2B5EF4-FFF2-40B4-BE49-F238E27FC236}">
                <a16:creationId xmlns:a16="http://schemas.microsoft.com/office/drawing/2014/main" id="{88E9C51F-AF9F-C539-4878-F916B5583482}"/>
              </a:ext>
            </a:extLst>
          </p:cNvPr>
          <p:cNvSpPr txBox="1"/>
          <p:nvPr/>
        </p:nvSpPr>
        <p:spPr>
          <a:xfrm>
            <a:off x="212797" y="1120676"/>
            <a:ext cx="11556999" cy="2308324"/>
          </a:xfrm>
          <a:prstGeom prst="rect">
            <a:avLst/>
          </a:prstGeom>
          <a:noFill/>
        </p:spPr>
        <p:txBody>
          <a:bodyPr wrap="square" lIns="91440" tIns="45720" rIns="91440" bIns="45720" rtlCol="0" anchor="t">
            <a:spAutoFit/>
          </a:bodyPr>
          <a:lstStyle/>
          <a:p>
            <a:pPr algn="ctr"/>
            <a:r>
              <a:rPr lang="en-US" sz="7200" b="1" dirty="0">
                <a:solidFill>
                  <a:schemeClr val="bg1"/>
                </a:solidFill>
                <a:latin typeface="Arial Black" panose="020B0604020202020204" pitchFamily="34" charset="0"/>
                <a:cs typeface="Arial Black" panose="020B0604020202020204" pitchFamily="34" charset="0"/>
              </a:rPr>
              <a:t>GEP IS AT THE FOREFRONT</a:t>
            </a:r>
            <a:endParaRPr lang="en-US" sz="4800" b="1" dirty="0">
              <a:solidFill>
                <a:schemeClr val="bg1"/>
              </a:solidFill>
            </a:endParaRPr>
          </a:p>
        </p:txBody>
      </p:sp>
    </p:spTree>
    <p:extLst>
      <p:ext uri="{BB962C8B-B14F-4D97-AF65-F5344CB8AC3E}">
        <p14:creationId xmlns:p14="http://schemas.microsoft.com/office/powerpoint/2010/main" val="258064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0F583-904A-EDE3-F559-8187810C6A88}"/>
            </a:ext>
          </a:extLst>
        </p:cNvPr>
        <p:cNvGrpSpPr/>
        <p:nvPr/>
      </p:nvGrpSpPr>
      <p:grpSpPr>
        <a:xfrm>
          <a:off x="0" y="0"/>
          <a:ext cx="0" cy="0"/>
          <a:chOff x="0" y="0"/>
          <a:chExt cx="0" cy="0"/>
        </a:xfrm>
      </p:grpSpPr>
      <p:sp>
        <p:nvSpPr>
          <p:cNvPr id="10" name="Freeform 9">
            <a:extLst>
              <a:ext uri="{FF2B5EF4-FFF2-40B4-BE49-F238E27FC236}">
                <a16:creationId xmlns:a16="http://schemas.microsoft.com/office/drawing/2014/main" id="{7A6C0080-BC8F-3BDB-389F-00EE4B47AA8C}"/>
              </a:ext>
            </a:extLst>
          </p:cNvPr>
          <p:cNvSpPr/>
          <p:nvPr/>
        </p:nvSpPr>
        <p:spPr>
          <a:xfrm>
            <a:off x="8018190" y="2512962"/>
            <a:ext cx="747245" cy="486832"/>
          </a:xfrm>
          <a:custGeom>
            <a:avLst/>
            <a:gdLst>
              <a:gd name="connsiteX0" fmla="*/ 566517 w 618306"/>
              <a:gd name="connsiteY0" fmla="*/ 0 h 402828"/>
              <a:gd name="connsiteX1" fmla="*/ 515626 w 618306"/>
              <a:gd name="connsiteY1" fmla="*/ 42360 h 402828"/>
              <a:gd name="connsiteX2" fmla="*/ 320150 w 618306"/>
              <a:gd name="connsiteY2" fmla="*/ 124182 h 402828"/>
              <a:gd name="connsiteX3" fmla="*/ 83359 w 618306"/>
              <a:gd name="connsiteY3" fmla="*/ 310046 h 402828"/>
              <a:gd name="connsiteX4" fmla="*/ 51790 w 618306"/>
              <a:gd name="connsiteY4" fmla="*/ 299250 h 402828"/>
              <a:gd name="connsiteX5" fmla="*/ 0 w 618306"/>
              <a:gd name="connsiteY5" fmla="*/ 351039 h 402828"/>
              <a:gd name="connsiteX6" fmla="*/ 51790 w 618306"/>
              <a:gd name="connsiteY6" fmla="*/ 402829 h 402828"/>
              <a:gd name="connsiteX7" fmla="*/ 103579 w 618306"/>
              <a:gd name="connsiteY7" fmla="*/ 351039 h 402828"/>
              <a:gd name="connsiteX8" fmla="*/ 99134 w 618306"/>
              <a:gd name="connsiteY8" fmla="*/ 330090 h 402828"/>
              <a:gd name="connsiteX9" fmla="*/ 335895 w 618306"/>
              <a:gd name="connsiteY9" fmla="*/ 144251 h 402828"/>
              <a:gd name="connsiteX10" fmla="*/ 517308 w 618306"/>
              <a:gd name="connsiteY10" fmla="*/ 67893 h 402828"/>
              <a:gd name="connsiteX11" fmla="*/ 566517 w 618306"/>
              <a:gd name="connsiteY11" fmla="*/ 103586 h 402828"/>
              <a:gd name="connsiteX12" fmla="*/ 618307 w 618306"/>
              <a:gd name="connsiteY12" fmla="*/ 51796 h 402828"/>
              <a:gd name="connsiteX13" fmla="*/ 566517 w 618306"/>
              <a:gd name="connsiteY13" fmla="*/ 0 h 4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306" h="402828">
                <a:moveTo>
                  <a:pt x="566517" y="0"/>
                </a:moveTo>
                <a:cubicBezTo>
                  <a:pt x="541141" y="0"/>
                  <a:pt x="520071" y="18265"/>
                  <a:pt x="515626" y="42360"/>
                </a:cubicBezTo>
                <a:cubicBezTo>
                  <a:pt x="444672" y="51571"/>
                  <a:pt x="376670" y="79813"/>
                  <a:pt x="320150" y="124182"/>
                </a:cubicBezTo>
                <a:lnTo>
                  <a:pt x="83359" y="310046"/>
                </a:lnTo>
                <a:cubicBezTo>
                  <a:pt x="74615" y="303300"/>
                  <a:pt x="63685" y="299250"/>
                  <a:pt x="51790" y="299250"/>
                </a:cubicBezTo>
                <a:cubicBezTo>
                  <a:pt x="23184" y="299250"/>
                  <a:pt x="0" y="322433"/>
                  <a:pt x="0" y="351039"/>
                </a:cubicBezTo>
                <a:cubicBezTo>
                  <a:pt x="0" y="379639"/>
                  <a:pt x="23184" y="402829"/>
                  <a:pt x="51790" y="402829"/>
                </a:cubicBezTo>
                <a:cubicBezTo>
                  <a:pt x="80396" y="402829"/>
                  <a:pt x="103579" y="379639"/>
                  <a:pt x="103579" y="351039"/>
                </a:cubicBezTo>
                <a:cubicBezTo>
                  <a:pt x="103579" y="343570"/>
                  <a:pt x="101970" y="336496"/>
                  <a:pt x="99134" y="330090"/>
                </a:cubicBezTo>
                <a:lnTo>
                  <a:pt x="335895" y="144251"/>
                </a:lnTo>
                <a:cubicBezTo>
                  <a:pt x="388395" y="103039"/>
                  <a:pt x="451461" y="76722"/>
                  <a:pt x="517308" y="67893"/>
                </a:cubicBezTo>
                <a:cubicBezTo>
                  <a:pt x="524085" y="88605"/>
                  <a:pt x="543540" y="103586"/>
                  <a:pt x="566517" y="103586"/>
                </a:cubicBezTo>
                <a:cubicBezTo>
                  <a:pt x="595117" y="103586"/>
                  <a:pt x="618307" y="80402"/>
                  <a:pt x="618307" y="51796"/>
                </a:cubicBezTo>
                <a:cubicBezTo>
                  <a:pt x="618312" y="23184"/>
                  <a:pt x="595117" y="0"/>
                  <a:pt x="566517" y="0"/>
                </a:cubicBezTo>
                <a:close/>
              </a:path>
            </a:pathLst>
          </a:custGeom>
          <a:solidFill>
            <a:srgbClr val="491896"/>
          </a:solidFill>
          <a:ln w="6072" cap="flat">
            <a:noFill/>
            <a:prstDash val="solid"/>
            <a:miter/>
          </a:ln>
        </p:spPr>
        <p:txBody>
          <a:bodyPr rtlCol="0" anchor="ctr"/>
          <a:lstStyle/>
          <a:p>
            <a:endParaRPr lang="en-US"/>
          </a:p>
        </p:txBody>
      </p:sp>
      <p:sp>
        <p:nvSpPr>
          <p:cNvPr id="12" name="Rounded Rectangle 11">
            <a:extLst>
              <a:ext uri="{FF2B5EF4-FFF2-40B4-BE49-F238E27FC236}">
                <a16:creationId xmlns:a16="http://schemas.microsoft.com/office/drawing/2014/main" id="{5124D01B-18BE-E6D2-A132-38FF02B671CF}"/>
              </a:ext>
            </a:extLst>
          </p:cNvPr>
          <p:cNvSpPr/>
          <p:nvPr/>
        </p:nvSpPr>
        <p:spPr>
          <a:xfrm>
            <a:off x="8776830" y="2077141"/>
            <a:ext cx="2739640" cy="1045678"/>
          </a:xfrm>
          <a:prstGeom prst="roundRect">
            <a:avLst/>
          </a:prstGeom>
          <a:solidFill>
            <a:srgbClr val="491896"/>
          </a:solidFill>
          <a:ln w="6072"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7311CA1-F86D-9493-8028-C18D3DF2CE6B}"/>
              </a:ext>
            </a:extLst>
          </p:cNvPr>
          <p:cNvSpPr/>
          <p:nvPr/>
        </p:nvSpPr>
        <p:spPr>
          <a:xfrm>
            <a:off x="8118300" y="4023309"/>
            <a:ext cx="638049" cy="125179"/>
          </a:xfrm>
          <a:custGeom>
            <a:avLst/>
            <a:gdLst>
              <a:gd name="connsiteX0" fmla="*/ 476163 w 527952"/>
              <a:gd name="connsiteY0" fmla="*/ 0 h 103579"/>
              <a:gd name="connsiteX1" fmla="*/ 426019 w 527952"/>
              <a:gd name="connsiteY1" fmla="*/ 39038 h 103579"/>
              <a:gd name="connsiteX2" fmla="*/ 101934 w 527952"/>
              <a:gd name="connsiteY2" fmla="*/ 39038 h 103579"/>
              <a:gd name="connsiteX3" fmla="*/ 51790 w 527952"/>
              <a:gd name="connsiteY3" fmla="*/ 0 h 103579"/>
              <a:gd name="connsiteX4" fmla="*/ 0 w 527952"/>
              <a:gd name="connsiteY4" fmla="*/ 51790 h 103579"/>
              <a:gd name="connsiteX5" fmla="*/ 51790 w 527952"/>
              <a:gd name="connsiteY5" fmla="*/ 103579 h 103579"/>
              <a:gd name="connsiteX6" fmla="*/ 101934 w 527952"/>
              <a:gd name="connsiteY6" fmla="*/ 64547 h 103579"/>
              <a:gd name="connsiteX7" fmla="*/ 426019 w 527952"/>
              <a:gd name="connsiteY7" fmla="*/ 64547 h 103579"/>
              <a:gd name="connsiteX8" fmla="*/ 476163 w 527952"/>
              <a:gd name="connsiteY8" fmla="*/ 103579 h 103579"/>
              <a:gd name="connsiteX9" fmla="*/ 527953 w 527952"/>
              <a:gd name="connsiteY9" fmla="*/ 51790 h 103579"/>
              <a:gd name="connsiteX10" fmla="*/ 476163 w 527952"/>
              <a:gd name="connsiteY10" fmla="*/ 0 h 1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7952" h="103579">
                <a:moveTo>
                  <a:pt x="476163" y="0"/>
                </a:moveTo>
                <a:cubicBezTo>
                  <a:pt x="451977" y="0"/>
                  <a:pt x="431715" y="16607"/>
                  <a:pt x="426019" y="39038"/>
                </a:cubicBezTo>
                <a:lnTo>
                  <a:pt x="101934" y="39038"/>
                </a:lnTo>
                <a:cubicBezTo>
                  <a:pt x="96238" y="16613"/>
                  <a:pt x="75988" y="0"/>
                  <a:pt x="51790" y="0"/>
                </a:cubicBezTo>
                <a:cubicBezTo>
                  <a:pt x="23184" y="0"/>
                  <a:pt x="0" y="23184"/>
                  <a:pt x="0" y="51790"/>
                </a:cubicBezTo>
                <a:cubicBezTo>
                  <a:pt x="0" y="80396"/>
                  <a:pt x="23184" y="103579"/>
                  <a:pt x="51790" y="103579"/>
                </a:cubicBezTo>
                <a:cubicBezTo>
                  <a:pt x="75975" y="103579"/>
                  <a:pt x="96238" y="86972"/>
                  <a:pt x="101934" y="64547"/>
                </a:cubicBezTo>
                <a:lnTo>
                  <a:pt x="426019" y="64547"/>
                </a:lnTo>
                <a:cubicBezTo>
                  <a:pt x="431715" y="86966"/>
                  <a:pt x="451971" y="103579"/>
                  <a:pt x="476163" y="103579"/>
                </a:cubicBezTo>
                <a:cubicBezTo>
                  <a:pt x="504769" y="103579"/>
                  <a:pt x="527953" y="80396"/>
                  <a:pt x="527953" y="51790"/>
                </a:cubicBezTo>
                <a:cubicBezTo>
                  <a:pt x="527959" y="23184"/>
                  <a:pt x="504769" y="0"/>
                  <a:pt x="476163" y="0"/>
                </a:cubicBezTo>
                <a:close/>
              </a:path>
            </a:pathLst>
          </a:custGeom>
          <a:solidFill>
            <a:schemeClr val="accent1">
              <a:lumMod val="75000"/>
            </a:schemeClr>
          </a:solidFill>
          <a:ln w="6072" cap="flat">
            <a:noFill/>
            <a:prstDash val="solid"/>
            <a:miter/>
          </a:ln>
        </p:spPr>
        <p:txBody>
          <a:bodyPr rtlCol="0" anchor="ctr"/>
          <a:lstStyle/>
          <a:p>
            <a:endParaRPr lang="en-US"/>
          </a:p>
        </p:txBody>
      </p:sp>
      <p:sp>
        <p:nvSpPr>
          <p:cNvPr id="18" name="Rounded Rectangle 17">
            <a:extLst>
              <a:ext uri="{FF2B5EF4-FFF2-40B4-BE49-F238E27FC236}">
                <a16:creationId xmlns:a16="http://schemas.microsoft.com/office/drawing/2014/main" id="{2D453DDF-5475-E586-E3D0-B4595D3E8CEE}"/>
              </a:ext>
            </a:extLst>
          </p:cNvPr>
          <p:cNvSpPr/>
          <p:nvPr/>
        </p:nvSpPr>
        <p:spPr>
          <a:xfrm>
            <a:off x="8776830" y="3619582"/>
            <a:ext cx="2739641" cy="1045685"/>
          </a:xfrm>
          <a:prstGeom prst="roundRect">
            <a:avLst/>
          </a:prstGeom>
          <a:solidFill>
            <a:schemeClr val="accent1">
              <a:lumMod val="75000"/>
            </a:schemeClr>
          </a:solidFill>
          <a:ln w="607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53F615B-C66A-9B02-260E-1002372F0C60}"/>
              </a:ext>
            </a:extLst>
          </p:cNvPr>
          <p:cNvSpPr/>
          <p:nvPr/>
        </p:nvSpPr>
        <p:spPr>
          <a:xfrm>
            <a:off x="8013668" y="5212302"/>
            <a:ext cx="747237" cy="486833"/>
          </a:xfrm>
          <a:custGeom>
            <a:avLst/>
            <a:gdLst>
              <a:gd name="connsiteX0" fmla="*/ 566517 w 618300"/>
              <a:gd name="connsiteY0" fmla="*/ 299243 h 402829"/>
              <a:gd name="connsiteX1" fmla="*/ 517308 w 618300"/>
              <a:gd name="connsiteY1" fmla="*/ 334942 h 402829"/>
              <a:gd name="connsiteX2" fmla="*/ 335895 w 618300"/>
              <a:gd name="connsiteY2" fmla="*/ 258584 h 402829"/>
              <a:gd name="connsiteX3" fmla="*/ 99135 w 618300"/>
              <a:gd name="connsiteY3" fmla="*/ 72733 h 402829"/>
              <a:gd name="connsiteX4" fmla="*/ 103580 w 618300"/>
              <a:gd name="connsiteY4" fmla="*/ 51790 h 402829"/>
              <a:gd name="connsiteX5" fmla="*/ 51790 w 618300"/>
              <a:gd name="connsiteY5" fmla="*/ 0 h 402829"/>
              <a:gd name="connsiteX6" fmla="*/ 0 w 618300"/>
              <a:gd name="connsiteY6" fmla="*/ 51790 h 402829"/>
              <a:gd name="connsiteX7" fmla="*/ 51790 w 618300"/>
              <a:gd name="connsiteY7" fmla="*/ 103579 h 402829"/>
              <a:gd name="connsiteX8" fmla="*/ 83359 w 618300"/>
              <a:gd name="connsiteY8" fmla="*/ 92783 h 402829"/>
              <a:gd name="connsiteX9" fmla="*/ 320150 w 618300"/>
              <a:gd name="connsiteY9" fmla="*/ 278646 h 402829"/>
              <a:gd name="connsiteX10" fmla="*/ 515620 w 618300"/>
              <a:gd name="connsiteY10" fmla="*/ 360475 h 402829"/>
              <a:gd name="connsiteX11" fmla="*/ 566511 w 618300"/>
              <a:gd name="connsiteY11" fmla="*/ 402829 h 402829"/>
              <a:gd name="connsiteX12" fmla="*/ 618301 w 618300"/>
              <a:gd name="connsiteY12" fmla="*/ 351039 h 402829"/>
              <a:gd name="connsiteX13" fmla="*/ 566517 w 618300"/>
              <a:gd name="connsiteY13" fmla="*/ 299243 h 4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300" h="402829">
                <a:moveTo>
                  <a:pt x="566517" y="299243"/>
                </a:moveTo>
                <a:cubicBezTo>
                  <a:pt x="543540" y="299243"/>
                  <a:pt x="524085" y="314223"/>
                  <a:pt x="517308" y="334942"/>
                </a:cubicBezTo>
                <a:cubicBezTo>
                  <a:pt x="451467" y="326107"/>
                  <a:pt x="388402" y="299790"/>
                  <a:pt x="335895" y="258584"/>
                </a:cubicBezTo>
                <a:lnTo>
                  <a:pt x="99135" y="72733"/>
                </a:lnTo>
                <a:cubicBezTo>
                  <a:pt x="101976" y="66326"/>
                  <a:pt x="103580" y="59246"/>
                  <a:pt x="103580" y="51790"/>
                </a:cubicBezTo>
                <a:cubicBezTo>
                  <a:pt x="103580" y="23184"/>
                  <a:pt x="80396" y="0"/>
                  <a:pt x="51790" y="0"/>
                </a:cubicBezTo>
                <a:cubicBezTo>
                  <a:pt x="23184" y="0"/>
                  <a:pt x="0" y="23184"/>
                  <a:pt x="0" y="51790"/>
                </a:cubicBezTo>
                <a:cubicBezTo>
                  <a:pt x="0" y="80390"/>
                  <a:pt x="23184" y="103579"/>
                  <a:pt x="51790" y="103579"/>
                </a:cubicBezTo>
                <a:cubicBezTo>
                  <a:pt x="63685" y="103579"/>
                  <a:pt x="74615" y="99523"/>
                  <a:pt x="83359" y="92783"/>
                </a:cubicBezTo>
                <a:lnTo>
                  <a:pt x="320150" y="278646"/>
                </a:lnTo>
                <a:cubicBezTo>
                  <a:pt x="376682" y="323022"/>
                  <a:pt x="444678" y="351264"/>
                  <a:pt x="515620" y="360475"/>
                </a:cubicBezTo>
                <a:cubicBezTo>
                  <a:pt x="520059" y="384570"/>
                  <a:pt x="541141" y="402829"/>
                  <a:pt x="566511" y="402829"/>
                </a:cubicBezTo>
                <a:cubicBezTo>
                  <a:pt x="595117" y="402829"/>
                  <a:pt x="618301" y="379645"/>
                  <a:pt x="618301" y="351039"/>
                </a:cubicBezTo>
                <a:cubicBezTo>
                  <a:pt x="618313" y="322427"/>
                  <a:pt x="595123" y="299243"/>
                  <a:pt x="566517" y="299243"/>
                </a:cubicBezTo>
                <a:close/>
              </a:path>
            </a:pathLst>
          </a:custGeom>
          <a:solidFill>
            <a:srgbClr val="0070C0"/>
          </a:solidFill>
          <a:ln w="6072" cap="flat">
            <a:noFill/>
            <a:prstDash val="solid"/>
            <a:miter/>
          </a:ln>
        </p:spPr>
        <p:txBody>
          <a:bodyPr rtlCol="0" anchor="ctr"/>
          <a:lstStyle/>
          <a:p>
            <a:endParaRPr lang="en-US"/>
          </a:p>
        </p:txBody>
      </p:sp>
      <p:sp>
        <p:nvSpPr>
          <p:cNvPr id="25" name="Rounded Rectangle 24">
            <a:extLst>
              <a:ext uri="{FF2B5EF4-FFF2-40B4-BE49-F238E27FC236}">
                <a16:creationId xmlns:a16="http://schemas.microsoft.com/office/drawing/2014/main" id="{8BA05E66-E4C6-653A-C5B8-AE1F45A5DBF4}"/>
              </a:ext>
            </a:extLst>
          </p:cNvPr>
          <p:cNvSpPr/>
          <p:nvPr/>
        </p:nvSpPr>
        <p:spPr>
          <a:xfrm>
            <a:off x="8776830" y="5222429"/>
            <a:ext cx="2739640" cy="1045684"/>
          </a:xfrm>
          <a:prstGeom prst="roundRect">
            <a:avLst/>
          </a:prstGeom>
          <a:solidFill>
            <a:srgbClr val="0070C0"/>
          </a:solidFill>
          <a:ln w="6072" cap="flat">
            <a:noFill/>
            <a:prstDash val="solid"/>
            <a:miter/>
          </a:ln>
        </p:spPr>
        <p:txBody>
          <a:bodyPr rtlCol="0" anchor="ctr"/>
          <a:lstStyle/>
          <a:p>
            <a:endParaRPr lang="en-US"/>
          </a:p>
        </p:txBody>
      </p:sp>
      <p:grpSp>
        <p:nvGrpSpPr>
          <p:cNvPr id="26" name="Graphic 5">
            <a:extLst>
              <a:ext uri="{FF2B5EF4-FFF2-40B4-BE49-F238E27FC236}">
                <a16:creationId xmlns:a16="http://schemas.microsoft.com/office/drawing/2014/main" id="{0FEF1964-B5C8-E257-0881-B95BEB41D71B}"/>
              </a:ext>
            </a:extLst>
          </p:cNvPr>
          <p:cNvGrpSpPr/>
          <p:nvPr/>
        </p:nvGrpSpPr>
        <p:grpSpPr>
          <a:xfrm>
            <a:off x="3501712" y="2512962"/>
            <a:ext cx="747245" cy="486832"/>
            <a:chOff x="4025569" y="1965949"/>
            <a:chExt cx="618306" cy="402828"/>
          </a:xfrm>
          <a:solidFill>
            <a:srgbClr val="702FA0"/>
          </a:solidFill>
        </p:grpSpPr>
        <p:sp>
          <p:nvSpPr>
            <p:cNvPr id="27" name="Freeform 26">
              <a:extLst>
                <a:ext uri="{FF2B5EF4-FFF2-40B4-BE49-F238E27FC236}">
                  <a16:creationId xmlns:a16="http://schemas.microsoft.com/office/drawing/2014/main" id="{98F63221-90E8-0DCE-7A97-1B015421B054}"/>
                </a:ext>
              </a:extLst>
            </p:cNvPr>
            <p:cNvSpPr/>
            <p:nvPr/>
          </p:nvSpPr>
          <p:spPr>
            <a:xfrm>
              <a:off x="4025569" y="1965949"/>
              <a:ext cx="103579" cy="103579"/>
            </a:xfrm>
            <a:custGeom>
              <a:avLst/>
              <a:gdLst>
                <a:gd name="connsiteX0" fmla="*/ 0 w 103579"/>
                <a:gd name="connsiteY0" fmla="*/ 51790 h 103579"/>
                <a:gd name="connsiteX1" fmla="*/ 51790 w 103579"/>
                <a:gd name="connsiteY1" fmla="*/ 103579 h 103579"/>
                <a:gd name="connsiteX2" fmla="*/ 103579 w 103579"/>
                <a:gd name="connsiteY2" fmla="*/ 51790 h 103579"/>
                <a:gd name="connsiteX3" fmla="*/ 51790 w 103579"/>
                <a:gd name="connsiteY3" fmla="*/ 0 h 103579"/>
                <a:gd name="connsiteX4" fmla="*/ 0 w 103579"/>
                <a:gd name="connsiteY4" fmla="*/ 51790 h 10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79" h="103579">
                  <a:moveTo>
                    <a:pt x="0" y="51790"/>
                  </a:moveTo>
                  <a:cubicBezTo>
                    <a:pt x="0" y="80396"/>
                    <a:pt x="23184" y="103579"/>
                    <a:pt x="51790" y="103579"/>
                  </a:cubicBezTo>
                  <a:cubicBezTo>
                    <a:pt x="80396" y="103579"/>
                    <a:pt x="103579" y="80396"/>
                    <a:pt x="103579" y="51790"/>
                  </a:cubicBezTo>
                  <a:cubicBezTo>
                    <a:pt x="103579" y="23184"/>
                    <a:pt x="80396" y="0"/>
                    <a:pt x="51790" y="0"/>
                  </a:cubicBezTo>
                  <a:cubicBezTo>
                    <a:pt x="23184" y="0"/>
                    <a:pt x="0" y="23184"/>
                    <a:pt x="0" y="51790"/>
                  </a:cubicBezTo>
                  <a:close/>
                </a:path>
              </a:pathLst>
            </a:custGeom>
            <a:grpFill/>
            <a:ln w="607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8917DFF-2063-C0AF-87AA-A07BE793B818}"/>
                </a:ext>
              </a:extLst>
            </p:cNvPr>
            <p:cNvSpPr/>
            <p:nvPr/>
          </p:nvSpPr>
          <p:spPr>
            <a:xfrm>
              <a:off x="4077358" y="2004987"/>
              <a:ext cx="522602" cy="322038"/>
            </a:xfrm>
            <a:custGeom>
              <a:avLst/>
              <a:gdLst>
                <a:gd name="connsiteX0" fmla="*/ 506858 w 522602"/>
                <a:gd name="connsiteY0" fmla="*/ 322038 h 322038"/>
                <a:gd name="connsiteX1" fmla="*/ 230622 w 522602"/>
                <a:gd name="connsiteY1" fmla="*/ 105213 h 322038"/>
                <a:gd name="connsiteX2" fmla="*/ 0 w 522602"/>
                <a:gd name="connsiteY2" fmla="*/ 25515 h 322038"/>
                <a:gd name="connsiteX3" fmla="*/ 0 w 522602"/>
                <a:gd name="connsiteY3" fmla="*/ 0 h 322038"/>
                <a:gd name="connsiteX4" fmla="*/ 246367 w 522602"/>
                <a:gd name="connsiteY4" fmla="*/ 85144 h 322038"/>
                <a:gd name="connsiteX5" fmla="*/ 522603 w 522602"/>
                <a:gd name="connsiteY5" fmla="*/ 301970 h 322038"/>
                <a:gd name="connsiteX6" fmla="*/ 506858 w 522602"/>
                <a:gd name="connsiteY6" fmla="*/ 322038 h 32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602" h="322038">
                  <a:moveTo>
                    <a:pt x="506858" y="322038"/>
                  </a:moveTo>
                  <a:lnTo>
                    <a:pt x="230622" y="105213"/>
                  </a:lnTo>
                  <a:cubicBezTo>
                    <a:pt x="165151" y="53818"/>
                    <a:pt x="83238" y="25515"/>
                    <a:pt x="0" y="25515"/>
                  </a:cubicBezTo>
                  <a:lnTo>
                    <a:pt x="0" y="0"/>
                  </a:lnTo>
                  <a:cubicBezTo>
                    <a:pt x="88933" y="0"/>
                    <a:pt x="176427" y="30240"/>
                    <a:pt x="246367" y="85144"/>
                  </a:cubicBezTo>
                  <a:lnTo>
                    <a:pt x="522603" y="301970"/>
                  </a:lnTo>
                  <a:lnTo>
                    <a:pt x="506858" y="322038"/>
                  </a:lnTo>
                  <a:close/>
                </a:path>
              </a:pathLst>
            </a:custGeom>
            <a:grpFill/>
            <a:ln w="607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53B39E1-D6AB-AFB7-227F-B64B716FD9C4}"/>
                </a:ext>
              </a:extLst>
            </p:cNvPr>
            <p:cNvSpPr/>
            <p:nvPr/>
          </p:nvSpPr>
          <p:spPr>
            <a:xfrm>
              <a:off x="4047598" y="1987979"/>
              <a:ext cx="59531" cy="59525"/>
            </a:xfrm>
            <a:custGeom>
              <a:avLst/>
              <a:gdLst>
                <a:gd name="connsiteX0" fmla="*/ 0 w 59531"/>
                <a:gd name="connsiteY0" fmla="*/ 29760 h 59525"/>
                <a:gd name="connsiteX1" fmla="*/ 29766 w 59531"/>
                <a:gd name="connsiteY1" fmla="*/ 59526 h 59525"/>
                <a:gd name="connsiteX2" fmla="*/ 59532 w 59531"/>
                <a:gd name="connsiteY2" fmla="*/ 29760 h 59525"/>
                <a:gd name="connsiteX3" fmla="*/ 29766 w 59531"/>
                <a:gd name="connsiteY3" fmla="*/ 0 h 59525"/>
                <a:gd name="connsiteX4" fmla="*/ 0 w 59531"/>
                <a:gd name="connsiteY4" fmla="*/ 29760 h 5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59525">
                  <a:moveTo>
                    <a:pt x="0" y="29760"/>
                  </a:moveTo>
                  <a:cubicBezTo>
                    <a:pt x="0" y="46197"/>
                    <a:pt x="13322" y="59526"/>
                    <a:pt x="29766" y="59526"/>
                  </a:cubicBezTo>
                  <a:cubicBezTo>
                    <a:pt x="46203" y="59526"/>
                    <a:pt x="59532" y="46197"/>
                    <a:pt x="59532" y="29760"/>
                  </a:cubicBezTo>
                  <a:cubicBezTo>
                    <a:pt x="59532" y="13316"/>
                    <a:pt x="46203" y="0"/>
                    <a:pt x="29766" y="0"/>
                  </a:cubicBezTo>
                  <a:cubicBezTo>
                    <a:pt x="13316" y="0"/>
                    <a:pt x="0" y="13316"/>
                    <a:pt x="0" y="29760"/>
                  </a:cubicBezTo>
                  <a:close/>
                </a:path>
              </a:pathLst>
            </a:custGeom>
            <a:grpFill/>
            <a:ln w="607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4284AF6-C955-8792-F9C8-8AEE44D966C8}"/>
                </a:ext>
              </a:extLst>
            </p:cNvPr>
            <p:cNvSpPr/>
            <p:nvPr/>
          </p:nvSpPr>
          <p:spPr>
            <a:xfrm>
              <a:off x="4540296" y="2265198"/>
              <a:ext cx="103579" cy="103579"/>
            </a:xfrm>
            <a:custGeom>
              <a:avLst/>
              <a:gdLst>
                <a:gd name="connsiteX0" fmla="*/ 103579 w 103579"/>
                <a:gd name="connsiteY0" fmla="*/ 51790 h 103579"/>
                <a:gd name="connsiteX1" fmla="*/ 51790 w 103579"/>
                <a:gd name="connsiteY1" fmla="*/ 103579 h 103579"/>
                <a:gd name="connsiteX2" fmla="*/ 0 w 103579"/>
                <a:gd name="connsiteY2" fmla="*/ 51790 h 103579"/>
                <a:gd name="connsiteX3" fmla="*/ 51790 w 103579"/>
                <a:gd name="connsiteY3" fmla="*/ 0 h 103579"/>
                <a:gd name="connsiteX4" fmla="*/ 103579 w 103579"/>
                <a:gd name="connsiteY4" fmla="*/ 51790 h 10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79" h="103579">
                  <a:moveTo>
                    <a:pt x="103579" y="51790"/>
                  </a:moveTo>
                  <a:cubicBezTo>
                    <a:pt x="103579" y="80392"/>
                    <a:pt x="80392" y="103579"/>
                    <a:pt x="51790" y="103579"/>
                  </a:cubicBezTo>
                  <a:cubicBezTo>
                    <a:pt x="23187" y="103579"/>
                    <a:pt x="0" y="80392"/>
                    <a:pt x="0" y="51790"/>
                  </a:cubicBezTo>
                  <a:cubicBezTo>
                    <a:pt x="0" y="23187"/>
                    <a:pt x="23187" y="0"/>
                    <a:pt x="51790" y="0"/>
                  </a:cubicBezTo>
                  <a:cubicBezTo>
                    <a:pt x="80392" y="0"/>
                    <a:pt x="103579" y="23187"/>
                    <a:pt x="103579" y="51790"/>
                  </a:cubicBezTo>
                  <a:close/>
                </a:path>
              </a:pathLst>
            </a:custGeom>
            <a:grpFill/>
            <a:ln w="607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7C328EE-AF68-B779-D3F5-9A8DFF8703D9}"/>
                </a:ext>
              </a:extLst>
            </p:cNvPr>
            <p:cNvSpPr/>
            <p:nvPr/>
          </p:nvSpPr>
          <p:spPr>
            <a:xfrm>
              <a:off x="4562320" y="2287222"/>
              <a:ext cx="59531" cy="59531"/>
            </a:xfrm>
            <a:custGeom>
              <a:avLst/>
              <a:gdLst>
                <a:gd name="connsiteX0" fmla="*/ 0 w 59531"/>
                <a:gd name="connsiteY0" fmla="*/ 29766 h 59531"/>
                <a:gd name="connsiteX1" fmla="*/ 29766 w 59531"/>
                <a:gd name="connsiteY1" fmla="*/ 59532 h 59531"/>
                <a:gd name="connsiteX2" fmla="*/ 59532 w 59531"/>
                <a:gd name="connsiteY2" fmla="*/ 29766 h 59531"/>
                <a:gd name="connsiteX3" fmla="*/ 29766 w 59531"/>
                <a:gd name="connsiteY3" fmla="*/ 0 h 59531"/>
                <a:gd name="connsiteX4" fmla="*/ 0 w 59531"/>
                <a:gd name="connsiteY4" fmla="*/ 29766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59531">
                  <a:moveTo>
                    <a:pt x="0" y="29766"/>
                  </a:moveTo>
                  <a:cubicBezTo>
                    <a:pt x="0" y="46203"/>
                    <a:pt x="13328" y="59532"/>
                    <a:pt x="29766" y="59532"/>
                  </a:cubicBezTo>
                  <a:cubicBezTo>
                    <a:pt x="46203" y="59532"/>
                    <a:pt x="59532" y="46203"/>
                    <a:pt x="59532" y="29766"/>
                  </a:cubicBezTo>
                  <a:cubicBezTo>
                    <a:pt x="59532" y="13322"/>
                    <a:pt x="46203" y="0"/>
                    <a:pt x="29766" y="0"/>
                  </a:cubicBezTo>
                  <a:cubicBezTo>
                    <a:pt x="13328" y="0"/>
                    <a:pt x="0" y="13322"/>
                    <a:pt x="0" y="29766"/>
                  </a:cubicBezTo>
                  <a:close/>
                </a:path>
              </a:pathLst>
            </a:custGeom>
            <a:grpFill/>
            <a:ln w="6072" cap="flat">
              <a:noFill/>
              <a:prstDash val="solid"/>
              <a:miter/>
            </a:ln>
          </p:spPr>
          <p:txBody>
            <a:bodyPr rtlCol="0" anchor="ctr"/>
            <a:lstStyle/>
            <a:p>
              <a:endParaRPr lang="en-US"/>
            </a:p>
          </p:txBody>
        </p:sp>
      </p:grpSp>
      <p:sp>
        <p:nvSpPr>
          <p:cNvPr id="32" name="Rounded Rectangle 31">
            <a:extLst>
              <a:ext uri="{FF2B5EF4-FFF2-40B4-BE49-F238E27FC236}">
                <a16:creationId xmlns:a16="http://schemas.microsoft.com/office/drawing/2014/main" id="{FF0659F4-D07F-404D-88ED-3B421BC58404}"/>
              </a:ext>
            </a:extLst>
          </p:cNvPr>
          <p:cNvSpPr/>
          <p:nvPr/>
        </p:nvSpPr>
        <p:spPr>
          <a:xfrm>
            <a:off x="739475" y="2049477"/>
            <a:ext cx="2739641" cy="1045678"/>
          </a:xfrm>
          <a:prstGeom prst="roundRect">
            <a:avLst/>
          </a:prstGeom>
          <a:solidFill>
            <a:srgbClr val="7030A0"/>
          </a:solidFill>
          <a:ln w="607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F62658BC-B195-9400-1349-AC946E0A8C79}"/>
              </a:ext>
            </a:extLst>
          </p:cNvPr>
          <p:cNvSpPr/>
          <p:nvPr/>
        </p:nvSpPr>
        <p:spPr>
          <a:xfrm>
            <a:off x="3619297" y="4023309"/>
            <a:ext cx="638049" cy="125179"/>
          </a:xfrm>
          <a:custGeom>
            <a:avLst/>
            <a:gdLst>
              <a:gd name="connsiteX0" fmla="*/ 476163 w 527952"/>
              <a:gd name="connsiteY0" fmla="*/ 0 h 103579"/>
              <a:gd name="connsiteX1" fmla="*/ 426019 w 527952"/>
              <a:gd name="connsiteY1" fmla="*/ 39038 h 103579"/>
              <a:gd name="connsiteX2" fmla="*/ 101928 w 527952"/>
              <a:gd name="connsiteY2" fmla="*/ 39038 h 103579"/>
              <a:gd name="connsiteX3" fmla="*/ 51790 w 527952"/>
              <a:gd name="connsiteY3" fmla="*/ 0 h 103579"/>
              <a:gd name="connsiteX4" fmla="*/ 0 w 527952"/>
              <a:gd name="connsiteY4" fmla="*/ 51790 h 103579"/>
              <a:gd name="connsiteX5" fmla="*/ 51790 w 527952"/>
              <a:gd name="connsiteY5" fmla="*/ 103579 h 103579"/>
              <a:gd name="connsiteX6" fmla="*/ 101928 w 527952"/>
              <a:gd name="connsiteY6" fmla="*/ 64547 h 103579"/>
              <a:gd name="connsiteX7" fmla="*/ 426019 w 527952"/>
              <a:gd name="connsiteY7" fmla="*/ 64547 h 103579"/>
              <a:gd name="connsiteX8" fmla="*/ 476163 w 527952"/>
              <a:gd name="connsiteY8" fmla="*/ 103579 h 103579"/>
              <a:gd name="connsiteX9" fmla="*/ 527952 w 527952"/>
              <a:gd name="connsiteY9" fmla="*/ 51790 h 103579"/>
              <a:gd name="connsiteX10" fmla="*/ 476163 w 527952"/>
              <a:gd name="connsiteY10" fmla="*/ 0 h 1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7952" h="103579">
                <a:moveTo>
                  <a:pt x="476163" y="0"/>
                </a:moveTo>
                <a:cubicBezTo>
                  <a:pt x="451971" y="0"/>
                  <a:pt x="431708" y="16607"/>
                  <a:pt x="426019" y="39038"/>
                </a:cubicBezTo>
                <a:lnTo>
                  <a:pt x="101928" y="39038"/>
                </a:lnTo>
                <a:cubicBezTo>
                  <a:pt x="96238" y="16613"/>
                  <a:pt x="75981" y="0"/>
                  <a:pt x="51790" y="0"/>
                </a:cubicBezTo>
                <a:cubicBezTo>
                  <a:pt x="23184" y="0"/>
                  <a:pt x="0" y="23184"/>
                  <a:pt x="0" y="51790"/>
                </a:cubicBezTo>
                <a:cubicBezTo>
                  <a:pt x="0" y="80396"/>
                  <a:pt x="23184" y="103579"/>
                  <a:pt x="51790" y="103579"/>
                </a:cubicBezTo>
                <a:cubicBezTo>
                  <a:pt x="75981" y="103579"/>
                  <a:pt x="96238" y="86972"/>
                  <a:pt x="101928" y="64547"/>
                </a:cubicBezTo>
                <a:lnTo>
                  <a:pt x="426019" y="64547"/>
                </a:lnTo>
                <a:cubicBezTo>
                  <a:pt x="431714" y="86966"/>
                  <a:pt x="451971" y="103579"/>
                  <a:pt x="476163" y="103579"/>
                </a:cubicBezTo>
                <a:cubicBezTo>
                  <a:pt x="504769" y="103579"/>
                  <a:pt x="527952" y="80396"/>
                  <a:pt x="527952" y="51790"/>
                </a:cubicBezTo>
                <a:cubicBezTo>
                  <a:pt x="527952" y="23184"/>
                  <a:pt x="504769" y="0"/>
                  <a:pt x="476163" y="0"/>
                </a:cubicBezTo>
                <a:close/>
              </a:path>
            </a:pathLst>
          </a:custGeom>
          <a:solidFill>
            <a:srgbClr val="331A92"/>
          </a:solidFill>
          <a:ln w="6072" cap="flat">
            <a:noFill/>
            <a:prstDash val="solid"/>
            <a:miter/>
          </a:ln>
        </p:spPr>
        <p:txBody>
          <a:bodyPr rtlCol="0" anchor="ctr"/>
          <a:lstStyle/>
          <a:p>
            <a:endParaRPr lang="en-US"/>
          </a:p>
        </p:txBody>
      </p:sp>
      <p:sp>
        <p:nvSpPr>
          <p:cNvPr id="35" name="Rounded Rectangle 34">
            <a:extLst>
              <a:ext uri="{FF2B5EF4-FFF2-40B4-BE49-F238E27FC236}">
                <a16:creationId xmlns:a16="http://schemas.microsoft.com/office/drawing/2014/main" id="{CAA9BEF0-519D-213C-5231-B5308B2293EA}"/>
              </a:ext>
            </a:extLst>
          </p:cNvPr>
          <p:cNvSpPr/>
          <p:nvPr/>
        </p:nvSpPr>
        <p:spPr>
          <a:xfrm>
            <a:off x="739475" y="3619583"/>
            <a:ext cx="2739641" cy="1045685"/>
          </a:xfrm>
          <a:prstGeom prst="roundRect">
            <a:avLst/>
          </a:prstGeom>
          <a:solidFill>
            <a:srgbClr val="341B92"/>
          </a:solidFill>
          <a:ln w="6072"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287F6511-5BE7-A960-810D-EB635B1213BA}"/>
              </a:ext>
            </a:extLst>
          </p:cNvPr>
          <p:cNvSpPr/>
          <p:nvPr/>
        </p:nvSpPr>
        <p:spPr>
          <a:xfrm>
            <a:off x="3563287" y="5212306"/>
            <a:ext cx="747237" cy="486825"/>
          </a:xfrm>
          <a:custGeom>
            <a:avLst/>
            <a:gdLst>
              <a:gd name="connsiteX0" fmla="*/ 566511 w 618300"/>
              <a:gd name="connsiteY0" fmla="*/ 0 h 402822"/>
              <a:gd name="connsiteX1" fmla="*/ 514721 w 618300"/>
              <a:gd name="connsiteY1" fmla="*/ 51790 h 402822"/>
              <a:gd name="connsiteX2" fmla="*/ 519172 w 618300"/>
              <a:gd name="connsiteY2" fmla="*/ 72739 h 402822"/>
              <a:gd name="connsiteX3" fmla="*/ 282405 w 618300"/>
              <a:gd name="connsiteY3" fmla="*/ 258584 h 402822"/>
              <a:gd name="connsiteX4" fmla="*/ 100993 w 618300"/>
              <a:gd name="connsiteY4" fmla="*/ 334942 h 402822"/>
              <a:gd name="connsiteX5" fmla="*/ 51784 w 618300"/>
              <a:gd name="connsiteY5" fmla="*/ 299243 h 402822"/>
              <a:gd name="connsiteX6" fmla="*/ 0 w 618300"/>
              <a:gd name="connsiteY6" fmla="*/ 351033 h 402822"/>
              <a:gd name="connsiteX7" fmla="*/ 51784 w 618300"/>
              <a:gd name="connsiteY7" fmla="*/ 402823 h 402822"/>
              <a:gd name="connsiteX8" fmla="*/ 102675 w 618300"/>
              <a:gd name="connsiteY8" fmla="*/ 360469 h 402822"/>
              <a:gd name="connsiteX9" fmla="*/ 298151 w 618300"/>
              <a:gd name="connsiteY9" fmla="*/ 278641 h 402822"/>
              <a:gd name="connsiteX10" fmla="*/ 534948 w 618300"/>
              <a:gd name="connsiteY10" fmla="*/ 92783 h 402822"/>
              <a:gd name="connsiteX11" fmla="*/ 566511 w 618300"/>
              <a:gd name="connsiteY11" fmla="*/ 103573 h 402822"/>
              <a:gd name="connsiteX12" fmla="*/ 618301 w 618300"/>
              <a:gd name="connsiteY12" fmla="*/ 51784 h 402822"/>
              <a:gd name="connsiteX13" fmla="*/ 566511 w 618300"/>
              <a:gd name="connsiteY13" fmla="*/ 0 h 40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8300" h="402822">
                <a:moveTo>
                  <a:pt x="566511" y="0"/>
                </a:moveTo>
                <a:cubicBezTo>
                  <a:pt x="537905" y="0"/>
                  <a:pt x="514721" y="23184"/>
                  <a:pt x="514721" y="51790"/>
                </a:cubicBezTo>
                <a:cubicBezTo>
                  <a:pt x="514721" y="59252"/>
                  <a:pt x="516330" y="66326"/>
                  <a:pt x="519172" y="72739"/>
                </a:cubicBezTo>
                <a:lnTo>
                  <a:pt x="282405" y="258584"/>
                </a:lnTo>
                <a:cubicBezTo>
                  <a:pt x="229905" y="299790"/>
                  <a:pt x="166840" y="326107"/>
                  <a:pt x="100993" y="334942"/>
                </a:cubicBezTo>
                <a:cubicBezTo>
                  <a:pt x="94216" y="314223"/>
                  <a:pt x="74767" y="299243"/>
                  <a:pt x="51784" y="299243"/>
                </a:cubicBezTo>
                <a:cubicBezTo>
                  <a:pt x="23177" y="299243"/>
                  <a:pt x="0" y="322433"/>
                  <a:pt x="0" y="351033"/>
                </a:cubicBezTo>
                <a:cubicBezTo>
                  <a:pt x="0" y="379639"/>
                  <a:pt x="23177" y="402823"/>
                  <a:pt x="51784" y="402823"/>
                </a:cubicBezTo>
                <a:cubicBezTo>
                  <a:pt x="77159" y="402823"/>
                  <a:pt x="98230" y="384564"/>
                  <a:pt x="102675" y="360469"/>
                </a:cubicBezTo>
                <a:cubicBezTo>
                  <a:pt x="173628" y="351258"/>
                  <a:pt x="241624" y="323016"/>
                  <a:pt x="298151" y="278641"/>
                </a:cubicBezTo>
                <a:lnTo>
                  <a:pt x="534948" y="92783"/>
                </a:lnTo>
                <a:cubicBezTo>
                  <a:pt x="543685" y="99517"/>
                  <a:pt x="554615" y="103573"/>
                  <a:pt x="566511" y="103573"/>
                </a:cubicBezTo>
                <a:cubicBezTo>
                  <a:pt x="595117" y="103573"/>
                  <a:pt x="618301" y="80390"/>
                  <a:pt x="618301" y="51784"/>
                </a:cubicBezTo>
                <a:cubicBezTo>
                  <a:pt x="618307" y="23184"/>
                  <a:pt x="595117" y="0"/>
                  <a:pt x="566511" y="0"/>
                </a:cubicBezTo>
                <a:close/>
              </a:path>
            </a:pathLst>
          </a:custGeom>
          <a:solidFill>
            <a:srgbClr val="310E6E"/>
          </a:solidFill>
          <a:ln w="6072" cap="flat">
            <a:noFill/>
            <a:prstDash val="solid"/>
            <a:miter/>
          </a:ln>
        </p:spPr>
        <p:txBody>
          <a:bodyPr rtlCol="0" anchor="ctr"/>
          <a:lstStyle/>
          <a:p>
            <a:endParaRPr lang="en-US"/>
          </a:p>
        </p:txBody>
      </p:sp>
      <p:sp>
        <p:nvSpPr>
          <p:cNvPr id="37" name="Rounded Rectangle 36">
            <a:extLst>
              <a:ext uri="{FF2B5EF4-FFF2-40B4-BE49-F238E27FC236}">
                <a16:creationId xmlns:a16="http://schemas.microsoft.com/office/drawing/2014/main" id="{FBACFE04-5203-4610-C679-68D212DCD77A}"/>
              </a:ext>
            </a:extLst>
          </p:cNvPr>
          <p:cNvSpPr/>
          <p:nvPr/>
        </p:nvSpPr>
        <p:spPr>
          <a:xfrm>
            <a:off x="739475" y="5228308"/>
            <a:ext cx="2739640" cy="1045684"/>
          </a:xfrm>
          <a:prstGeom prst="roundRect">
            <a:avLst/>
          </a:prstGeom>
          <a:solidFill>
            <a:srgbClr val="310E6E"/>
          </a:solidFill>
          <a:ln w="6072" cap="flat">
            <a:no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DA6F9849-1273-6A26-76D9-8DC9EEEFE770}"/>
              </a:ext>
            </a:extLst>
          </p:cNvPr>
          <p:cNvSpPr txBox="1"/>
          <p:nvPr/>
        </p:nvSpPr>
        <p:spPr>
          <a:xfrm>
            <a:off x="1444488" y="3819258"/>
            <a:ext cx="1846648" cy="6463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Helvetica"/>
                <a:ea typeface="+mn-ea"/>
                <a:cs typeface="+mn-cs"/>
              </a:rPr>
              <a:t>OPTIMIZE INVENTORY AND WORKING CAPITAL</a:t>
            </a:r>
          </a:p>
        </p:txBody>
      </p:sp>
      <p:sp>
        <p:nvSpPr>
          <p:cNvPr id="46" name="TextBox 45">
            <a:extLst>
              <a:ext uri="{FF2B5EF4-FFF2-40B4-BE49-F238E27FC236}">
                <a16:creationId xmlns:a16="http://schemas.microsoft.com/office/drawing/2014/main" id="{4D28201F-1DA7-3D3F-34FC-EAE43F4770A7}"/>
              </a:ext>
            </a:extLst>
          </p:cNvPr>
          <p:cNvSpPr txBox="1"/>
          <p:nvPr/>
        </p:nvSpPr>
        <p:spPr>
          <a:xfrm>
            <a:off x="9009091" y="2278603"/>
            <a:ext cx="1764683" cy="646331"/>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Helvetica"/>
                <a:ea typeface="+mn-ea"/>
                <a:cs typeface="+mn-cs"/>
              </a:rPr>
              <a:t>ENHANCE BUSINESS COMPETITIVENESS</a:t>
            </a:r>
          </a:p>
        </p:txBody>
      </p:sp>
      <p:sp>
        <p:nvSpPr>
          <p:cNvPr id="47" name="TextBox 46">
            <a:extLst>
              <a:ext uri="{FF2B5EF4-FFF2-40B4-BE49-F238E27FC236}">
                <a16:creationId xmlns:a16="http://schemas.microsoft.com/office/drawing/2014/main" id="{D0255278-294D-C1DF-76BD-E08B65A1507C}"/>
              </a:ext>
            </a:extLst>
          </p:cNvPr>
          <p:cNvSpPr txBox="1"/>
          <p:nvPr/>
        </p:nvSpPr>
        <p:spPr>
          <a:xfrm>
            <a:off x="9009091" y="5483340"/>
            <a:ext cx="1699526" cy="523220"/>
          </a:xfrm>
          <a:prstGeom prst="rect">
            <a:avLst/>
          </a:prstGeom>
          <a:no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Helvetica"/>
                <a:ea typeface="+mn-ea"/>
                <a:cs typeface="+mn-cs"/>
              </a:rPr>
              <a:t>EXCEL IN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Helvetica"/>
                <a:ea typeface="+mn-ea"/>
                <a:cs typeface="+mn-cs"/>
              </a:rPr>
              <a:t>SUSTAINABILITY</a:t>
            </a:r>
          </a:p>
        </p:txBody>
      </p:sp>
      <p:sp>
        <p:nvSpPr>
          <p:cNvPr id="48" name="TextBox 47">
            <a:extLst>
              <a:ext uri="{FF2B5EF4-FFF2-40B4-BE49-F238E27FC236}">
                <a16:creationId xmlns:a16="http://schemas.microsoft.com/office/drawing/2014/main" id="{C16A17EE-E851-F6BB-4052-E91A9CC920F6}"/>
              </a:ext>
            </a:extLst>
          </p:cNvPr>
          <p:cNvSpPr txBox="1"/>
          <p:nvPr/>
        </p:nvSpPr>
        <p:spPr>
          <a:xfrm>
            <a:off x="1444488" y="5455718"/>
            <a:ext cx="1846647" cy="6463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Helvetica"/>
                <a:ea typeface="+mn-ea"/>
                <a:cs typeface="+mn-cs"/>
              </a:rPr>
              <a:t>MAXIMIZE EBITDA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Helvetica"/>
                <a:ea typeface="+mn-ea"/>
                <a:cs typeface="+mn-cs"/>
              </a:rPr>
              <a:t>AND IMPROVE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Helvetica"/>
                <a:ea typeface="+mn-ea"/>
                <a:cs typeface="+mn-cs"/>
              </a:rPr>
              <a:t> PROFITABILITY</a:t>
            </a:r>
          </a:p>
        </p:txBody>
      </p:sp>
      <p:sp>
        <p:nvSpPr>
          <p:cNvPr id="49" name="TextBox 48">
            <a:extLst>
              <a:ext uri="{FF2B5EF4-FFF2-40B4-BE49-F238E27FC236}">
                <a16:creationId xmlns:a16="http://schemas.microsoft.com/office/drawing/2014/main" id="{AC70C67B-EBFB-BD39-6557-374CC1CFD493}"/>
              </a:ext>
            </a:extLst>
          </p:cNvPr>
          <p:cNvSpPr txBox="1"/>
          <p:nvPr/>
        </p:nvSpPr>
        <p:spPr>
          <a:xfrm>
            <a:off x="9009091" y="3928933"/>
            <a:ext cx="1452645" cy="43088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Helvetica"/>
              </a:rPr>
              <a:t>BOOST</a:t>
            </a:r>
            <a:r>
              <a:rPr kumimoji="0" lang="en-US" sz="1400" b="1" i="0" u="none" strike="noStrike" kern="1200" cap="none" spc="0" normalizeH="0" baseline="0" noProof="0" dirty="0">
                <a:ln>
                  <a:noFill/>
                </a:ln>
                <a:solidFill>
                  <a:schemeClr val="bg1"/>
                </a:solidFill>
                <a:effectLst/>
                <a:uLnTx/>
                <a:uFillTx/>
                <a:latin typeface="Helvetica"/>
                <a:ea typeface="+mn-ea"/>
                <a:cs typeface="+mn-cs"/>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Helvetica"/>
                <a:ea typeface="+mn-ea"/>
                <a:cs typeface="+mn-cs"/>
              </a:rPr>
              <a:t>RESILIENCE</a:t>
            </a:r>
          </a:p>
        </p:txBody>
      </p:sp>
      <p:sp>
        <p:nvSpPr>
          <p:cNvPr id="50" name="TextBox 49">
            <a:extLst>
              <a:ext uri="{FF2B5EF4-FFF2-40B4-BE49-F238E27FC236}">
                <a16:creationId xmlns:a16="http://schemas.microsoft.com/office/drawing/2014/main" id="{CB7398F0-A28F-2739-93BA-CE68BAA16DC8}"/>
              </a:ext>
            </a:extLst>
          </p:cNvPr>
          <p:cNvSpPr txBox="1"/>
          <p:nvPr/>
        </p:nvSpPr>
        <p:spPr>
          <a:xfrm>
            <a:off x="1881809" y="2372744"/>
            <a:ext cx="1409326" cy="43088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strike="noStrike" kern="1200" cap="none" spc="0" normalizeH="0" baseline="0" noProof="0" dirty="0">
                <a:ln>
                  <a:noFill/>
                </a:ln>
                <a:solidFill>
                  <a:schemeClr val="bg1"/>
                </a:solidFill>
                <a:effectLst/>
                <a:uLnTx/>
                <a:uFillTx/>
                <a:latin typeface="Helvetica"/>
                <a:ea typeface="+mn-ea"/>
                <a:cs typeface="+mn-cs"/>
              </a:rPr>
              <a:t>REDUCE</a:t>
            </a:r>
            <a:r>
              <a:rPr kumimoji="0" lang="en-US" sz="1400" b="1" i="0" u="none" strike="noStrike" kern="1200" cap="none" spc="0" normalizeH="0" baseline="0" noProof="0" dirty="0">
                <a:ln>
                  <a:noFill/>
                </a:ln>
                <a:solidFill>
                  <a:schemeClr val="bg1"/>
                </a:solidFill>
                <a:effectLst/>
                <a:uLnTx/>
                <a:uFillTx/>
                <a:latin typeface="Helvetica"/>
                <a:ea typeface="+mn-ea"/>
                <a:cs typeface="+mn-cs"/>
              </a:rPr>
              <a:t> COSTS </a:t>
            </a:r>
          </a:p>
        </p:txBody>
      </p:sp>
      <p:sp>
        <p:nvSpPr>
          <p:cNvPr id="4" name="Title 3">
            <a:extLst>
              <a:ext uri="{FF2B5EF4-FFF2-40B4-BE49-F238E27FC236}">
                <a16:creationId xmlns:a16="http://schemas.microsoft.com/office/drawing/2014/main" id="{DA171330-29CC-19B5-E432-D593DD118764}"/>
              </a:ext>
            </a:extLst>
          </p:cNvPr>
          <p:cNvSpPr>
            <a:spLocks noGrp="1"/>
          </p:cNvSpPr>
          <p:nvPr>
            <p:ph type="title"/>
          </p:nvPr>
        </p:nvSpPr>
        <p:spPr/>
        <p:txBody>
          <a:bodyPr/>
          <a:lstStyle/>
          <a:p>
            <a:r>
              <a:rPr lang="en-US" dirty="0"/>
              <a:t>AI-FIRST THINKING AT GEP</a:t>
            </a:r>
          </a:p>
        </p:txBody>
      </p:sp>
      <p:sp>
        <p:nvSpPr>
          <p:cNvPr id="3" name="TextBox 2">
            <a:extLst>
              <a:ext uri="{FF2B5EF4-FFF2-40B4-BE49-F238E27FC236}">
                <a16:creationId xmlns:a16="http://schemas.microsoft.com/office/drawing/2014/main" id="{F620AAEC-7AF2-AFFC-2BC8-B3BF756642F6}"/>
              </a:ext>
            </a:extLst>
          </p:cNvPr>
          <p:cNvSpPr txBox="1"/>
          <p:nvPr/>
        </p:nvSpPr>
        <p:spPr>
          <a:xfrm>
            <a:off x="300038" y="932661"/>
            <a:ext cx="11557001" cy="800219"/>
          </a:xfrm>
          <a:prstGeom prst="rect">
            <a:avLst/>
          </a:prstGeom>
          <a:noFill/>
        </p:spPr>
        <p:txBody>
          <a:bodyPr wrap="square" lIns="91440" tIns="45720" rIns="91440" bIns="45720" rtlCol="0" anchor="t">
            <a:spAutoFit/>
          </a:bodyPr>
          <a:lstStyle/>
          <a:p>
            <a:pPr algn="ctr"/>
            <a:r>
              <a:rPr lang="en-US" b="1" dirty="0"/>
              <a:t>AT GEP, WE LEAD WITH AN </a:t>
            </a:r>
            <a:r>
              <a:rPr lang="en-US" sz="2800" b="1" dirty="0">
                <a:solidFill>
                  <a:srgbClr val="7030A0"/>
                </a:solidFill>
                <a:latin typeface="Arial Black" panose="020B0604020202020204" pitchFamily="34" charset="0"/>
                <a:cs typeface="Arial Black" panose="020B0604020202020204" pitchFamily="34" charset="0"/>
              </a:rPr>
              <a:t>AI-FIRST</a:t>
            </a:r>
            <a:r>
              <a:rPr lang="en-US" b="1" dirty="0">
                <a:solidFill>
                  <a:srgbClr val="0070C0"/>
                </a:solidFill>
              </a:rPr>
              <a:t> </a:t>
            </a:r>
            <a:r>
              <a:rPr lang="en-US" b="1" dirty="0"/>
              <a:t>APPROACH TO DELIVER </a:t>
            </a:r>
            <a:br>
              <a:rPr lang="en-US" b="1" dirty="0"/>
            </a:br>
            <a:r>
              <a:rPr lang="en-US" b="1" dirty="0"/>
              <a:t>NEW, BETTER, MORE EFFECTIVE SOLUTIONS</a:t>
            </a:r>
            <a:endParaRPr lang="en-US" b="1" dirty="0">
              <a:cs typeface="Helvetica"/>
            </a:endParaRPr>
          </a:p>
        </p:txBody>
      </p:sp>
      <p:pic>
        <p:nvPicPr>
          <p:cNvPr id="5" name="Graphic 4">
            <a:extLst>
              <a:ext uri="{FF2B5EF4-FFF2-40B4-BE49-F238E27FC236}">
                <a16:creationId xmlns:a16="http://schemas.microsoft.com/office/drawing/2014/main" id="{B54FB4CF-DE87-BA59-03A4-F2162775492E}"/>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5139" y="2278688"/>
            <a:ext cx="588844" cy="588844"/>
          </a:xfrm>
          <a:prstGeom prst="rect">
            <a:avLst/>
          </a:prstGeom>
        </p:spPr>
      </p:pic>
      <p:pic>
        <p:nvPicPr>
          <p:cNvPr id="6" name="Graphic 5">
            <a:extLst>
              <a:ext uri="{FF2B5EF4-FFF2-40B4-BE49-F238E27FC236}">
                <a16:creationId xmlns:a16="http://schemas.microsoft.com/office/drawing/2014/main" id="{361400ED-A22B-9134-E6DB-84E92AF95F9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3848" y="3819258"/>
            <a:ext cx="571482" cy="571482"/>
          </a:xfrm>
          <a:prstGeom prst="rect">
            <a:avLst/>
          </a:prstGeom>
        </p:spPr>
      </p:pic>
      <p:pic>
        <p:nvPicPr>
          <p:cNvPr id="9" name="Graphic 8">
            <a:extLst>
              <a:ext uri="{FF2B5EF4-FFF2-40B4-BE49-F238E27FC236}">
                <a16:creationId xmlns:a16="http://schemas.microsoft.com/office/drawing/2014/main" id="{0985CD26-5E53-3EF9-6164-E2B199D792A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6052" y="5511044"/>
            <a:ext cx="475400" cy="475400"/>
          </a:xfrm>
          <a:prstGeom prst="rect">
            <a:avLst/>
          </a:prstGeom>
        </p:spPr>
      </p:pic>
      <p:pic>
        <p:nvPicPr>
          <p:cNvPr id="11" name="Graphic 10">
            <a:extLst>
              <a:ext uri="{FF2B5EF4-FFF2-40B4-BE49-F238E27FC236}">
                <a16:creationId xmlns:a16="http://schemas.microsoft.com/office/drawing/2014/main" id="{EA60DB6C-2755-EB86-F5AC-9D2E60F698C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824539" y="2336330"/>
            <a:ext cx="502322" cy="502322"/>
          </a:xfrm>
          <a:prstGeom prst="rect">
            <a:avLst/>
          </a:prstGeom>
        </p:spPr>
      </p:pic>
      <p:pic>
        <p:nvPicPr>
          <p:cNvPr id="13" name="Graphic 12">
            <a:extLst>
              <a:ext uri="{FF2B5EF4-FFF2-40B4-BE49-F238E27FC236}">
                <a16:creationId xmlns:a16="http://schemas.microsoft.com/office/drawing/2014/main" id="{3583968D-C963-CE3C-1507-B7ADA0F10DAC}"/>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823077" y="3866830"/>
            <a:ext cx="476337" cy="476337"/>
          </a:xfrm>
          <a:prstGeom prst="rect">
            <a:avLst/>
          </a:prstGeom>
        </p:spPr>
      </p:pic>
      <p:pic>
        <p:nvPicPr>
          <p:cNvPr id="14" name="Graphic 13">
            <a:extLst>
              <a:ext uri="{FF2B5EF4-FFF2-40B4-BE49-F238E27FC236}">
                <a16:creationId xmlns:a16="http://schemas.microsoft.com/office/drawing/2014/main" id="{312F2B4D-2942-FC86-8678-A8E5C2A85C7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802298" y="5441242"/>
            <a:ext cx="535313" cy="535313"/>
          </a:xfrm>
          <a:prstGeom prst="rect">
            <a:avLst/>
          </a:prstGeom>
        </p:spPr>
      </p:pic>
      <p:grpSp>
        <p:nvGrpSpPr>
          <p:cNvPr id="16" name="Group 15">
            <a:extLst>
              <a:ext uri="{FF2B5EF4-FFF2-40B4-BE49-F238E27FC236}">
                <a16:creationId xmlns:a16="http://schemas.microsoft.com/office/drawing/2014/main" id="{DE34ED1A-84F1-3B34-E015-969F82299E8A}"/>
              </a:ext>
            </a:extLst>
          </p:cNvPr>
          <p:cNvGrpSpPr/>
          <p:nvPr/>
        </p:nvGrpSpPr>
        <p:grpSpPr>
          <a:xfrm>
            <a:off x="4501309" y="2308663"/>
            <a:ext cx="3228933" cy="3228303"/>
            <a:chOff x="4501309" y="2308663"/>
            <a:chExt cx="3228933" cy="3228303"/>
          </a:xfrm>
        </p:grpSpPr>
        <p:sp>
          <p:nvSpPr>
            <p:cNvPr id="7" name="Oval 6">
              <a:extLst>
                <a:ext uri="{FF2B5EF4-FFF2-40B4-BE49-F238E27FC236}">
                  <a16:creationId xmlns:a16="http://schemas.microsoft.com/office/drawing/2014/main" id="{AEC369F4-FE48-CADA-79AB-0ADAA6C9C015}"/>
                </a:ext>
              </a:extLst>
            </p:cNvPr>
            <p:cNvSpPr/>
            <p:nvPr/>
          </p:nvSpPr>
          <p:spPr>
            <a:xfrm>
              <a:off x="4940134" y="2794990"/>
              <a:ext cx="2335360" cy="2318370"/>
            </a:xfrm>
            <a:prstGeom prst="ellipse">
              <a:avLst/>
            </a:prstGeom>
            <a:blipFill>
              <a:blip r:embed="rId14" cstate="email">
                <a:extLst>
                  <a:ext uri="{28A0092B-C50C-407E-A947-70E740481C1C}">
                    <a14:useLocalDpi xmlns:a14="http://schemas.microsoft.com/office/drawing/2010/main"/>
                  </a:ext>
                </a:extLst>
              </a:blip>
              <a:stretch>
                <a:fillRect/>
              </a:stretch>
            </a:blipFill>
            <a:ln w="28575">
              <a:solidFill>
                <a:srgbClr val="B317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466115F5-DA18-982C-3E37-2C4E210693B8}"/>
                </a:ext>
              </a:extLst>
            </p:cNvPr>
            <p:cNvSpPr/>
            <p:nvPr/>
          </p:nvSpPr>
          <p:spPr>
            <a:xfrm>
              <a:off x="4501309" y="2322428"/>
              <a:ext cx="3213009" cy="3213009"/>
            </a:xfrm>
            <a:custGeom>
              <a:avLst/>
              <a:gdLst/>
              <a:ahLst/>
              <a:cxnLst/>
              <a:rect l="l" t="t" r="r" b="b"/>
              <a:pathLst>
                <a:path w="4552324" h="4552324">
                  <a:moveTo>
                    <a:pt x="1859811" y="1853879"/>
                  </a:moveTo>
                  <a:lnTo>
                    <a:pt x="2026322" y="2395553"/>
                  </a:lnTo>
                  <a:lnTo>
                    <a:pt x="1694328" y="2395553"/>
                  </a:lnTo>
                  <a:close/>
                  <a:moveTo>
                    <a:pt x="2853652" y="1463299"/>
                  </a:moveTo>
                  <a:lnTo>
                    <a:pt x="2853652" y="2970118"/>
                  </a:lnTo>
                  <a:lnTo>
                    <a:pt x="3320293" y="2970118"/>
                  </a:lnTo>
                  <a:lnTo>
                    <a:pt x="3320293" y="1463299"/>
                  </a:lnTo>
                  <a:close/>
                  <a:moveTo>
                    <a:pt x="1611072" y="1463299"/>
                  </a:moveTo>
                  <a:lnTo>
                    <a:pt x="1044730" y="2970118"/>
                  </a:lnTo>
                  <a:lnTo>
                    <a:pt x="1520622" y="2970118"/>
                  </a:lnTo>
                  <a:lnTo>
                    <a:pt x="1593599" y="2721380"/>
                  </a:lnTo>
                  <a:lnTo>
                    <a:pt x="2123967" y="2721380"/>
                  </a:lnTo>
                  <a:lnTo>
                    <a:pt x="2197971" y="2970118"/>
                  </a:lnTo>
                  <a:lnTo>
                    <a:pt x="2685169" y="2970118"/>
                  </a:lnTo>
                  <a:lnTo>
                    <a:pt x="2118827" y="1463299"/>
                  </a:lnTo>
                  <a:close/>
                  <a:moveTo>
                    <a:pt x="2276162" y="0"/>
                  </a:moveTo>
                  <a:cubicBezTo>
                    <a:pt x="3533252" y="0"/>
                    <a:pt x="4552324" y="1019072"/>
                    <a:pt x="4552324" y="2276162"/>
                  </a:cubicBezTo>
                  <a:cubicBezTo>
                    <a:pt x="4552324" y="3533252"/>
                    <a:pt x="3533252" y="4552324"/>
                    <a:pt x="2276162" y="4552324"/>
                  </a:cubicBezTo>
                  <a:cubicBezTo>
                    <a:pt x="1019072" y="4552324"/>
                    <a:pt x="0" y="3533252"/>
                    <a:pt x="0" y="2276162"/>
                  </a:cubicBezTo>
                  <a:cubicBezTo>
                    <a:pt x="0" y="1019072"/>
                    <a:pt x="1019072" y="0"/>
                    <a:pt x="2276162" y="0"/>
                  </a:cubicBezTo>
                  <a:close/>
                </a:path>
              </a:pathLst>
            </a:custGeom>
            <a:solidFill>
              <a:schemeClr val="bg1"/>
            </a:solidFill>
            <a:ln w="9525">
              <a:noFill/>
            </a:ln>
            <a:effectLst>
              <a:outerShdw blurRad="38100" dist="25400" dir="5400000" algn="ctr" rotWithShape="0">
                <a:srgbClr val="6E747A">
                  <a:alpha val="43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16600" b="1" cap="none" spc="0" dirty="0">
                <a:ln w="0"/>
                <a:solidFill>
                  <a:srgbClr val="EE20B6"/>
                </a:solidFill>
                <a:effectLst>
                  <a:outerShdw blurRad="38100" dist="25400" dir="5400000" algn="ctr" rotWithShape="0">
                    <a:srgbClr val="6E747A">
                      <a:alpha val="43000"/>
                    </a:srgbClr>
                  </a:outerShdw>
                </a:effectLst>
                <a:latin typeface="Arial Black" panose="020B0604020202020204" pitchFamily="34" charset="0"/>
                <a:cs typeface="Arial Black" panose="020B0604020202020204" pitchFamily="34" charset="0"/>
              </a:endParaRPr>
            </a:p>
          </p:txBody>
        </p:sp>
        <p:sp>
          <p:nvSpPr>
            <p:cNvPr id="40" name="TextBox 39">
              <a:extLst>
                <a:ext uri="{FF2B5EF4-FFF2-40B4-BE49-F238E27FC236}">
                  <a16:creationId xmlns:a16="http://schemas.microsoft.com/office/drawing/2014/main" id="{26086D57-663B-7DA1-3B85-42C2A0B8176A}"/>
                </a:ext>
              </a:extLst>
            </p:cNvPr>
            <p:cNvSpPr txBox="1"/>
            <p:nvPr/>
          </p:nvSpPr>
          <p:spPr>
            <a:xfrm>
              <a:off x="5229552" y="2922764"/>
              <a:ext cx="1756522" cy="369332"/>
            </a:xfrm>
            <a:prstGeom prst="rect">
              <a:avLst/>
            </a:prstGeom>
            <a:noFill/>
          </p:spPr>
          <p:txBody>
            <a:bodyPr wrap="square" lIns="91440" tIns="45720" rIns="91440" bIns="45720" rtlCol="0" anchor="t">
              <a:spAutoFit/>
            </a:bodyPr>
            <a:lstStyle/>
            <a:p>
              <a:pPr algn="ctr"/>
              <a:r>
                <a:rPr lang="en-US" b="1" dirty="0">
                  <a:solidFill>
                    <a:srgbClr val="702FA0"/>
                  </a:solidFill>
                  <a:cs typeface="Arial Black" panose="020B0604020202020204" pitchFamily="34" charset="0"/>
                </a:rPr>
                <a:t>HOW CAN</a:t>
              </a:r>
            </a:p>
          </p:txBody>
        </p:sp>
        <p:sp>
          <p:nvSpPr>
            <p:cNvPr id="2" name="TextBox 1">
              <a:extLst>
                <a:ext uri="{FF2B5EF4-FFF2-40B4-BE49-F238E27FC236}">
                  <a16:creationId xmlns:a16="http://schemas.microsoft.com/office/drawing/2014/main" id="{278D640C-A23B-273C-2761-9A3B2A921A5A}"/>
                </a:ext>
              </a:extLst>
            </p:cNvPr>
            <p:cNvSpPr txBox="1"/>
            <p:nvPr/>
          </p:nvSpPr>
          <p:spPr>
            <a:xfrm>
              <a:off x="5134855" y="4576098"/>
              <a:ext cx="1906832" cy="646331"/>
            </a:xfrm>
            <a:prstGeom prst="rect">
              <a:avLst/>
            </a:prstGeom>
            <a:noFill/>
          </p:spPr>
          <p:txBody>
            <a:bodyPr wrap="square" lIns="91440" tIns="45720" rIns="91440" bIns="45720" rtlCol="0" anchor="t">
              <a:spAutoFit/>
            </a:bodyPr>
            <a:lstStyle/>
            <a:p>
              <a:pPr algn="ctr"/>
              <a:r>
                <a:rPr lang="en-US" b="1" dirty="0">
                  <a:solidFill>
                    <a:srgbClr val="702FA0"/>
                  </a:solidFill>
                  <a:cs typeface="Arial Black" panose="020B0604020202020204" pitchFamily="34" charset="0"/>
                </a:rPr>
                <a:t>HELP OUR </a:t>
              </a:r>
              <a:br>
                <a:rPr lang="en-US" b="1" dirty="0">
                  <a:solidFill>
                    <a:srgbClr val="702FA0"/>
                  </a:solidFill>
                  <a:cs typeface="Arial Black" panose="020B0604020202020204" pitchFamily="34" charset="0"/>
                </a:rPr>
              </a:br>
              <a:r>
                <a:rPr lang="en-US" b="1" dirty="0">
                  <a:solidFill>
                    <a:srgbClr val="702FA0"/>
                  </a:solidFill>
                  <a:cs typeface="Arial Black" panose="020B0604020202020204" pitchFamily="34" charset="0"/>
                </a:rPr>
                <a:t>CLIENTS</a:t>
              </a:r>
            </a:p>
          </p:txBody>
        </p:sp>
        <p:sp>
          <p:nvSpPr>
            <p:cNvPr id="8" name="Oval 7">
              <a:extLst>
                <a:ext uri="{FF2B5EF4-FFF2-40B4-BE49-F238E27FC236}">
                  <a16:creationId xmlns:a16="http://schemas.microsoft.com/office/drawing/2014/main" id="{91122E41-D17C-F97F-B403-3D2C51B4DF0F}"/>
                </a:ext>
              </a:extLst>
            </p:cNvPr>
            <p:cNvSpPr/>
            <p:nvPr/>
          </p:nvSpPr>
          <p:spPr>
            <a:xfrm>
              <a:off x="4501939" y="2308663"/>
              <a:ext cx="3228303" cy="3228303"/>
            </a:xfrm>
            <a:prstGeom prst="ellipse">
              <a:avLst/>
            </a:prstGeom>
            <a:noFill/>
            <a:ln>
              <a:solidFill>
                <a:srgbClr val="331A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799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EF2570-1F13-D0E3-4AA9-4CA7314AA55A}"/>
              </a:ext>
            </a:extLst>
          </p:cNvPr>
          <p:cNvSpPr>
            <a:spLocks noGrp="1"/>
          </p:cNvSpPr>
          <p:nvPr>
            <p:ph type="title"/>
          </p:nvPr>
        </p:nvSpPr>
        <p:spPr/>
        <p:txBody>
          <a:bodyPr/>
          <a:lstStyle/>
          <a:p>
            <a:r>
              <a:rPr lang="en-US"/>
              <a:t>COMPREHENSIVE, END-TO-END, UNIFIED PROCUREMENT &amp; SUPPLY CHAIN SOLUTIONS</a:t>
            </a:r>
            <a:endParaRPr lang="es-MX"/>
          </a:p>
        </p:txBody>
      </p:sp>
      <p:sp>
        <p:nvSpPr>
          <p:cNvPr id="5" name="TextBox 7">
            <a:extLst>
              <a:ext uri="{FF2B5EF4-FFF2-40B4-BE49-F238E27FC236}">
                <a16:creationId xmlns:a16="http://schemas.microsoft.com/office/drawing/2014/main" id="{A5C14F2A-7B80-F089-8C41-6D12C1689930}"/>
              </a:ext>
            </a:extLst>
          </p:cNvPr>
          <p:cNvSpPr txBox="1"/>
          <p:nvPr/>
        </p:nvSpPr>
        <p:spPr>
          <a:xfrm>
            <a:off x="939295" y="3528510"/>
            <a:ext cx="2687825" cy="2192908"/>
          </a:xfrm>
          <a:prstGeom prst="rect">
            <a:avLst/>
          </a:prstGeom>
          <a:noFill/>
        </p:spPr>
        <p:txBody>
          <a:bodyPr wrap="square">
            <a:spAutoFit/>
          </a:bodyPr>
          <a:lstStyle/>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Source-to-Contract</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Procure-to-Pay</a:t>
            </a:r>
          </a:p>
          <a:p>
            <a:pPr marL="171450" lvl="0" indent="-171450">
              <a:buFont typeface="Arial" panose="020B0604020202020204" pitchFamily="34" charset="0"/>
              <a:buChar char="•"/>
              <a:defRPr/>
            </a:pPr>
            <a:r>
              <a:rPr lang="en-US" sz="1050">
                <a:solidFill>
                  <a:prstClr val="black">
                    <a:lumMod val="75000"/>
                    <a:lumOff val="25000"/>
                  </a:prstClr>
                </a:solidFill>
                <a:cs typeface="Arial" panose="020B0604020202020204" pitchFamily="34" charset="0"/>
              </a:rPr>
              <a:t>Spend Analytics &amp; Reporting</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Category Management</a:t>
            </a:r>
          </a:p>
          <a:p>
            <a:pPr marL="171450" lvl="0" indent="-171450">
              <a:buFont typeface="Arial" panose="020B0604020202020204" pitchFamily="34" charset="0"/>
              <a:buChar char="•"/>
              <a:defRPr/>
            </a:pPr>
            <a:r>
              <a:rPr lang="en-US" sz="1050">
                <a:solidFill>
                  <a:prstClr val="black">
                    <a:lumMod val="75000"/>
                    <a:lumOff val="25000"/>
                  </a:prstClr>
                </a:solidFill>
                <a:cs typeface="Arial" panose="020B0604020202020204" pitchFamily="34" charset="0"/>
              </a:rPr>
              <a:t>Buy/Sell Contract </a:t>
            </a: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Management</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Supplier Management</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Third-Party Risk Management</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Forecast &amp; Capacity Collaboration</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Multi-Tier Collaboration</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Supply Chain Visibility &amp; Planning</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Inventory &amp; Warehouse Management</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Cost Data and Analytics</a:t>
            </a:r>
          </a:p>
          <a:p>
            <a:pPr marL="171450" marR="0" lvl="0" indent="-171450" defTabSz="914400" rtl="0" eaLnBrk="1" fontAlgn="auto" latinLnBrk="0" hangingPunct="1">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rPr>
              <a:t>ESG Reporting, </a:t>
            </a:r>
            <a:r>
              <a:rPr lang="en-US" sz="1050">
                <a:solidFill>
                  <a:prstClr val="black">
                    <a:lumMod val="75000"/>
                    <a:lumOff val="25000"/>
                  </a:prstClr>
                </a:solidFill>
                <a:latin typeface="Helvetica"/>
                <a:cs typeface="Arial" panose="020B0604020202020204" pitchFamily="34" charset="0"/>
              </a:rPr>
              <a:t>Insights &amp; Analytics</a:t>
            </a:r>
            <a:endParaRPr kumimoji="0" lang="en-US" sz="1050" b="0" i="0" u="none" strike="noStrike" kern="1200" cap="none" spc="0" normalizeH="0" baseline="0" noProof="0">
              <a:ln>
                <a:noFill/>
              </a:ln>
              <a:solidFill>
                <a:prstClr val="black">
                  <a:lumMod val="75000"/>
                  <a:lumOff val="25000"/>
                </a:prstClr>
              </a:solidFill>
              <a:effectLst/>
              <a:uLnTx/>
              <a:uFillTx/>
              <a:latin typeface="Helvetica"/>
              <a:ea typeface="+mn-ea"/>
              <a:cs typeface="Arial" panose="020B0604020202020204" pitchFamily="34" charset="0"/>
            </a:endParaRPr>
          </a:p>
        </p:txBody>
      </p:sp>
      <p:sp>
        <p:nvSpPr>
          <p:cNvPr id="6" name="TextBox 8">
            <a:extLst>
              <a:ext uri="{FF2B5EF4-FFF2-40B4-BE49-F238E27FC236}">
                <a16:creationId xmlns:a16="http://schemas.microsoft.com/office/drawing/2014/main" id="{0660DAD6-F413-1E71-4389-A085B1705A44}"/>
              </a:ext>
            </a:extLst>
          </p:cNvPr>
          <p:cNvSpPr txBox="1"/>
          <p:nvPr/>
        </p:nvSpPr>
        <p:spPr>
          <a:xfrm>
            <a:off x="1528975" y="3132534"/>
            <a:ext cx="1502474" cy="369298"/>
          </a:xfrm>
          <a:prstGeom prst="rect">
            <a:avLst/>
          </a:prstGeom>
          <a:noFill/>
        </p:spPr>
        <p:txBody>
          <a:bodyPr wrap="square" rtlCol="0">
            <a:spAutoFit/>
          </a:bodyPr>
          <a:lstStyle/>
          <a:p>
            <a:r>
              <a:rPr lang="en-US" b="1">
                <a:solidFill>
                  <a:srgbClr val="491896"/>
                </a:solidFill>
              </a:rPr>
              <a:t>SOFTWARE</a:t>
            </a:r>
          </a:p>
        </p:txBody>
      </p:sp>
      <p:sp>
        <p:nvSpPr>
          <p:cNvPr id="7" name="TextBox 7">
            <a:extLst>
              <a:ext uri="{FF2B5EF4-FFF2-40B4-BE49-F238E27FC236}">
                <a16:creationId xmlns:a16="http://schemas.microsoft.com/office/drawing/2014/main" id="{26F28F44-0AE6-16F6-4758-B6001BFACD8F}"/>
              </a:ext>
            </a:extLst>
          </p:cNvPr>
          <p:cNvSpPr txBox="1"/>
          <p:nvPr/>
        </p:nvSpPr>
        <p:spPr>
          <a:xfrm>
            <a:off x="4609714" y="3528510"/>
            <a:ext cx="3067807" cy="2089418"/>
          </a:xfrm>
          <a:prstGeom prst="rect">
            <a:avLst/>
          </a:prstGeom>
          <a:noFill/>
        </p:spPr>
        <p:txBody>
          <a:bodyPr wrap="square">
            <a:spAutoFit/>
          </a:bodyPr>
          <a:lstStyle/>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Helvetica"/>
                <a:ea typeface="+mn-ea"/>
                <a:cs typeface="Arial" panose="020B0604020202020204" pitchFamily="34" charset="0"/>
              </a:rPr>
              <a:t>Digital Transformation 	</a:t>
            </a:r>
          </a:p>
          <a:p>
            <a:pPr marL="171450" indent="-171450">
              <a:lnSpc>
                <a:spcPct val="112000"/>
              </a:lnSpc>
              <a:buFont typeface="Arial" panose="020B0604020202020204" pitchFamily="34" charset="0"/>
              <a:buChar char="•"/>
              <a:defRPr/>
            </a:pPr>
            <a:r>
              <a:rPr lang="en-US" sz="1050" dirty="0">
                <a:solidFill>
                  <a:srgbClr val="E7E6E6">
                    <a:lumMod val="25000"/>
                  </a:srgbClr>
                </a:solidFill>
                <a:cs typeface="Arial" panose="020B0604020202020204" pitchFamily="34" charset="0"/>
              </a:rPr>
              <a:t>Opportunity Assessment</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Helvetica"/>
                <a:ea typeface="+mn-ea"/>
                <a:cs typeface="Arial" panose="020B0604020202020204" pitchFamily="34" charset="0"/>
              </a:rPr>
              <a:t>Rapid Cost Reduction</a:t>
            </a:r>
          </a:p>
          <a:p>
            <a:pPr marL="171450" lvl="0" indent="-171450">
              <a:buFont typeface="Arial" panose="020B0604020202020204" pitchFamily="34" charset="0"/>
              <a:buChar char="•"/>
              <a:defRPr/>
            </a:pPr>
            <a:r>
              <a:rPr lang="en-US" sz="1050" dirty="0">
                <a:solidFill>
                  <a:srgbClr val="E7E6E6">
                    <a:lumMod val="25000"/>
                  </a:srgbClr>
                </a:solidFill>
                <a:cs typeface="Arial" panose="020B0604020202020204" pitchFamily="34" charset="0"/>
              </a:rPr>
              <a:t>Strategic Sourcing &amp; Should-Cost Modeling</a:t>
            </a:r>
          </a:p>
          <a:p>
            <a:pPr marL="171450" lvl="0" indent="-171450">
              <a:buFont typeface="Arial" panose="020B0604020202020204" pitchFamily="34" charset="0"/>
              <a:buChar char="•"/>
              <a:defRPr/>
            </a:pPr>
            <a:r>
              <a:rPr lang="en-US" sz="1050" dirty="0">
                <a:solidFill>
                  <a:srgbClr val="E7E6E6">
                    <a:lumMod val="25000"/>
                  </a:srgbClr>
                </a:solidFill>
                <a:cs typeface="Arial" panose="020B0604020202020204" pitchFamily="34" charset="0"/>
              </a:rPr>
              <a:t>Zero-Based Budgeting</a:t>
            </a:r>
          </a:p>
          <a:p>
            <a:pPr marL="171450" indent="-171450">
              <a:buFont typeface="Arial" panose="020B0604020202020204" pitchFamily="34" charset="0"/>
              <a:buChar char="•"/>
              <a:defRPr/>
            </a:pPr>
            <a:r>
              <a:rPr lang="en-US" sz="1050" dirty="0">
                <a:solidFill>
                  <a:srgbClr val="E7E6E6">
                    <a:lumMod val="25000"/>
                  </a:srgbClr>
                </a:solidFill>
                <a:cs typeface="Arial" panose="020B0604020202020204" pitchFamily="34" charset="0"/>
              </a:rPr>
              <a:t>Digital Planning, S&amp;OP, S&amp;OE</a:t>
            </a:r>
          </a:p>
          <a:p>
            <a:pPr marL="171450" indent="-171450">
              <a:buFont typeface="Arial" panose="020B0604020202020204" pitchFamily="34" charset="0"/>
              <a:buChar char="•"/>
              <a:defRPr/>
            </a:pPr>
            <a:r>
              <a:rPr lang="en-US" sz="1050" dirty="0">
                <a:solidFill>
                  <a:srgbClr val="E7E6E6">
                    <a:lumMod val="25000"/>
                  </a:srgbClr>
                </a:solidFill>
                <a:cs typeface="Arial" panose="020B0604020202020204" pitchFamily="34" charset="0"/>
              </a:rPr>
              <a:t>Organizational Design &amp; Operating Model</a:t>
            </a:r>
          </a:p>
          <a:p>
            <a:pPr marL="171450" indent="-171450">
              <a:buFont typeface="Arial" panose="020B0604020202020204" pitchFamily="34" charset="0"/>
              <a:buChar char="•"/>
              <a:defRPr/>
            </a:pPr>
            <a:r>
              <a:rPr lang="en-US" sz="1050" dirty="0">
                <a:solidFill>
                  <a:srgbClr val="E7E6E6">
                    <a:lumMod val="25000"/>
                  </a:srgbClr>
                </a:solidFill>
                <a:cs typeface="Arial" panose="020B0604020202020204" pitchFamily="34" charset="0"/>
              </a:rPr>
              <a:t>Risk Management, Sense &amp; Respond</a:t>
            </a:r>
          </a:p>
          <a:p>
            <a:pPr marL="171450" lvl="0" indent="-171450">
              <a:buFont typeface="Arial" panose="020B0604020202020204" pitchFamily="34" charset="0"/>
              <a:buChar char="•"/>
              <a:defRPr/>
            </a:pPr>
            <a:r>
              <a:rPr lang="en-US" sz="1050" dirty="0">
                <a:solidFill>
                  <a:srgbClr val="E7E6E6">
                    <a:lumMod val="25000"/>
                  </a:srgbClr>
                </a:solidFill>
                <a:cs typeface="Arial" panose="020B0604020202020204" pitchFamily="34" charset="0"/>
              </a:rPr>
              <a:t>Inventory &amp; Working Capital Optimization</a:t>
            </a:r>
          </a:p>
          <a:p>
            <a:pPr marL="171450" lvl="0" indent="-171450">
              <a:buFont typeface="Arial" panose="020B0604020202020204" pitchFamily="34" charset="0"/>
              <a:buChar char="•"/>
              <a:defRPr/>
            </a:pPr>
            <a:r>
              <a:rPr lang="en-US" sz="1050" dirty="0">
                <a:solidFill>
                  <a:srgbClr val="E7E6E6">
                    <a:lumMod val="25000"/>
                  </a:srgbClr>
                </a:solidFill>
                <a:cs typeface="Arial" panose="020B0604020202020204" pitchFamily="34" charset="0"/>
              </a:rPr>
              <a:t>Network Strategy &amp; Optimization</a:t>
            </a:r>
          </a:p>
          <a:p>
            <a:pPr marL="171450" lvl="0" indent="-171450">
              <a:buFont typeface="Arial" panose="020B0604020202020204" pitchFamily="34" charset="0"/>
              <a:buChar char="•"/>
              <a:defRPr/>
            </a:pPr>
            <a:r>
              <a:rPr lang="en-US" sz="1050" dirty="0">
                <a:solidFill>
                  <a:srgbClr val="E7E6E6">
                    <a:lumMod val="25000"/>
                  </a:srgbClr>
                </a:solidFill>
                <a:cs typeface="Arial" panose="020B0604020202020204" pitchFamily="34" charset="0"/>
              </a:rPr>
              <a:t>Warehousing &amp; Transportation Management</a:t>
            </a:r>
          </a:p>
          <a:p>
            <a:pPr marL="171450" lvl="0" indent="-171450">
              <a:buFont typeface="Arial" panose="020B0604020202020204" pitchFamily="34" charset="0"/>
              <a:buChar char="•"/>
              <a:defRPr/>
            </a:pPr>
            <a:r>
              <a:rPr lang="en-US" sz="1050" dirty="0">
                <a:solidFill>
                  <a:srgbClr val="E7E6E6">
                    <a:lumMod val="25000"/>
                  </a:srgbClr>
                </a:solidFill>
                <a:cs typeface="Arial" panose="020B0604020202020204" pitchFamily="34" charset="0"/>
              </a:rPr>
              <a:t>Supply Chain Sustainability &amp; Diversity</a:t>
            </a:r>
          </a:p>
        </p:txBody>
      </p:sp>
      <p:sp>
        <p:nvSpPr>
          <p:cNvPr id="8" name="TextBox 8">
            <a:extLst>
              <a:ext uri="{FF2B5EF4-FFF2-40B4-BE49-F238E27FC236}">
                <a16:creationId xmlns:a16="http://schemas.microsoft.com/office/drawing/2014/main" id="{833B9FAF-3E9C-A890-C03A-7B783DCA147B}"/>
              </a:ext>
            </a:extLst>
          </p:cNvPr>
          <p:cNvSpPr txBox="1"/>
          <p:nvPr/>
        </p:nvSpPr>
        <p:spPr>
          <a:xfrm>
            <a:off x="5378665" y="3146895"/>
            <a:ext cx="1465950" cy="369298"/>
          </a:xfrm>
          <a:prstGeom prst="rect">
            <a:avLst/>
          </a:prstGeom>
          <a:noFill/>
        </p:spPr>
        <p:txBody>
          <a:bodyPr wrap="square" rtlCol="0">
            <a:spAutoFit/>
          </a:bodyPr>
          <a:lstStyle/>
          <a:p>
            <a:pPr algn="ctr"/>
            <a:r>
              <a:rPr lang="en-US" b="1">
                <a:solidFill>
                  <a:srgbClr val="491896"/>
                </a:solidFill>
              </a:rPr>
              <a:t>STRATEGY</a:t>
            </a:r>
          </a:p>
        </p:txBody>
      </p:sp>
      <p:sp>
        <p:nvSpPr>
          <p:cNvPr id="9" name="TextBox 7">
            <a:extLst>
              <a:ext uri="{FF2B5EF4-FFF2-40B4-BE49-F238E27FC236}">
                <a16:creationId xmlns:a16="http://schemas.microsoft.com/office/drawing/2014/main" id="{9DB21EB2-D6D8-2B90-6263-093DBB677791}"/>
              </a:ext>
            </a:extLst>
          </p:cNvPr>
          <p:cNvSpPr txBox="1"/>
          <p:nvPr/>
        </p:nvSpPr>
        <p:spPr>
          <a:xfrm>
            <a:off x="8318114" y="3548860"/>
            <a:ext cx="3067807" cy="2068195"/>
          </a:xfrm>
          <a:prstGeom prst="rect">
            <a:avLst/>
          </a:prstGeom>
          <a:noFill/>
        </p:spPr>
        <p:txBody>
          <a:bodyPr wrap="square">
            <a:spAutoFit/>
          </a:bodyPr>
          <a:lstStyle/>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Sourcing </a:t>
            </a:r>
            <a:r>
              <a:rPr lang="en-US" sz="1050" dirty="0">
                <a:solidFill>
                  <a:prstClr val="black"/>
                </a:solidFill>
                <a:latin typeface="Helvetica"/>
                <a:cs typeface="Arial" panose="020B0604020202020204" pitchFamily="34" charset="0"/>
              </a:rPr>
              <a:t>Execution </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Category Management </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Helvetica" panose="020B0604020202020204" pitchFamily="34" charset="0"/>
              </a:rPr>
              <a:t>Procurement Ops &amp; Accounts Payable</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Tail-Spend Management &amp; Buy Desk</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Supply Risk Management</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Managed Planning Services</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Supplier Collaboration &amp; Planning</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Order &amp; Customer Service Management</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Supplier Diversity</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Sustainable Sourcing</a:t>
            </a:r>
          </a:p>
          <a:p>
            <a:pPr marL="171450" marR="0" lvl="0" indent="-171450" algn="l" defTabSz="914400" rtl="0" eaLnBrk="1" fontAlgn="auto" latinLnBrk="0" hangingPunct="1">
              <a:lnSpc>
                <a:spcPct val="112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Helvetica"/>
                <a:ea typeface="+mn-ea"/>
                <a:cs typeface="Arial" panose="020B0604020202020204" pitchFamily="34" charset="0"/>
              </a:rPr>
              <a:t>Total Inventory Management Solution</a:t>
            </a:r>
          </a:p>
        </p:txBody>
      </p:sp>
      <p:sp>
        <p:nvSpPr>
          <p:cNvPr id="10" name="TextBox 8">
            <a:extLst>
              <a:ext uri="{FF2B5EF4-FFF2-40B4-BE49-F238E27FC236}">
                <a16:creationId xmlns:a16="http://schemas.microsoft.com/office/drawing/2014/main" id="{A2C95114-8856-E266-0982-E58C735C74E6}"/>
              </a:ext>
            </a:extLst>
          </p:cNvPr>
          <p:cNvSpPr txBox="1"/>
          <p:nvPr/>
        </p:nvSpPr>
        <p:spPr>
          <a:xfrm>
            <a:off x="8501134" y="3132534"/>
            <a:ext cx="2606532" cy="369298"/>
          </a:xfrm>
          <a:prstGeom prst="rect">
            <a:avLst/>
          </a:prstGeom>
          <a:noFill/>
        </p:spPr>
        <p:txBody>
          <a:bodyPr wrap="square" rtlCol="0">
            <a:spAutoFit/>
          </a:bodyPr>
          <a:lstStyle/>
          <a:p>
            <a:pPr algn="ctr"/>
            <a:r>
              <a:rPr lang="en-US" b="1">
                <a:solidFill>
                  <a:srgbClr val="491896"/>
                </a:solidFill>
              </a:rPr>
              <a:t>MANAGED SERVICES</a:t>
            </a:r>
          </a:p>
        </p:txBody>
      </p:sp>
      <p:sp>
        <p:nvSpPr>
          <p:cNvPr id="11" name="CuadroTexto 58">
            <a:extLst>
              <a:ext uri="{FF2B5EF4-FFF2-40B4-BE49-F238E27FC236}">
                <a16:creationId xmlns:a16="http://schemas.microsoft.com/office/drawing/2014/main" id="{2D8C21E6-B9D6-E8DC-ED58-1D3F18ECAEF7}"/>
              </a:ext>
            </a:extLst>
          </p:cNvPr>
          <p:cNvSpPr txBox="1"/>
          <p:nvPr/>
        </p:nvSpPr>
        <p:spPr>
          <a:xfrm>
            <a:off x="1350166" y="1290928"/>
            <a:ext cx="3634740" cy="461665"/>
          </a:xfrm>
          <a:prstGeom prst="rect">
            <a:avLst/>
          </a:prstGeom>
          <a:noFill/>
        </p:spPr>
        <p:txBody>
          <a:bodyPr wrap="square" lIns="91440" tIns="45720" rIns="91440" bIns="45720" anchor="t">
            <a:spAutoFit/>
          </a:bodyPr>
          <a:lstStyle/>
          <a:p>
            <a:pPr algn="r"/>
            <a:r>
              <a:rPr lang="en-US" sz="2400" b="1" dirty="0">
                <a:solidFill>
                  <a:srgbClr val="331A92"/>
                </a:solidFill>
                <a:latin typeface="Arial Black" panose="020B0604020202020204" pitchFamily="34" charset="0"/>
                <a:cs typeface="Arial Black" panose="020B0604020202020204" pitchFamily="34" charset="0"/>
              </a:rPr>
              <a:t>AI-FIRST THINKING</a:t>
            </a:r>
          </a:p>
        </p:txBody>
      </p:sp>
      <p:sp>
        <p:nvSpPr>
          <p:cNvPr id="12" name="CuadroTexto 59">
            <a:extLst>
              <a:ext uri="{FF2B5EF4-FFF2-40B4-BE49-F238E27FC236}">
                <a16:creationId xmlns:a16="http://schemas.microsoft.com/office/drawing/2014/main" id="{E20D5C2C-6900-F9C9-84B8-7413A15E8DC8}"/>
              </a:ext>
            </a:extLst>
          </p:cNvPr>
          <p:cNvSpPr txBox="1"/>
          <p:nvPr/>
        </p:nvSpPr>
        <p:spPr>
          <a:xfrm>
            <a:off x="7184190" y="1290928"/>
            <a:ext cx="3923475" cy="461665"/>
          </a:xfrm>
          <a:prstGeom prst="rect">
            <a:avLst/>
          </a:prstGeom>
          <a:noFill/>
        </p:spPr>
        <p:txBody>
          <a:bodyPr wrap="square" lIns="91440" tIns="45720" rIns="91440" bIns="45720" anchor="t">
            <a:spAutoFit/>
          </a:bodyPr>
          <a:lstStyle/>
          <a:p>
            <a:r>
              <a:rPr lang="en-US" sz="2400" b="1" dirty="0">
                <a:solidFill>
                  <a:srgbClr val="331A92"/>
                </a:solidFill>
                <a:latin typeface="Arial Black" panose="020B0604020202020204" pitchFamily="34" charset="0"/>
                <a:cs typeface="Arial Black" panose="020B0604020202020204" pitchFamily="34" charset="0"/>
              </a:rPr>
              <a:t>AI-FIRST SOLUTIONS</a:t>
            </a:r>
          </a:p>
        </p:txBody>
      </p:sp>
      <p:sp>
        <p:nvSpPr>
          <p:cNvPr id="13" name="Rounded Rectangle 2763">
            <a:extLst>
              <a:ext uri="{FF2B5EF4-FFF2-40B4-BE49-F238E27FC236}">
                <a16:creationId xmlns:a16="http://schemas.microsoft.com/office/drawing/2014/main" id="{52755BC5-EFB1-EFA7-6C8D-635B79D1AFCA}"/>
              </a:ext>
            </a:extLst>
          </p:cNvPr>
          <p:cNvSpPr/>
          <p:nvPr/>
        </p:nvSpPr>
        <p:spPr>
          <a:xfrm>
            <a:off x="832670" y="2498505"/>
            <a:ext cx="3067807" cy="3768480"/>
          </a:xfrm>
          <a:prstGeom prst="roundRect">
            <a:avLst>
              <a:gd name="adj" fmla="val 4751"/>
            </a:avLst>
          </a:prstGeom>
          <a:noFill/>
          <a:ln w="12700" cap="rnd">
            <a:gradFill flip="none" rotWithShape="1">
              <a:gsLst>
                <a:gs pos="0">
                  <a:srgbClr val="341B92"/>
                </a:gs>
                <a:gs pos="57000">
                  <a:srgbClr val="0099FF"/>
                </a:gs>
                <a:gs pos="100000">
                  <a:srgbClr val="491896"/>
                </a:gs>
              </a:gsLst>
              <a:lin ang="2700000" scaled="1"/>
              <a:tileRect/>
            </a:gra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763">
            <a:extLst>
              <a:ext uri="{FF2B5EF4-FFF2-40B4-BE49-F238E27FC236}">
                <a16:creationId xmlns:a16="http://schemas.microsoft.com/office/drawing/2014/main" id="{83EFAB1B-5DED-20A9-8C4A-6AEBCA375CE1}"/>
              </a:ext>
            </a:extLst>
          </p:cNvPr>
          <p:cNvSpPr/>
          <p:nvPr/>
        </p:nvSpPr>
        <p:spPr>
          <a:xfrm>
            <a:off x="4562097" y="2498505"/>
            <a:ext cx="3067807" cy="3768480"/>
          </a:xfrm>
          <a:prstGeom prst="roundRect">
            <a:avLst>
              <a:gd name="adj" fmla="val 4751"/>
            </a:avLst>
          </a:prstGeom>
          <a:noFill/>
          <a:ln w="12700" cap="rnd">
            <a:gradFill flip="none" rotWithShape="1">
              <a:gsLst>
                <a:gs pos="0">
                  <a:srgbClr val="341B92"/>
                </a:gs>
                <a:gs pos="57000">
                  <a:srgbClr val="0099FF"/>
                </a:gs>
                <a:gs pos="100000">
                  <a:srgbClr val="491896"/>
                </a:gs>
              </a:gsLst>
              <a:lin ang="2700000" scaled="1"/>
              <a:tileRect/>
            </a:gra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763">
            <a:extLst>
              <a:ext uri="{FF2B5EF4-FFF2-40B4-BE49-F238E27FC236}">
                <a16:creationId xmlns:a16="http://schemas.microsoft.com/office/drawing/2014/main" id="{8C124499-EDF9-94EB-C12B-8692707583EC}"/>
              </a:ext>
            </a:extLst>
          </p:cNvPr>
          <p:cNvSpPr/>
          <p:nvPr/>
        </p:nvSpPr>
        <p:spPr>
          <a:xfrm>
            <a:off x="8270497" y="2498505"/>
            <a:ext cx="3067807" cy="3768480"/>
          </a:xfrm>
          <a:prstGeom prst="roundRect">
            <a:avLst>
              <a:gd name="adj" fmla="val 4751"/>
            </a:avLst>
          </a:prstGeom>
          <a:noFill/>
          <a:ln w="12700" cap="rnd">
            <a:gradFill flip="none" rotWithShape="1">
              <a:gsLst>
                <a:gs pos="0">
                  <a:srgbClr val="341B92"/>
                </a:gs>
                <a:gs pos="57000">
                  <a:srgbClr val="0099FF"/>
                </a:gs>
                <a:gs pos="100000">
                  <a:srgbClr val="491896"/>
                </a:gs>
              </a:gsLst>
              <a:lin ang="2700000" scaled="1"/>
              <a:tileRect/>
            </a:gradFill>
            <a:prstDash val="soli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áfico 64">
            <a:extLst>
              <a:ext uri="{FF2B5EF4-FFF2-40B4-BE49-F238E27FC236}">
                <a16:creationId xmlns:a16="http://schemas.microsoft.com/office/drawing/2014/main" id="{C98FE00E-5E3E-A339-5A62-EB6EF2F246AD}"/>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5563" y="2731922"/>
            <a:ext cx="369298" cy="369298"/>
          </a:xfrm>
          <a:prstGeom prst="rect">
            <a:avLst/>
          </a:prstGeom>
        </p:spPr>
      </p:pic>
      <p:pic>
        <p:nvPicPr>
          <p:cNvPr id="17" name="Gráfico 76">
            <a:extLst>
              <a:ext uri="{FF2B5EF4-FFF2-40B4-BE49-F238E27FC236}">
                <a16:creationId xmlns:a16="http://schemas.microsoft.com/office/drawing/2014/main" id="{3DA8EB2B-6072-85F2-E4B6-422A958B738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26991" y="2699034"/>
            <a:ext cx="369298" cy="369298"/>
          </a:xfrm>
          <a:prstGeom prst="rect">
            <a:avLst/>
          </a:prstGeom>
        </p:spPr>
      </p:pic>
      <p:pic>
        <p:nvPicPr>
          <p:cNvPr id="18" name="Gráfico 78">
            <a:extLst>
              <a:ext uri="{FF2B5EF4-FFF2-40B4-BE49-F238E27FC236}">
                <a16:creationId xmlns:a16="http://schemas.microsoft.com/office/drawing/2014/main" id="{D3CCDB6C-9134-BFC6-FFDE-9EA30E0E212C}"/>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66301" y="2666077"/>
            <a:ext cx="376768" cy="376768"/>
          </a:xfrm>
          <a:prstGeom prst="rect">
            <a:avLst/>
          </a:prstGeom>
        </p:spPr>
      </p:pic>
      <p:grpSp>
        <p:nvGrpSpPr>
          <p:cNvPr id="22" name="Grupo 2">
            <a:extLst>
              <a:ext uri="{FF2B5EF4-FFF2-40B4-BE49-F238E27FC236}">
                <a16:creationId xmlns:a16="http://schemas.microsoft.com/office/drawing/2014/main" id="{29F9205F-802A-0E50-C5DD-3F30460AF5D4}"/>
              </a:ext>
            </a:extLst>
          </p:cNvPr>
          <p:cNvGrpSpPr/>
          <p:nvPr/>
        </p:nvGrpSpPr>
        <p:grpSpPr>
          <a:xfrm>
            <a:off x="5470400" y="931034"/>
            <a:ext cx="1220099" cy="1291124"/>
            <a:chOff x="5353445" y="823733"/>
            <a:chExt cx="1406711" cy="1485511"/>
          </a:xfrm>
        </p:grpSpPr>
        <p:sp>
          <p:nvSpPr>
            <p:cNvPr id="23" name="Forma libre 105">
              <a:extLst>
                <a:ext uri="{FF2B5EF4-FFF2-40B4-BE49-F238E27FC236}">
                  <a16:creationId xmlns:a16="http://schemas.microsoft.com/office/drawing/2014/main" id="{1305ADE1-5B3C-61D7-CA82-B1398BB4F080}"/>
                </a:ext>
              </a:extLst>
            </p:cNvPr>
            <p:cNvSpPr/>
            <p:nvPr/>
          </p:nvSpPr>
          <p:spPr>
            <a:xfrm>
              <a:off x="5362896" y="823733"/>
              <a:ext cx="827526" cy="952897"/>
            </a:xfrm>
            <a:custGeom>
              <a:avLst/>
              <a:gdLst>
                <a:gd name="connsiteX0" fmla="*/ 91427 w 1582617"/>
                <a:gd name="connsiteY0" fmla="*/ 1822385 h 1822384"/>
                <a:gd name="connsiteX1" fmla="*/ 91427 w 1582617"/>
                <a:gd name="connsiteY1" fmla="*/ 1822385 h 1822384"/>
                <a:gd name="connsiteX2" fmla="*/ 104461 w 1582617"/>
                <a:gd name="connsiteY2" fmla="*/ 1821148 h 1822384"/>
                <a:gd name="connsiteX3" fmla="*/ 158975 w 1582617"/>
                <a:gd name="connsiteY3" fmla="*/ 1740656 h 1822384"/>
                <a:gd name="connsiteX4" fmla="*/ 137474 w 1582617"/>
                <a:gd name="connsiteY4" fmla="*/ 1514024 h 1822384"/>
                <a:gd name="connsiteX5" fmla="*/ 1088852 w 1582617"/>
                <a:gd name="connsiteY5" fmla="*/ 348417 h 1822384"/>
                <a:gd name="connsiteX6" fmla="*/ 1326982 w 1582617"/>
                <a:gd name="connsiteY6" fmla="*/ 511303 h 1822384"/>
                <a:gd name="connsiteX7" fmla="*/ 1582617 w 1582617"/>
                <a:gd name="connsiteY7" fmla="*/ 255651 h 1822384"/>
                <a:gd name="connsiteX8" fmla="*/ 1326982 w 1582617"/>
                <a:gd name="connsiteY8" fmla="*/ 0 h 1822384"/>
                <a:gd name="connsiteX9" fmla="*/ 1075343 w 1582617"/>
                <a:gd name="connsiteY9" fmla="*/ 210839 h 1822384"/>
                <a:gd name="connsiteX10" fmla="*/ 325276 w 1582617"/>
                <a:gd name="connsiteY10" fmla="*/ 643458 h 1822384"/>
                <a:gd name="connsiteX11" fmla="*/ 0 w 1582617"/>
                <a:gd name="connsiteY11" fmla="*/ 1513928 h 1822384"/>
                <a:gd name="connsiteX12" fmla="*/ 23975 w 1582617"/>
                <a:gd name="connsiteY12" fmla="*/ 1766535 h 1822384"/>
                <a:gd name="connsiteX13" fmla="*/ 91427 w 1582617"/>
                <a:gd name="connsiteY13" fmla="*/ 1822289 h 1822384"/>
                <a:gd name="connsiteX14" fmla="*/ 1326982 w 1582617"/>
                <a:gd name="connsiteY14" fmla="*/ 137483 h 1822384"/>
                <a:gd name="connsiteX15" fmla="*/ 1445143 w 1582617"/>
                <a:gd name="connsiteY15" fmla="*/ 255651 h 1822384"/>
                <a:gd name="connsiteX16" fmla="*/ 1326982 w 1582617"/>
                <a:gd name="connsiteY16" fmla="*/ 373820 h 1822384"/>
                <a:gd name="connsiteX17" fmla="*/ 1208821 w 1582617"/>
                <a:gd name="connsiteY17" fmla="*/ 255651 h 1822384"/>
                <a:gd name="connsiteX18" fmla="*/ 1326982 w 1582617"/>
                <a:gd name="connsiteY18" fmla="*/ 137483 h 182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2617" h="1822384">
                  <a:moveTo>
                    <a:pt x="91427" y="1822385"/>
                  </a:moveTo>
                  <a:lnTo>
                    <a:pt x="91427" y="1822385"/>
                  </a:lnTo>
                  <a:cubicBezTo>
                    <a:pt x="95709" y="1822385"/>
                    <a:pt x="100085" y="1822004"/>
                    <a:pt x="104461" y="1821148"/>
                  </a:cubicBezTo>
                  <a:cubicBezTo>
                    <a:pt x="141755" y="1814012"/>
                    <a:pt x="166111" y="1777952"/>
                    <a:pt x="158975" y="1740656"/>
                  </a:cubicBezTo>
                  <a:cubicBezTo>
                    <a:pt x="144705" y="1666539"/>
                    <a:pt x="137474" y="1590329"/>
                    <a:pt x="137474" y="1514024"/>
                  </a:cubicBezTo>
                  <a:cubicBezTo>
                    <a:pt x="137474" y="950011"/>
                    <a:pt x="542286" y="459735"/>
                    <a:pt x="1088852" y="348417"/>
                  </a:cubicBezTo>
                  <a:cubicBezTo>
                    <a:pt x="1126051" y="443656"/>
                    <a:pt x="1218715" y="511303"/>
                    <a:pt x="1326982" y="511303"/>
                  </a:cubicBezTo>
                  <a:cubicBezTo>
                    <a:pt x="1467881" y="511303"/>
                    <a:pt x="1582617" y="396655"/>
                    <a:pt x="1582617" y="255651"/>
                  </a:cubicBezTo>
                  <a:cubicBezTo>
                    <a:pt x="1582617" y="114648"/>
                    <a:pt x="1467881" y="0"/>
                    <a:pt x="1326982" y="0"/>
                  </a:cubicBezTo>
                  <a:cubicBezTo>
                    <a:pt x="1201305" y="0"/>
                    <a:pt x="1096654" y="91148"/>
                    <a:pt x="1075343" y="210839"/>
                  </a:cubicBezTo>
                  <a:cubicBezTo>
                    <a:pt x="785363" y="266593"/>
                    <a:pt x="520689" y="418728"/>
                    <a:pt x="325276" y="643458"/>
                  </a:cubicBezTo>
                  <a:cubicBezTo>
                    <a:pt x="115497" y="884742"/>
                    <a:pt x="0" y="1193865"/>
                    <a:pt x="0" y="1513928"/>
                  </a:cubicBezTo>
                  <a:cubicBezTo>
                    <a:pt x="0" y="1598892"/>
                    <a:pt x="8087" y="1683950"/>
                    <a:pt x="23975" y="1766535"/>
                  </a:cubicBezTo>
                  <a:cubicBezTo>
                    <a:pt x="30349" y="1799455"/>
                    <a:pt x="59081" y="1822289"/>
                    <a:pt x="91427" y="1822289"/>
                  </a:cubicBezTo>
                  <a:close/>
                  <a:moveTo>
                    <a:pt x="1326982" y="137483"/>
                  </a:moveTo>
                  <a:cubicBezTo>
                    <a:pt x="1392152" y="137483"/>
                    <a:pt x="1445143" y="190478"/>
                    <a:pt x="1445143" y="255651"/>
                  </a:cubicBezTo>
                  <a:cubicBezTo>
                    <a:pt x="1445143" y="320825"/>
                    <a:pt x="1392152" y="373820"/>
                    <a:pt x="1326982" y="373820"/>
                  </a:cubicBezTo>
                  <a:cubicBezTo>
                    <a:pt x="1261813" y="373820"/>
                    <a:pt x="1208821" y="320825"/>
                    <a:pt x="1208821" y="255651"/>
                  </a:cubicBezTo>
                  <a:cubicBezTo>
                    <a:pt x="1208821" y="190478"/>
                    <a:pt x="1261813" y="137483"/>
                    <a:pt x="1326982" y="137483"/>
                  </a:cubicBezTo>
                  <a:close/>
                </a:path>
              </a:pathLst>
            </a:custGeom>
            <a:gradFill>
              <a:gsLst>
                <a:gs pos="0">
                  <a:srgbClr val="9C3ADE"/>
                </a:gs>
                <a:gs pos="21000">
                  <a:srgbClr val="8342D6"/>
                </a:gs>
                <a:gs pos="64000">
                  <a:srgbClr val="4657C5"/>
                </a:gs>
                <a:gs pos="100000">
                  <a:srgbClr val="106AB5"/>
                </a:gs>
              </a:gsLst>
              <a:lin ang="0" scaled="1"/>
            </a:gradFill>
            <a:ln w="0" cap="flat">
              <a:noFill/>
              <a:prstDash val="solid"/>
              <a:miter/>
            </a:ln>
          </p:spPr>
          <p:txBody>
            <a:bodyPr rtlCol="0" anchor="ctr"/>
            <a:lstStyle/>
            <a:p>
              <a:endParaRPr lang="es-MX"/>
            </a:p>
          </p:txBody>
        </p:sp>
        <p:sp>
          <p:nvSpPr>
            <p:cNvPr id="24" name="Forma libre 106">
              <a:extLst>
                <a:ext uri="{FF2B5EF4-FFF2-40B4-BE49-F238E27FC236}">
                  <a16:creationId xmlns:a16="http://schemas.microsoft.com/office/drawing/2014/main" id="{CF1E8966-0048-5163-8036-55028E373E2D}"/>
                </a:ext>
              </a:extLst>
            </p:cNvPr>
            <p:cNvSpPr/>
            <p:nvPr/>
          </p:nvSpPr>
          <p:spPr>
            <a:xfrm>
              <a:off x="5353445" y="1810747"/>
              <a:ext cx="1170694" cy="498497"/>
            </a:xfrm>
            <a:custGeom>
              <a:avLst/>
              <a:gdLst>
                <a:gd name="connsiteX0" fmla="*/ 2125092 w 2238914"/>
                <a:gd name="connsiteY0" fmla="*/ 524643 h 953360"/>
                <a:gd name="connsiteX1" fmla="*/ 2125092 w 2238914"/>
                <a:gd name="connsiteY1" fmla="*/ 524643 h 953360"/>
                <a:gd name="connsiteX2" fmla="*/ 1345057 w 2238914"/>
                <a:gd name="connsiteY2" fmla="*/ 815973 h 953360"/>
                <a:gd name="connsiteX3" fmla="*/ 454758 w 2238914"/>
                <a:gd name="connsiteY3" fmla="*/ 415323 h 953360"/>
                <a:gd name="connsiteX4" fmla="*/ 476735 w 2238914"/>
                <a:gd name="connsiteY4" fmla="*/ 127703 h 953360"/>
                <a:gd name="connsiteX5" fmla="*/ 127674 w 2238914"/>
                <a:gd name="connsiteY5" fmla="*/ 34176 h 953360"/>
                <a:gd name="connsiteX6" fmla="*/ 34154 w 2238914"/>
                <a:gd name="connsiteY6" fmla="*/ 383259 h 953360"/>
                <a:gd name="connsiteX7" fmla="*/ 189228 w 2238914"/>
                <a:gd name="connsiteY7" fmla="*/ 502379 h 953360"/>
                <a:gd name="connsiteX8" fmla="*/ 255825 w 2238914"/>
                <a:gd name="connsiteY8" fmla="*/ 511228 h 953360"/>
                <a:gd name="connsiteX9" fmla="*/ 342590 w 2238914"/>
                <a:gd name="connsiteY9" fmla="*/ 495719 h 953360"/>
                <a:gd name="connsiteX10" fmla="*/ 1345057 w 2238914"/>
                <a:gd name="connsiteY10" fmla="*/ 953361 h 953360"/>
                <a:gd name="connsiteX11" fmla="*/ 2215283 w 2238914"/>
                <a:gd name="connsiteY11" fmla="*/ 628350 h 953360"/>
                <a:gd name="connsiteX12" fmla="*/ 2222038 w 2238914"/>
                <a:gd name="connsiteY12" fmla="*/ 531398 h 953360"/>
                <a:gd name="connsiteX13" fmla="*/ 2125092 w 2238914"/>
                <a:gd name="connsiteY13" fmla="*/ 524643 h 953360"/>
                <a:gd name="connsiteX14" fmla="*/ 314525 w 2238914"/>
                <a:gd name="connsiteY14" fmla="*/ 357856 h 953360"/>
                <a:gd name="connsiteX15" fmla="*/ 224810 w 2238914"/>
                <a:gd name="connsiteY15" fmla="*/ 369653 h 953360"/>
                <a:gd name="connsiteX16" fmla="*/ 224810 w 2238914"/>
                <a:gd name="connsiteY16" fmla="*/ 369653 h 953360"/>
                <a:gd name="connsiteX17" fmla="*/ 153171 w 2238914"/>
                <a:gd name="connsiteY17" fmla="*/ 314660 h 953360"/>
                <a:gd name="connsiteX18" fmla="*/ 153171 w 2238914"/>
                <a:gd name="connsiteY18" fmla="*/ 314660 h 953360"/>
                <a:gd name="connsiteX19" fmla="*/ 196363 w 2238914"/>
                <a:gd name="connsiteY19" fmla="*/ 153201 h 953360"/>
                <a:gd name="connsiteX20" fmla="*/ 255159 w 2238914"/>
                <a:gd name="connsiteY20" fmla="*/ 137407 h 953360"/>
                <a:gd name="connsiteX21" fmla="*/ 357622 w 2238914"/>
                <a:gd name="connsiteY21" fmla="*/ 196397 h 953360"/>
                <a:gd name="connsiteX22" fmla="*/ 314430 w 2238914"/>
                <a:gd name="connsiteY22" fmla="*/ 357761 h 95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8914" h="953360">
                  <a:moveTo>
                    <a:pt x="2125092" y="524643"/>
                  </a:moveTo>
                  <a:lnTo>
                    <a:pt x="2125092" y="524643"/>
                  </a:lnTo>
                  <a:cubicBezTo>
                    <a:pt x="1908939" y="712552"/>
                    <a:pt x="1631993" y="815973"/>
                    <a:pt x="1345057" y="815973"/>
                  </a:cubicBezTo>
                  <a:cubicBezTo>
                    <a:pt x="1001895" y="815973"/>
                    <a:pt x="680900" y="670689"/>
                    <a:pt x="454758" y="415323"/>
                  </a:cubicBezTo>
                  <a:cubicBezTo>
                    <a:pt x="518500" y="335497"/>
                    <a:pt x="530678" y="221514"/>
                    <a:pt x="476735" y="127703"/>
                  </a:cubicBezTo>
                  <a:cubicBezTo>
                    <a:pt x="406142" y="5633"/>
                    <a:pt x="249546" y="-36230"/>
                    <a:pt x="127674" y="34176"/>
                  </a:cubicBezTo>
                  <a:cubicBezTo>
                    <a:pt x="5707" y="104583"/>
                    <a:pt x="-36248" y="261190"/>
                    <a:pt x="34154" y="383259"/>
                  </a:cubicBezTo>
                  <a:cubicBezTo>
                    <a:pt x="68213" y="442343"/>
                    <a:pt x="123298" y="484682"/>
                    <a:pt x="189228" y="502379"/>
                  </a:cubicBezTo>
                  <a:cubicBezTo>
                    <a:pt x="211205" y="508278"/>
                    <a:pt x="233562" y="511228"/>
                    <a:pt x="255825" y="511228"/>
                  </a:cubicBezTo>
                  <a:cubicBezTo>
                    <a:pt x="285412" y="511228"/>
                    <a:pt x="314715" y="505900"/>
                    <a:pt x="342590" y="495719"/>
                  </a:cubicBezTo>
                  <a:cubicBezTo>
                    <a:pt x="595276" y="787240"/>
                    <a:pt x="957466" y="953361"/>
                    <a:pt x="1345057" y="953361"/>
                  </a:cubicBezTo>
                  <a:cubicBezTo>
                    <a:pt x="1665101" y="953361"/>
                    <a:pt x="1974109" y="837951"/>
                    <a:pt x="2215283" y="628350"/>
                  </a:cubicBezTo>
                  <a:cubicBezTo>
                    <a:pt x="2243919" y="603422"/>
                    <a:pt x="2246964" y="560036"/>
                    <a:pt x="2222038" y="531398"/>
                  </a:cubicBezTo>
                  <a:cubicBezTo>
                    <a:pt x="2197112" y="502760"/>
                    <a:pt x="2153729" y="499715"/>
                    <a:pt x="2125092" y="524643"/>
                  </a:cubicBezTo>
                  <a:close/>
                  <a:moveTo>
                    <a:pt x="314525" y="357856"/>
                  </a:moveTo>
                  <a:cubicBezTo>
                    <a:pt x="287125" y="373650"/>
                    <a:pt x="255349" y="377836"/>
                    <a:pt x="224810" y="369653"/>
                  </a:cubicBezTo>
                  <a:lnTo>
                    <a:pt x="224810" y="369653"/>
                  </a:lnTo>
                  <a:cubicBezTo>
                    <a:pt x="194366" y="361471"/>
                    <a:pt x="168964" y="341967"/>
                    <a:pt x="153171" y="314660"/>
                  </a:cubicBezTo>
                  <a:lnTo>
                    <a:pt x="153171" y="314660"/>
                  </a:lnTo>
                  <a:cubicBezTo>
                    <a:pt x="120634" y="258240"/>
                    <a:pt x="139947" y="185836"/>
                    <a:pt x="196363" y="153201"/>
                  </a:cubicBezTo>
                  <a:cubicBezTo>
                    <a:pt x="214915" y="142450"/>
                    <a:pt x="235180" y="137407"/>
                    <a:pt x="255159" y="137407"/>
                  </a:cubicBezTo>
                  <a:cubicBezTo>
                    <a:pt x="295973" y="137407"/>
                    <a:pt x="335740" y="158625"/>
                    <a:pt x="357622" y="196397"/>
                  </a:cubicBezTo>
                  <a:cubicBezTo>
                    <a:pt x="390159" y="252817"/>
                    <a:pt x="370751" y="325221"/>
                    <a:pt x="314430" y="357761"/>
                  </a:cubicBezTo>
                  <a:close/>
                </a:path>
              </a:pathLst>
            </a:custGeom>
            <a:gradFill>
              <a:gsLst>
                <a:gs pos="0">
                  <a:srgbClr val="9C3ADE"/>
                </a:gs>
                <a:gs pos="21000">
                  <a:srgbClr val="8342D6"/>
                </a:gs>
                <a:gs pos="64000">
                  <a:srgbClr val="4657C5"/>
                </a:gs>
                <a:gs pos="100000">
                  <a:srgbClr val="106AB5"/>
                </a:gs>
              </a:gsLst>
              <a:lin ang="0" scaled="1"/>
            </a:gradFill>
            <a:ln w="0" cap="flat">
              <a:noFill/>
              <a:prstDash val="solid"/>
              <a:miter/>
            </a:ln>
          </p:spPr>
          <p:txBody>
            <a:bodyPr rtlCol="0" anchor="ctr"/>
            <a:lstStyle/>
            <a:p>
              <a:endParaRPr lang="es-MX"/>
            </a:p>
          </p:txBody>
        </p:sp>
        <p:sp>
          <p:nvSpPr>
            <p:cNvPr id="25" name="Forma libre 107">
              <a:extLst>
                <a:ext uri="{FF2B5EF4-FFF2-40B4-BE49-F238E27FC236}">
                  <a16:creationId xmlns:a16="http://schemas.microsoft.com/office/drawing/2014/main" id="{16ACF87C-A919-FC77-E5C3-E6903B9DB956}"/>
                </a:ext>
              </a:extLst>
            </p:cNvPr>
            <p:cNvSpPr/>
            <p:nvPr/>
          </p:nvSpPr>
          <p:spPr>
            <a:xfrm>
              <a:off x="6235410" y="957227"/>
              <a:ext cx="524746" cy="1120883"/>
            </a:xfrm>
            <a:custGeom>
              <a:avLst/>
              <a:gdLst>
                <a:gd name="connsiteX0" fmla="*/ 912815 w 1003559"/>
                <a:gd name="connsiteY0" fmla="*/ 1692671 h 2143652"/>
                <a:gd name="connsiteX1" fmla="*/ 912815 w 1003559"/>
                <a:gd name="connsiteY1" fmla="*/ 1692671 h 2143652"/>
                <a:gd name="connsiteX2" fmla="*/ 985405 w 1003559"/>
                <a:gd name="connsiteY2" fmla="*/ 1258720 h 2143652"/>
                <a:gd name="connsiteX3" fmla="*/ 91110 w 1003559"/>
                <a:gd name="connsiteY3" fmla="*/ 3773 h 2143652"/>
                <a:gd name="connsiteX4" fmla="*/ 3773 w 1003559"/>
                <a:gd name="connsiteY4" fmla="*/ 46398 h 2143652"/>
                <a:gd name="connsiteX5" fmla="*/ 46395 w 1003559"/>
                <a:gd name="connsiteY5" fmla="*/ 133740 h 2143652"/>
                <a:gd name="connsiteX6" fmla="*/ 848026 w 1003559"/>
                <a:gd name="connsiteY6" fmla="*/ 1258720 h 2143652"/>
                <a:gd name="connsiteX7" fmla="*/ 787233 w 1003559"/>
                <a:gd name="connsiteY7" fmla="*/ 1635490 h 2143652"/>
                <a:gd name="connsiteX8" fmla="*/ 526841 w 1003559"/>
                <a:gd name="connsiteY8" fmla="*/ 1760223 h 2143652"/>
                <a:gd name="connsiteX9" fmla="*/ 620361 w 1003559"/>
                <a:gd name="connsiteY9" fmla="*/ 2109306 h 2143652"/>
                <a:gd name="connsiteX10" fmla="*/ 747751 w 1003559"/>
                <a:gd name="connsiteY10" fmla="*/ 2143653 h 2143652"/>
                <a:gd name="connsiteX11" fmla="*/ 814347 w 1003559"/>
                <a:gd name="connsiteY11" fmla="*/ 2134804 h 2143652"/>
                <a:gd name="connsiteX12" fmla="*/ 969422 w 1003559"/>
                <a:gd name="connsiteY12" fmla="*/ 2015684 h 2143652"/>
                <a:gd name="connsiteX13" fmla="*/ 912910 w 1003559"/>
                <a:gd name="connsiteY13" fmla="*/ 1692671 h 2143652"/>
                <a:gd name="connsiteX14" fmla="*/ 850214 w 1003559"/>
                <a:gd name="connsiteY14" fmla="*/ 1946990 h 2143652"/>
                <a:gd name="connsiteX15" fmla="*/ 850214 w 1003559"/>
                <a:gd name="connsiteY15" fmla="*/ 1946990 h 2143652"/>
                <a:gd name="connsiteX16" fmla="*/ 778575 w 1003559"/>
                <a:gd name="connsiteY16" fmla="*/ 2001984 h 2143652"/>
                <a:gd name="connsiteX17" fmla="*/ 688956 w 1003559"/>
                <a:gd name="connsiteY17" fmla="*/ 1990186 h 2143652"/>
                <a:gd name="connsiteX18" fmla="*/ 645668 w 1003559"/>
                <a:gd name="connsiteY18" fmla="*/ 1828822 h 2143652"/>
                <a:gd name="connsiteX19" fmla="*/ 748131 w 1003559"/>
                <a:gd name="connsiteY19" fmla="*/ 1769738 h 2143652"/>
                <a:gd name="connsiteX20" fmla="*/ 807022 w 1003559"/>
                <a:gd name="connsiteY20" fmla="*/ 1785531 h 2143652"/>
                <a:gd name="connsiteX21" fmla="*/ 850214 w 1003559"/>
                <a:gd name="connsiteY21" fmla="*/ 1946895 h 214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3559" h="2143652">
                  <a:moveTo>
                    <a:pt x="912815" y="1692671"/>
                  </a:moveTo>
                  <a:lnTo>
                    <a:pt x="912815" y="1692671"/>
                  </a:lnTo>
                  <a:cubicBezTo>
                    <a:pt x="960954" y="1553381"/>
                    <a:pt x="985405" y="1407715"/>
                    <a:pt x="985405" y="1258720"/>
                  </a:cubicBezTo>
                  <a:cubicBezTo>
                    <a:pt x="985405" y="692519"/>
                    <a:pt x="625974" y="188162"/>
                    <a:pt x="91110" y="3773"/>
                  </a:cubicBezTo>
                  <a:cubicBezTo>
                    <a:pt x="55243" y="-8596"/>
                    <a:pt x="16141" y="10433"/>
                    <a:pt x="3773" y="46398"/>
                  </a:cubicBezTo>
                  <a:cubicBezTo>
                    <a:pt x="-8595" y="82267"/>
                    <a:pt x="10433" y="121371"/>
                    <a:pt x="46395" y="133740"/>
                  </a:cubicBezTo>
                  <a:cubicBezTo>
                    <a:pt x="525889" y="299100"/>
                    <a:pt x="848026" y="751128"/>
                    <a:pt x="848026" y="1258720"/>
                  </a:cubicBezTo>
                  <a:cubicBezTo>
                    <a:pt x="848026" y="1387926"/>
                    <a:pt x="827571" y="1514372"/>
                    <a:pt x="787233" y="1635490"/>
                  </a:cubicBezTo>
                  <a:cubicBezTo>
                    <a:pt x="686101" y="1619981"/>
                    <a:pt x="581069" y="1666411"/>
                    <a:pt x="526841" y="1760223"/>
                  </a:cubicBezTo>
                  <a:cubicBezTo>
                    <a:pt x="456534" y="1882198"/>
                    <a:pt x="498490" y="2038804"/>
                    <a:pt x="620361" y="2109306"/>
                  </a:cubicBezTo>
                  <a:cubicBezTo>
                    <a:pt x="659748" y="2132045"/>
                    <a:pt x="703512" y="2143653"/>
                    <a:pt x="747751" y="2143653"/>
                  </a:cubicBezTo>
                  <a:cubicBezTo>
                    <a:pt x="769918" y="2143653"/>
                    <a:pt x="792275" y="2140703"/>
                    <a:pt x="814347" y="2134804"/>
                  </a:cubicBezTo>
                  <a:cubicBezTo>
                    <a:pt x="880278" y="2117108"/>
                    <a:pt x="935362" y="2074864"/>
                    <a:pt x="969422" y="2015684"/>
                  </a:cubicBezTo>
                  <a:cubicBezTo>
                    <a:pt x="1032118" y="1906935"/>
                    <a:pt x="1005669" y="1770784"/>
                    <a:pt x="912910" y="1692671"/>
                  </a:cubicBezTo>
                  <a:close/>
                  <a:moveTo>
                    <a:pt x="850214" y="1946990"/>
                  </a:moveTo>
                  <a:lnTo>
                    <a:pt x="850214" y="1946990"/>
                  </a:lnTo>
                  <a:cubicBezTo>
                    <a:pt x="834516" y="1974297"/>
                    <a:pt x="809019" y="1993801"/>
                    <a:pt x="778575" y="2001984"/>
                  </a:cubicBezTo>
                  <a:cubicBezTo>
                    <a:pt x="748036" y="2010166"/>
                    <a:pt x="716260" y="2005980"/>
                    <a:pt x="688956" y="1990186"/>
                  </a:cubicBezTo>
                  <a:cubicBezTo>
                    <a:pt x="632634" y="1957647"/>
                    <a:pt x="613226" y="1885147"/>
                    <a:pt x="645668" y="1828822"/>
                  </a:cubicBezTo>
                  <a:cubicBezTo>
                    <a:pt x="667550" y="1790955"/>
                    <a:pt x="707317" y="1769738"/>
                    <a:pt x="748131" y="1769738"/>
                  </a:cubicBezTo>
                  <a:cubicBezTo>
                    <a:pt x="768110" y="1769738"/>
                    <a:pt x="788470" y="1774875"/>
                    <a:pt x="807022" y="1785531"/>
                  </a:cubicBezTo>
                  <a:cubicBezTo>
                    <a:pt x="863438" y="1818071"/>
                    <a:pt x="882751" y="1890475"/>
                    <a:pt x="850214" y="1946895"/>
                  </a:cubicBezTo>
                  <a:close/>
                </a:path>
              </a:pathLst>
            </a:custGeom>
            <a:gradFill>
              <a:gsLst>
                <a:gs pos="0">
                  <a:srgbClr val="9C3ADE"/>
                </a:gs>
                <a:gs pos="21000">
                  <a:srgbClr val="8342D6"/>
                </a:gs>
                <a:gs pos="64000">
                  <a:srgbClr val="4657C5"/>
                </a:gs>
                <a:gs pos="100000">
                  <a:srgbClr val="106AB5"/>
                </a:gs>
              </a:gsLst>
              <a:lin ang="0" scaled="1"/>
            </a:gradFill>
            <a:ln w="0" cap="flat">
              <a:noFill/>
              <a:prstDash val="solid"/>
              <a:miter/>
            </a:ln>
          </p:spPr>
          <p:txBody>
            <a:bodyPr rtlCol="0" anchor="ctr"/>
            <a:lstStyle/>
            <a:p>
              <a:endParaRPr lang="es-MX"/>
            </a:p>
          </p:txBody>
        </p:sp>
        <p:sp>
          <p:nvSpPr>
            <p:cNvPr id="26" name="Forma libre 108">
              <a:extLst>
                <a:ext uri="{FF2B5EF4-FFF2-40B4-BE49-F238E27FC236}">
                  <a16:creationId xmlns:a16="http://schemas.microsoft.com/office/drawing/2014/main" id="{23738B38-2648-0B34-1E82-97E4D25C4784}"/>
                </a:ext>
              </a:extLst>
            </p:cNvPr>
            <p:cNvSpPr/>
            <p:nvPr/>
          </p:nvSpPr>
          <p:spPr>
            <a:xfrm>
              <a:off x="5598295" y="1181927"/>
              <a:ext cx="917020" cy="868373"/>
            </a:xfrm>
            <a:custGeom>
              <a:avLst/>
              <a:gdLst>
                <a:gd name="connsiteX0" fmla="*/ 1753771 w 1753770"/>
                <a:gd name="connsiteY0" fmla="*/ 830415 h 1660735"/>
                <a:gd name="connsiteX1" fmla="*/ 1620958 w 1753770"/>
                <a:gd name="connsiteY1" fmla="*/ 580282 h 1660735"/>
                <a:gd name="connsiteX2" fmla="*/ 1620958 w 1753770"/>
                <a:gd name="connsiteY2" fmla="*/ 580282 h 1660735"/>
                <a:gd name="connsiteX3" fmla="*/ 1635895 w 1753770"/>
                <a:gd name="connsiteY3" fmla="*/ 486470 h 1660735"/>
                <a:gd name="connsiteX4" fmla="*/ 1549319 w 1753770"/>
                <a:gd name="connsiteY4" fmla="*/ 274775 h 1660735"/>
                <a:gd name="connsiteX5" fmla="*/ 1549319 w 1753770"/>
                <a:gd name="connsiteY5" fmla="*/ 274775 h 1660735"/>
                <a:gd name="connsiteX6" fmla="*/ 1390629 w 1753770"/>
                <a:gd name="connsiteY6" fmla="*/ 189717 h 1660735"/>
                <a:gd name="connsiteX7" fmla="*/ 1390629 w 1753770"/>
                <a:gd name="connsiteY7" fmla="*/ 189717 h 1660735"/>
                <a:gd name="connsiteX8" fmla="*/ 1110163 w 1753770"/>
                <a:gd name="connsiteY8" fmla="*/ 0 h 1660735"/>
                <a:gd name="connsiteX9" fmla="*/ 876885 w 1753770"/>
                <a:gd name="connsiteY9" fmla="*/ 110462 h 1660735"/>
                <a:gd name="connsiteX10" fmla="*/ 643607 w 1753770"/>
                <a:gd name="connsiteY10" fmla="*/ 0 h 1660735"/>
                <a:gd name="connsiteX11" fmla="*/ 363141 w 1753770"/>
                <a:gd name="connsiteY11" fmla="*/ 189717 h 1660735"/>
                <a:gd name="connsiteX12" fmla="*/ 363141 w 1753770"/>
                <a:gd name="connsiteY12" fmla="*/ 189717 h 1660735"/>
                <a:gd name="connsiteX13" fmla="*/ 204451 w 1753770"/>
                <a:gd name="connsiteY13" fmla="*/ 274775 h 1660735"/>
                <a:gd name="connsiteX14" fmla="*/ 117876 w 1753770"/>
                <a:gd name="connsiteY14" fmla="*/ 486470 h 1660735"/>
                <a:gd name="connsiteX15" fmla="*/ 132812 w 1753770"/>
                <a:gd name="connsiteY15" fmla="*/ 580282 h 1660735"/>
                <a:gd name="connsiteX16" fmla="*/ 132812 w 1753770"/>
                <a:gd name="connsiteY16" fmla="*/ 580282 h 1660735"/>
                <a:gd name="connsiteX17" fmla="*/ 0 w 1753770"/>
                <a:gd name="connsiteY17" fmla="*/ 830415 h 1660735"/>
                <a:gd name="connsiteX18" fmla="*/ 132812 w 1753770"/>
                <a:gd name="connsiteY18" fmla="*/ 1080644 h 1660735"/>
                <a:gd name="connsiteX19" fmla="*/ 132812 w 1753770"/>
                <a:gd name="connsiteY19" fmla="*/ 1080644 h 1660735"/>
                <a:gd name="connsiteX20" fmla="*/ 117876 w 1753770"/>
                <a:gd name="connsiteY20" fmla="*/ 1174455 h 1660735"/>
                <a:gd name="connsiteX21" fmla="*/ 363141 w 1753770"/>
                <a:gd name="connsiteY21" fmla="*/ 1471114 h 1660735"/>
                <a:gd name="connsiteX22" fmla="*/ 643607 w 1753770"/>
                <a:gd name="connsiteY22" fmla="*/ 1660735 h 1660735"/>
                <a:gd name="connsiteX23" fmla="*/ 876885 w 1753770"/>
                <a:gd name="connsiteY23" fmla="*/ 1550273 h 1660735"/>
                <a:gd name="connsiteX24" fmla="*/ 1110163 w 1753770"/>
                <a:gd name="connsiteY24" fmla="*/ 1660735 h 1660735"/>
                <a:gd name="connsiteX25" fmla="*/ 1390629 w 1753770"/>
                <a:gd name="connsiteY25" fmla="*/ 1471114 h 1660735"/>
                <a:gd name="connsiteX26" fmla="*/ 1635895 w 1753770"/>
                <a:gd name="connsiteY26" fmla="*/ 1174455 h 1660735"/>
                <a:gd name="connsiteX27" fmla="*/ 1620958 w 1753770"/>
                <a:gd name="connsiteY27" fmla="*/ 1080644 h 1660735"/>
                <a:gd name="connsiteX28" fmla="*/ 1620958 w 1753770"/>
                <a:gd name="connsiteY28" fmla="*/ 1080644 h 1660735"/>
                <a:gd name="connsiteX29" fmla="*/ 1753771 w 1753770"/>
                <a:gd name="connsiteY29" fmla="*/ 830415 h 1660735"/>
                <a:gd name="connsiteX30" fmla="*/ 1507744 w 1753770"/>
                <a:gd name="connsiteY30" fmla="*/ 985309 h 1660735"/>
                <a:gd name="connsiteX31" fmla="*/ 1507744 w 1753770"/>
                <a:gd name="connsiteY31" fmla="*/ 985309 h 1660735"/>
                <a:gd name="connsiteX32" fmla="*/ 1464171 w 1753770"/>
                <a:gd name="connsiteY32" fmla="*/ 1066943 h 1660735"/>
                <a:gd name="connsiteX33" fmla="*/ 1472924 w 1753770"/>
                <a:gd name="connsiteY33" fmla="*/ 1086638 h 1660735"/>
                <a:gd name="connsiteX34" fmla="*/ 1498325 w 1753770"/>
                <a:gd name="connsiteY34" fmla="*/ 1174550 h 1660735"/>
                <a:gd name="connsiteX35" fmla="*/ 1336972 w 1753770"/>
                <a:gd name="connsiteY35" fmla="*/ 1339149 h 1660735"/>
                <a:gd name="connsiteX36" fmla="*/ 1271232 w 1753770"/>
                <a:gd name="connsiteY36" fmla="*/ 1392620 h 1660735"/>
                <a:gd name="connsiteX37" fmla="*/ 1058408 w 1753770"/>
                <a:gd name="connsiteY37" fmla="*/ 1515260 h 1660735"/>
                <a:gd name="connsiteX38" fmla="*/ 945385 w 1753770"/>
                <a:gd name="connsiteY38" fmla="*/ 1355514 h 1660735"/>
                <a:gd name="connsiteX39" fmla="*/ 945385 w 1753770"/>
                <a:gd name="connsiteY39" fmla="*/ 1354467 h 1660735"/>
                <a:gd name="connsiteX40" fmla="*/ 945385 w 1753770"/>
                <a:gd name="connsiteY40" fmla="*/ 1354467 h 1660735"/>
                <a:gd name="connsiteX41" fmla="*/ 1009507 w 1753770"/>
                <a:gd name="connsiteY41" fmla="*/ 1364933 h 1660735"/>
                <a:gd name="connsiteX42" fmla="*/ 1116157 w 1753770"/>
                <a:gd name="connsiteY42" fmla="*/ 1334487 h 1660735"/>
                <a:gd name="connsiteX43" fmla="*/ 1145269 w 1753770"/>
                <a:gd name="connsiteY43" fmla="*/ 1249333 h 1660735"/>
                <a:gd name="connsiteX44" fmla="*/ 1044423 w 1753770"/>
                <a:gd name="connsiteY44" fmla="*/ 1217175 h 1660735"/>
                <a:gd name="connsiteX45" fmla="*/ 1009603 w 1753770"/>
                <a:gd name="connsiteY45" fmla="*/ 1227450 h 1660735"/>
                <a:gd name="connsiteX46" fmla="*/ 949190 w 1753770"/>
                <a:gd name="connsiteY46" fmla="*/ 1184541 h 1660735"/>
                <a:gd name="connsiteX47" fmla="*/ 949190 w 1753770"/>
                <a:gd name="connsiteY47" fmla="*/ 1184541 h 1660735"/>
                <a:gd name="connsiteX48" fmla="*/ 875268 w 1753770"/>
                <a:gd name="connsiteY48" fmla="*/ 1128596 h 1660735"/>
                <a:gd name="connsiteX49" fmla="*/ 804390 w 1753770"/>
                <a:gd name="connsiteY49" fmla="*/ 1184541 h 1660735"/>
                <a:gd name="connsiteX50" fmla="*/ 804390 w 1753770"/>
                <a:gd name="connsiteY50" fmla="*/ 1184541 h 1660735"/>
                <a:gd name="connsiteX51" fmla="*/ 743978 w 1753770"/>
                <a:gd name="connsiteY51" fmla="*/ 1227450 h 1660735"/>
                <a:gd name="connsiteX52" fmla="*/ 708301 w 1753770"/>
                <a:gd name="connsiteY52" fmla="*/ 1216699 h 1660735"/>
                <a:gd name="connsiteX53" fmla="*/ 644273 w 1753770"/>
                <a:gd name="connsiteY53" fmla="*/ 1211086 h 1660735"/>
                <a:gd name="connsiteX54" fmla="*/ 634950 w 1753770"/>
                <a:gd name="connsiteY54" fmla="*/ 1332965 h 1660735"/>
                <a:gd name="connsiteX55" fmla="*/ 743978 w 1753770"/>
                <a:gd name="connsiteY55" fmla="*/ 1364933 h 1660735"/>
                <a:gd name="connsiteX56" fmla="*/ 808101 w 1753770"/>
                <a:gd name="connsiteY56" fmla="*/ 1354467 h 1660735"/>
                <a:gd name="connsiteX57" fmla="*/ 808101 w 1753770"/>
                <a:gd name="connsiteY57" fmla="*/ 1358939 h 1660735"/>
                <a:gd name="connsiteX58" fmla="*/ 643512 w 1753770"/>
                <a:gd name="connsiteY58" fmla="*/ 1523538 h 1660735"/>
                <a:gd name="connsiteX59" fmla="*/ 643512 w 1753770"/>
                <a:gd name="connsiteY59" fmla="*/ 1523538 h 1660735"/>
                <a:gd name="connsiteX60" fmla="*/ 482444 w 1753770"/>
                <a:gd name="connsiteY60" fmla="*/ 1393571 h 1660735"/>
                <a:gd name="connsiteX61" fmla="*/ 416608 w 1753770"/>
                <a:gd name="connsiteY61" fmla="*/ 1339244 h 1660735"/>
                <a:gd name="connsiteX62" fmla="*/ 255255 w 1753770"/>
                <a:gd name="connsiteY62" fmla="*/ 1174646 h 1660735"/>
                <a:gd name="connsiteX63" fmla="*/ 280657 w 1753770"/>
                <a:gd name="connsiteY63" fmla="*/ 1086828 h 1660735"/>
                <a:gd name="connsiteX64" fmla="*/ 374272 w 1753770"/>
                <a:gd name="connsiteY64" fmla="*/ 1016421 h 1660735"/>
                <a:gd name="connsiteX65" fmla="*/ 425266 w 1753770"/>
                <a:gd name="connsiteY65" fmla="*/ 941829 h 1660735"/>
                <a:gd name="connsiteX66" fmla="*/ 338595 w 1753770"/>
                <a:gd name="connsiteY66" fmla="*/ 883601 h 1660735"/>
                <a:gd name="connsiteX67" fmla="*/ 204356 w 1753770"/>
                <a:gd name="connsiteY67" fmla="*/ 962951 h 1660735"/>
                <a:gd name="connsiteX68" fmla="*/ 137379 w 1753770"/>
                <a:gd name="connsiteY68" fmla="*/ 830510 h 1660735"/>
                <a:gd name="connsiteX69" fmla="*/ 245931 w 1753770"/>
                <a:gd name="connsiteY69" fmla="*/ 675807 h 1660735"/>
                <a:gd name="connsiteX70" fmla="*/ 275329 w 1753770"/>
                <a:gd name="connsiteY70" fmla="*/ 655351 h 1660735"/>
                <a:gd name="connsiteX71" fmla="*/ 280752 w 1753770"/>
                <a:gd name="connsiteY71" fmla="*/ 574574 h 1660735"/>
                <a:gd name="connsiteX72" fmla="*/ 255350 w 1753770"/>
                <a:gd name="connsiteY72" fmla="*/ 486661 h 1660735"/>
                <a:gd name="connsiteX73" fmla="*/ 416704 w 1753770"/>
                <a:gd name="connsiteY73" fmla="*/ 322062 h 1660735"/>
                <a:gd name="connsiteX74" fmla="*/ 482444 w 1753770"/>
                <a:gd name="connsiteY74" fmla="*/ 268591 h 1660735"/>
                <a:gd name="connsiteX75" fmla="*/ 695267 w 1753770"/>
                <a:gd name="connsiteY75" fmla="*/ 145760 h 1660735"/>
                <a:gd name="connsiteX76" fmla="*/ 808291 w 1753770"/>
                <a:gd name="connsiteY76" fmla="*/ 305602 h 1660735"/>
                <a:gd name="connsiteX77" fmla="*/ 808291 w 1753770"/>
                <a:gd name="connsiteY77" fmla="*/ 306553 h 1660735"/>
                <a:gd name="connsiteX78" fmla="*/ 808291 w 1753770"/>
                <a:gd name="connsiteY78" fmla="*/ 306553 h 1660735"/>
                <a:gd name="connsiteX79" fmla="*/ 744168 w 1753770"/>
                <a:gd name="connsiteY79" fmla="*/ 296088 h 1660735"/>
                <a:gd name="connsiteX80" fmla="*/ 637233 w 1753770"/>
                <a:gd name="connsiteY80" fmla="*/ 326914 h 1660735"/>
                <a:gd name="connsiteX81" fmla="*/ 608597 w 1753770"/>
                <a:gd name="connsiteY81" fmla="*/ 412258 h 1660735"/>
                <a:gd name="connsiteX82" fmla="*/ 709633 w 1753770"/>
                <a:gd name="connsiteY82" fmla="*/ 443751 h 1660735"/>
                <a:gd name="connsiteX83" fmla="*/ 766145 w 1753770"/>
                <a:gd name="connsiteY83" fmla="*/ 437376 h 1660735"/>
                <a:gd name="connsiteX84" fmla="*/ 808196 w 1753770"/>
                <a:gd name="connsiteY84" fmla="*/ 499505 h 1660735"/>
                <a:gd name="connsiteX85" fmla="*/ 808196 w 1753770"/>
                <a:gd name="connsiteY85" fmla="*/ 507592 h 1660735"/>
                <a:gd name="connsiteX86" fmla="*/ 808196 w 1753770"/>
                <a:gd name="connsiteY86" fmla="*/ 507592 h 1660735"/>
                <a:gd name="connsiteX87" fmla="*/ 808196 w 1753770"/>
                <a:gd name="connsiteY87" fmla="*/ 507592 h 1660735"/>
                <a:gd name="connsiteX88" fmla="*/ 878217 w 1753770"/>
                <a:gd name="connsiteY88" fmla="*/ 560587 h 1660735"/>
                <a:gd name="connsiteX89" fmla="*/ 945385 w 1753770"/>
                <a:gd name="connsiteY89" fmla="*/ 507592 h 1660735"/>
                <a:gd name="connsiteX90" fmla="*/ 945385 w 1753770"/>
                <a:gd name="connsiteY90" fmla="*/ 507592 h 1660735"/>
                <a:gd name="connsiteX91" fmla="*/ 945385 w 1753770"/>
                <a:gd name="connsiteY91" fmla="*/ 499790 h 1660735"/>
                <a:gd name="connsiteX92" fmla="*/ 990004 w 1753770"/>
                <a:gd name="connsiteY92" fmla="*/ 436615 h 1660735"/>
                <a:gd name="connsiteX93" fmla="*/ 1044137 w 1753770"/>
                <a:gd name="connsiteY93" fmla="*/ 443941 h 1660735"/>
                <a:gd name="connsiteX94" fmla="*/ 1115301 w 1753770"/>
                <a:gd name="connsiteY94" fmla="*/ 446700 h 1660735"/>
                <a:gd name="connsiteX95" fmla="*/ 1118821 w 1753770"/>
                <a:gd name="connsiteY95" fmla="*/ 328532 h 1660735"/>
                <a:gd name="connsiteX96" fmla="*/ 1009507 w 1753770"/>
                <a:gd name="connsiteY96" fmla="*/ 296183 h 1660735"/>
                <a:gd name="connsiteX97" fmla="*/ 945385 w 1753770"/>
                <a:gd name="connsiteY97" fmla="*/ 306649 h 1660735"/>
                <a:gd name="connsiteX98" fmla="*/ 945385 w 1753770"/>
                <a:gd name="connsiteY98" fmla="*/ 306649 h 1660735"/>
                <a:gd name="connsiteX99" fmla="*/ 945385 w 1753770"/>
                <a:gd name="connsiteY99" fmla="*/ 305602 h 1660735"/>
                <a:gd name="connsiteX100" fmla="*/ 1058408 w 1753770"/>
                <a:gd name="connsiteY100" fmla="*/ 145760 h 1660735"/>
                <a:gd name="connsiteX101" fmla="*/ 1271232 w 1753770"/>
                <a:gd name="connsiteY101" fmla="*/ 268591 h 1660735"/>
                <a:gd name="connsiteX102" fmla="*/ 1336972 w 1753770"/>
                <a:gd name="connsiteY102" fmla="*/ 322062 h 1660735"/>
                <a:gd name="connsiteX103" fmla="*/ 1498325 w 1753770"/>
                <a:gd name="connsiteY103" fmla="*/ 486661 h 1660735"/>
                <a:gd name="connsiteX104" fmla="*/ 1472924 w 1753770"/>
                <a:gd name="connsiteY104" fmla="*/ 574478 h 1660735"/>
                <a:gd name="connsiteX105" fmla="*/ 1378737 w 1753770"/>
                <a:gd name="connsiteY105" fmla="*/ 644980 h 1660735"/>
                <a:gd name="connsiteX106" fmla="*/ 1328314 w 1753770"/>
                <a:gd name="connsiteY106" fmla="*/ 719287 h 1660735"/>
                <a:gd name="connsiteX107" fmla="*/ 1396623 w 1753770"/>
                <a:gd name="connsiteY107" fmla="*/ 780179 h 1660735"/>
                <a:gd name="connsiteX108" fmla="*/ 1415175 w 1753770"/>
                <a:gd name="connsiteY108" fmla="*/ 777610 h 1660735"/>
                <a:gd name="connsiteX109" fmla="*/ 1549224 w 1753770"/>
                <a:gd name="connsiteY109" fmla="*/ 698260 h 1660735"/>
                <a:gd name="connsiteX110" fmla="*/ 1549224 w 1753770"/>
                <a:gd name="connsiteY110" fmla="*/ 698260 h 1660735"/>
                <a:gd name="connsiteX111" fmla="*/ 1616201 w 1753770"/>
                <a:gd name="connsiteY111" fmla="*/ 830606 h 1660735"/>
                <a:gd name="connsiteX112" fmla="*/ 1507649 w 1753770"/>
                <a:gd name="connsiteY112" fmla="*/ 985500 h 16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753770" h="1660735">
                  <a:moveTo>
                    <a:pt x="1753771" y="830415"/>
                  </a:moveTo>
                  <a:cubicBezTo>
                    <a:pt x="1753771" y="728897"/>
                    <a:pt x="1702491" y="635656"/>
                    <a:pt x="1620958" y="580282"/>
                  </a:cubicBezTo>
                  <a:lnTo>
                    <a:pt x="1620958" y="580282"/>
                  </a:lnTo>
                  <a:cubicBezTo>
                    <a:pt x="1630852" y="550122"/>
                    <a:pt x="1635895" y="518534"/>
                    <a:pt x="1635895" y="486470"/>
                  </a:cubicBezTo>
                  <a:cubicBezTo>
                    <a:pt x="1635895" y="406740"/>
                    <a:pt x="1605165" y="331576"/>
                    <a:pt x="1549319" y="274775"/>
                  </a:cubicBezTo>
                  <a:lnTo>
                    <a:pt x="1549319" y="274775"/>
                  </a:lnTo>
                  <a:cubicBezTo>
                    <a:pt x="1505651" y="230343"/>
                    <a:pt x="1450566" y="201039"/>
                    <a:pt x="1390629" y="189717"/>
                  </a:cubicBezTo>
                  <a:lnTo>
                    <a:pt x="1390629" y="189717"/>
                  </a:lnTo>
                  <a:cubicBezTo>
                    <a:pt x="1345249" y="77352"/>
                    <a:pt x="1234413" y="0"/>
                    <a:pt x="1110163" y="0"/>
                  </a:cubicBezTo>
                  <a:cubicBezTo>
                    <a:pt x="1016262" y="0"/>
                    <a:pt x="932255" y="43100"/>
                    <a:pt x="876885" y="110462"/>
                  </a:cubicBezTo>
                  <a:cubicBezTo>
                    <a:pt x="821420" y="43005"/>
                    <a:pt x="737413" y="0"/>
                    <a:pt x="643607" y="0"/>
                  </a:cubicBezTo>
                  <a:cubicBezTo>
                    <a:pt x="519357" y="0"/>
                    <a:pt x="408522" y="77257"/>
                    <a:pt x="363141" y="189717"/>
                  </a:cubicBezTo>
                  <a:lnTo>
                    <a:pt x="363141" y="189717"/>
                  </a:lnTo>
                  <a:cubicBezTo>
                    <a:pt x="303204" y="201039"/>
                    <a:pt x="248024" y="230343"/>
                    <a:pt x="204451" y="274775"/>
                  </a:cubicBezTo>
                  <a:cubicBezTo>
                    <a:pt x="148605" y="331576"/>
                    <a:pt x="117876" y="406835"/>
                    <a:pt x="117876" y="486470"/>
                  </a:cubicBezTo>
                  <a:cubicBezTo>
                    <a:pt x="117876" y="518534"/>
                    <a:pt x="122918" y="550122"/>
                    <a:pt x="132812" y="580282"/>
                  </a:cubicBezTo>
                  <a:lnTo>
                    <a:pt x="132812" y="580282"/>
                  </a:lnTo>
                  <a:cubicBezTo>
                    <a:pt x="51279" y="635656"/>
                    <a:pt x="0" y="728992"/>
                    <a:pt x="0" y="830415"/>
                  </a:cubicBezTo>
                  <a:cubicBezTo>
                    <a:pt x="0" y="931839"/>
                    <a:pt x="51279" y="1025270"/>
                    <a:pt x="132812" y="1080644"/>
                  </a:cubicBezTo>
                  <a:lnTo>
                    <a:pt x="132812" y="1080644"/>
                  </a:lnTo>
                  <a:cubicBezTo>
                    <a:pt x="122918" y="1110804"/>
                    <a:pt x="117876" y="1142392"/>
                    <a:pt x="117876" y="1174455"/>
                  </a:cubicBezTo>
                  <a:cubicBezTo>
                    <a:pt x="117876" y="1320501"/>
                    <a:pt x="224050" y="1444283"/>
                    <a:pt x="363141" y="1471114"/>
                  </a:cubicBezTo>
                  <a:cubicBezTo>
                    <a:pt x="408427" y="1583478"/>
                    <a:pt x="519357" y="1660735"/>
                    <a:pt x="643607" y="1660735"/>
                  </a:cubicBezTo>
                  <a:cubicBezTo>
                    <a:pt x="737508" y="1660735"/>
                    <a:pt x="821515" y="1617635"/>
                    <a:pt x="876885" y="1550273"/>
                  </a:cubicBezTo>
                  <a:cubicBezTo>
                    <a:pt x="932351" y="1617635"/>
                    <a:pt x="1016357" y="1660735"/>
                    <a:pt x="1110163" y="1660735"/>
                  </a:cubicBezTo>
                  <a:cubicBezTo>
                    <a:pt x="1234413" y="1660735"/>
                    <a:pt x="1345344" y="1583478"/>
                    <a:pt x="1390629" y="1471114"/>
                  </a:cubicBezTo>
                  <a:cubicBezTo>
                    <a:pt x="1529816" y="1444188"/>
                    <a:pt x="1635895" y="1320501"/>
                    <a:pt x="1635895" y="1174455"/>
                  </a:cubicBezTo>
                  <a:cubicBezTo>
                    <a:pt x="1635895" y="1142392"/>
                    <a:pt x="1630852" y="1110804"/>
                    <a:pt x="1620958" y="1080644"/>
                  </a:cubicBezTo>
                  <a:lnTo>
                    <a:pt x="1620958" y="1080644"/>
                  </a:lnTo>
                  <a:cubicBezTo>
                    <a:pt x="1702491" y="1025270"/>
                    <a:pt x="1753771" y="931934"/>
                    <a:pt x="1753771" y="830415"/>
                  </a:cubicBezTo>
                  <a:close/>
                  <a:moveTo>
                    <a:pt x="1507744" y="985309"/>
                  </a:moveTo>
                  <a:lnTo>
                    <a:pt x="1507744" y="985309"/>
                  </a:lnTo>
                  <a:cubicBezTo>
                    <a:pt x="1476349" y="996631"/>
                    <a:pt x="1455894" y="1029932"/>
                    <a:pt x="1464171" y="1066943"/>
                  </a:cubicBezTo>
                  <a:cubicBezTo>
                    <a:pt x="1465788" y="1073983"/>
                    <a:pt x="1469118" y="1080548"/>
                    <a:pt x="1472924" y="1086638"/>
                  </a:cubicBezTo>
                  <a:cubicBezTo>
                    <a:pt x="1489573" y="1113088"/>
                    <a:pt x="1498325" y="1143438"/>
                    <a:pt x="1498325" y="1174550"/>
                  </a:cubicBezTo>
                  <a:cubicBezTo>
                    <a:pt x="1498325" y="1263605"/>
                    <a:pt x="1425926" y="1337437"/>
                    <a:pt x="1336972" y="1339149"/>
                  </a:cubicBezTo>
                  <a:cubicBezTo>
                    <a:pt x="1305196" y="1339720"/>
                    <a:pt x="1277796" y="1361413"/>
                    <a:pt x="1271232" y="1392620"/>
                  </a:cubicBezTo>
                  <a:cubicBezTo>
                    <a:pt x="1252014" y="1484910"/>
                    <a:pt x="1155354" y="1546468"/>
                    <a:pt x="1058408" y="1515260"/>
                  </a:cubicBezTo>
                  <a:cubicBezTo>
                    <a:pt x="990004" y="1493282"/>
                    <a:pt x="945385" y="1427348"/>
                    <a:pt x="945385" y="1355514"/>
                  </a:cubicBezTo>
                  <a:lnTo>
                    <a:pt x="945385" y="1354467"/>
                  </a:lnTo>
                  <a:cubicBezTo>
                    <a:pt x="945385" y="1354467"/>
                    <a:pt x="945385" y="1354467"/>
                    <a:pt x="945385" y="1354467"/>
                  </a:cubicBezTo>
                  <a:cubicBezTo>
                    <a:pt x="965554" y="1361223"/>
                    <a:pt x="987055" y="1364933"/>
                    <a:pt x="1009507" y="1364933"/>
                  </a:cubicBezTo>
                  <a:cubicBezTo>
                    <a:pt x="1047277" y="1364933"/>
                    <a:pt x="1084000" y="1354372"/>
                    <a:pt x="1116157" y="1334487"/>
                  </a:cubicBezTo>
                  <a:cubicBezTo>
                    <a:pt x="1144793" y="1316695"/>
                    <a:pt x="1158113" y="1280541"/>
                    <a:pt x="1145269" y="1249333"/>
                  </a:cubicBezTo>
                  <a:cubicBezTo>
                    <a:pt x="1128335" y="1208422"/>
                    <a:pt x="1079909" y="1194531"/>
                    <a:pt x="1044423" y="1217175"/>
                  </a:cubicBezTo>
                  <a:cubicBezTo>
                    <a:pt x="1033958" y="1223835"/>
                    <a:pt x="1021875" y="1227450"/>
                    <a:pt x="1009603" y="1227450"/>
                  </a:cubicBezTo>
                  <a:cubicBezTo>
                    <a:pt x="981727" y="1227450"/>
                    <a:pt x="957943" y="1209468"/>
                    <a:pt x="949190" y="1184541"/>
                  </a:cubicBezTo>
                  <a:lnTo>
                    <a:pt x="949190" y="1184541"/>
                  </a:lnTo>
                  <a:cubicBezTo>
                    <a:pt x="949190" y="1184541"/>
                    <a:pt x="941864" y="1128596"/>
                    <a:pt x="875268" y="1128596"/>
                  </a:cubicBezTo>
                  <a:cubicBezTo>
                    <a:pt x="808671" y="1128596"/>
                    <a:pt x="804390" y="1184541"/>
                    <a:pt x="804390" y="1184541"/>
                  </a:cubicBezTo>
                  <a:lnTo>
                    <a:pt x="804390" y="1184541"/>
                  </a:lnTo>
                  <a:cubicBezTo>
                    <a:pt x="795638" y="1209468"/>
                    <a:pt x="771853" y="1227450"/>
                    <a:pt x="743978" y="1227450"/>
                  </a:cubicBezTo>
                  <a:cubicBezTo>
                    <a:pt x="731324" y="1227450"/>
                    <a:pt x="718956" y="1223740"/>
                    <a:pt x="708301" y="1216699"/>
                  </a:cubicBezTo>
                  <a:cubicBezTo>
                    <a:pt x="689083" y="1203950"/>
                    <a:pt x="664728" y="1200334"/>
                    <a:pt x="644273" y="1211086"/>
                  </a:cubicBezTo>
                  <a:cubicBezTo>
                    <a:pt x="589950" y="1239629"/>
                    <a:pt x="592423" y="1305754"/>
                    <a:pt x="634950" y="1332965"/>
                  </a:cubicBezTo>
                  <a:cubicBezTo>
                    <a:pt x="667582" y="1353897"/>
                    <a:pt x="705257" y="1364933"/>
                    <a:pt x="743978" y="1364933"/>
                  </a:cubicBezTo>
                  <a:cubicBezTo>
                    <a:pt x="766335" y="1364933"/>
                    <a:pt x="787931" y="1361223"/>
                    <a:pt x="808101" y="1354467"/>
                  </a:cubicBezTo>
                  <a:lnTo>
                    <a:pt x="808101" y="1358939"/>
                  </a:lnTo>
                  <a:cubicBezTo>
                    <a:pt x="808101" y="1449706"/>
                    <a:pt x="734274" y="1523538"/>
                    <a:pt x="643512" y="1523538"/>
                  </a:cubicBezTo>
                  <a:lnTo>
                    <a:pt x="643512" y="1523538"/>
                  </a:lnTo>
                  <a:cubicBezTo>
                    <a:pt x="566355" y="1523538"/>
                    <a:pt x="498617" y="1468830"/>
                    <a:pt x="482444" y="1393571"/>
                  </a:cubicBezTo>
                  <a:cubicBezTo>
                    <a:pt x="475689" y="1362174"/>
                    <a:pt x="448765" y="1339910"/>
                    <a:pt x="416608" y="1339244"/>
                  </a:cubicBezTo>
                  <a:cubicBezTo>
                    <a:pt x="327655" y="1337532"/>
                    <a:pt x="255255" y="1263700"/>
                    <a:pt x="255255" y="1174646"/>
                  </a:cubicBezTo>
                  <a:cubicBezTo>
                    <a:pt x="255255" y="1143629"/>
                    <a:pt x="264007" y="1113183"/>
                    <a:pt x="280657" y="1086828"/>
                  </a:cubicBezTo>
                  <a:cubicBezTo>
                    <a:pt x="302443" y="1052386"/>
                    <a:pt x="335646" y="1027458"/>
                    <a:pt x="374272" y="1016421"/>
                  </a:cubicBezTo>
                  <a:cubicBezTo>
                    <a:pt x="406904" y="1007192"/>
                    <a:pt x="429452" y="975510"/>
                    <a:pt x="425266" y="941829"/>
                  </a:cubicBezTo>
                  <a:cubicBezTo>
                    <a:pt x="419938" y="899109"/>
                    <a:pt x="378458" y="872564"/>
                    <a:pt x="338595" y="883601"/>
                  </a:cubicBezTo>
                  <a:cubicBezTo>
                    <a:pt x="287316" y="897872"/>
                    <a:pt x="241174" y="925369"/>
                    <a:pt x="204356" y="962951"/>
                  </a:cubicBezTo>
                  <a:cubicBezTo>
                    <a:pt x="163066" y="932409"/>
                    <a:pt x="137379" y="883505"/>
                    <a:pt x="137379" y="830510"/>
                  </a:cubicBezTo>
                  <a:cubicBezTo>
                    <a:pt x="137379" y="761436"/>
                    <a:pt x="181047" y="699307"/>
                    <a:pt x="245931" y="675807"/>
                  </a:cubicBezTo>
                  <a:cubicBezTo>
                    <a:pt x="257348" y="671715"/>
                    <a:pt x="267623" y="664675"/>
                    <a:pt x="275329" y="655351"/>
                  </a:cubicBezTo>
                  <a:cubicBezTo>
                    <a:pt x="295022" y="631469"/>
                    <a:pt x="296164" y="599026"/>
                    <a:pt x="280752" y="574574"/>
                  </a:cubicBezTo>
                  <a:cubicBezTo>
                    <a:pt x="264103" y="548124"/>
                    <a:pt x="255350" y="517773"/>
                    <a:pt x="255350" y="486661"/>
                  </a:cubicBezTo>
                  <a:cubicBezTo>
                    <a:pt x="255350" y="397606"/>
                    <a:pt x="327750" y="323774"/>
                    <a:pt x="416704" y="322062"/>
                  </a:cubicBezTo>
                  <a:cubicBezTo>
                    <a:pt x="448575" y="321491"/>
                    <a:pt x="475879" y="299798"/>
                    <a:pt x="482444" y="268591"/>
                  </a:cubicBezTo>
                  <a:cubicBezTo>
                    <a:pt x="501662" y="176206"/>
                    <a:pt x="598322" y="114553"/>
                    <a:pt x="695267" y="145760"/>
                  </a:cubicBezTo>
                  <a:cubicBezTo>
                    <a:pt x="763671" y="167834"/>
                    <a:pt x="808291" y="233768"/>
                    <a:pt x="808291" y="305602"/>
                  </a:cubicBezTo>
                  <a:lnTo>
                    <a:pt x="808291" y="306553"/>
                  </a:lnTo>
                  <a:cubicBezTo>
                    <a:pt x="808291" y="306553"/>
                    <a:pt x="808291" y="306553"/>
                    <a:pt x="808291" y="306553"/>
                  </a:cubicBezTo>
                  <a:cubicBezTo>
                    <a:pt x="788122" y="299798"/>
                    <a:pt x="766620" y="296088"/>
                    <a:pt x="744168" y="296088"/>
                  </a:cubicBezTo>
                  <a:cubicBezTo>
                    <a:pt x="706208" y="296088"/>
                    <a:pt x="669295" y="306744"/>
                    <a:pt x="637233" y="326914"/>
                  </a:cubicBezTo>
                  <a:cubicBezTo>
                    <a:pt x="608692" y="344896"/>
                    <a:pt x="595563" y="381146"/>
                    <a:pt x="608597" y="412258"/>
                  </a:cubicBezTo>
                  <a:cubicBezTo>
                    <a:pt x="625721" y="453075"/>
                    <a:pt x="674337" y="466680"/>
                    <a:pt x="709633" y="443751"/>
                  </a:cubicBezTo>
                  <a:cubicBezTo>
                    <a:pt x="725997" y="433095"/>
                    <a:pt x="746642" y="430431"/>
                    <a:pt x="766145" y="437376"/>
                  </a:cubicBezTo>
                  <a:cubicBezTo>
                    <a:pt x="791927" y="446510"/>
                    <a:pt x="808196" y="472104"/>
                    <a:pt x="808196" y="499505"/>
                  </a:cubicBezTo>
                  <a:lnTo>
                    <a:pt x="808196" y="507592"/>
                  </a:lnTo>
                  <a:lnTo>
                    <a:pt x="808196" y="507592"/>
                  </a:lnTo>
                  <a:cubicBezTo>
                    <a:pt x="808196" y="507592"/>
                    <a:pt x="808196" y="507592"/>
                    <a:pt x="808196" y="507592"/>
                  </a:cubicBezTo>
                  <a:cubicBezTo>
                    <a:pt x="808196" y="507592"/>
                    <a:pt x="815141" y="560587"/>
                    <a:pt x="878217" y="560587"/>
                  </a:cubicBezTo>
                  <a:cubicBezTo>
                    <a:pt x="941294" y="560587"/>
                    <a:pt x="945385" y="507592"/>
                    <a:pt x="945385" y="507592"/>
                  </a:cubicBezTo>
                  <a:lnTo>
                    <a:pt x="945385" y="507592"/>
                  </a:lnTo>
                  <a:lnTo>
                    <a:pt x="945385" y="499790"/>
                  </a:lnTo>
                  <a:cubicBezTo>
                    <a:pt x="945385" y="471438"/>
                    <a:pt x="962890" y="445083"/>
                    <a:pt x="990004" y="436615"/>
                  </a:cubicBezTo>
                  <a:cubicBezTo>
                    <a:pt x="1008841" y="430811"/>
                    <a:pt x="1028440" y="433666"/>
                    <a:pt x="1044137" y="443941"/>
                  </a:cubicBezTo>
                  <a:cubicBezTo>
                    <a:pt x="1065639" y="458022"/>
                    <a:pt x="1093514" y="460401"/>
                    <a:pt x="1115301" y="446700"/>
                  </a:cubicBezTo>
                  <a:cubicBezTo>
                    <a:pt x="1163060" y="416730"/>
                    <a:pt x="1159445" y="354886"/>
                    <a:pt x="1118821" y="328532"/>
                  </a:cubicBezTo>
                  <a:cubicBezTo>
                    <a:pt x="1086188" y="307410"/>
                    <a:pt x="1048419" y="296183"/>
                    <a:pt x="1009507" y="296183"/>
                  </a:cubicBezTo>
                  <a:cubicBezTo>
                    <a:pt x="987150" y="296183"/>
                    <a:pt x="965554" y="299893"/>
                    <a:pt x="945385" y="306649"/>
                  </a:cubicBezTo>
                  <a:cubicBezTo>
                    <a:pt x="945385" y="306649"/>
                    <a:pt x="945385" y="306649"/>
                    <a:pt x="945385" y="306649"/>
                  </a:cubicBezTo>
                  <a:lnTo>
                    <a:pt x="945385" y="305602"/>
                  </a:lnTo>
                  <a:cubicBezTo>
                    <a:pt x="945385" y="233768"/>
                    <a:pt x="990004" y="167834"/>
                    <a:pt x="1058408" y="145760"/>
                  </a:cubicBezTo>
                  <a:cubicBezTo>
                    <a:pt x="1155354" y="114553"/>
                    <a:pt x="1251919" y="176206"/>
                    <a:pt x="1271232" y="268591"/>
                  </a:cubicBezTo>
                  <a:cubicBezTo>
                    <a:pt x="1277701" y="299798"/>
                    <a:pt x="1305101" y="321396"/>
                    <a:pt x="1336972" y="322062"/>
                  </a:cubicBezTo>
                  <a:cubicBezTo>
                    <a:pt x="1425926" y="323774"/>
                    <a:pt x="1498325" y="397606"/>
                    <a:pt x="1498325" y="486661"/>
                  </a:cubicBezTo>
                  <a:cubicBezTo>
                    <a:pt x="1498325" y="517678"/>
                    <a:pt x="1489573" y="548124"/>
                    <a:pt x="1472924" y="574478"/>
                  </a:cubicBezTo>
                  <a:cubicBezTo>
                    <a:pt x="1451137" y="608825"/>
                    <a:pt x="1417744" y="633848"/>
                    <a:pt x="1378737" y="644980"/>
                  </a:cubicBezTo>
                  <a:cubicBezTo>
                    <a:pt x="1346390" y="654209"/>
                    <a:pt x="1324223" y="685797"/>
                    <a:pt x="1328314" y="719287"/>
                  </a:cubicBezTo>
                  <a:cubicBezTo>
                    <a:pt x="1332786" y="755537"/>
                    <a:pt x="1363135" y="780179"/>
                    <a:pt x="1396623" y="780179"/>
                  </a:cubicBezTo>
                  <a:cubicBezTo>
                    <a:pt x="1402807" y="780179"/>
                    <a:pt x="1408991" y="779323"/>
                    <a:pt x="1415175" y="777610"/>
                  </a:cubicBezTo>
                  <a:cubicBezTo>
                    <a:pt x="1466454" y="763244"/>
                    <a:pt x="1512501" y="735747"/>
                    <a:pt x="1549224" y="698260"/>
                  </a:cubicBezTo>
                  <a:lnTo>
                    <a:pt x="1549224" y="698260"/>
                  </a:lnTo>
                  <a:cubicBezTo>
                    <a:pt x="1590514" y="728802"/>
                    <a:pt x="1616201" y="777610"/>
                    <a:pt x="1616201" y="830606"/>
                  </a:cubicBezTo>
                  <a:cubicBezTo>
                    <a:pt x="1616201" y="899775"/>
                    <a:pt x="1572533" y="961999"/>
                    <a:pt x="1507649" y="985500"/>
                  </a:cubicBezTo>
                  <a:close/>
                </a:path>
              </a:pathLst>
            </a:custGeom>
            <a:gradFill>
              <a:gsLst>
                <a:gs pos="0">
                  <a:srgbClr val="9C3ADE"/>
                </a:gs>
                <a:gs pos="21000">
                  <a:srgbClr val="8342D6"/>
                </a:gs>
                <a:gs pos="64000">
                  <a:srgbClr val="4657C5"/>
                </a:gs>
                <a:gs pos="100000">
                  <a:srgbClr val="106AB5"/>
                </a:gs>
              </a:gsLst>
              <a:lin ang="0" scaled="1"/>
            </a:gradFill>
            <a:ln w="0" cap="flat">
              <a:noFill/>
              <a:prstDash val="solid"/>
              <a:miter/>
            </a:ln>
          </p:spPr>
          <p:txBody>
            <a:bodyPr rtlCol="0" anchor="ctr"/>
            <a:lstStyle/>
            <a:p>
              <a:endParaRPr lang="es-MX"/>
            </a:p>
          </p:txBody>
        </p:sp>
      </p:grpSp>
      <p:grpSp>
        <p:nvGrpSpPr>
          <p:cNvPr id="27" name="Grupo 3">
            <a:extLst>
              <a:ext uri="{FF2B5EF4-FFF2-40B4-BE49-F238E27FC236}">
                <a16:creationId xmlns:a16="http://schemas.microsoft.com/office/drawing/2014/main" id="{EEBE82E6-975E-9D34-5E42-18842F696361}"/>
              </a:ext>
            </a:extLst>
          </p:cNvPr>
          <p:cNvGrpSpPr/>
          <p:nvPr/>
        </p:nvGrpSpPr>
        <p:grpSpPr>
          <a:xfrm>
            <a:off x="5898652" y="1541642"/>
            <a:ext cx="316941" cy="178506"/>
            <a:chOff x="5871699" y="1522958"/>
            <a:chExt cx="363594" cy="201832"/>
          </a:xfrm>
        </p:grpSpPr>
        <p:sp>
          <p:nvSpPr>
            <p:cNvPr id="28" name="Forma libre 110">
              <a:extLst>
                <a:ext uri="{FF2B5EF4-FFF2-40B4-BE49-F238E27FC236}">
                  <a16:creationId xmlns:a16="http://schemas.microsoft.com/office/drawing/2014/main" id="{1994A2DA-8E3A-6F08-24EF-36E01452F429}"/>
                </a:ext>
              </a:extLst>
            </p:cNvPr>
            <p:cNvSpPr/>
            <p:nvPr/>
          </p:nvSpPr>
          <p:spPr>
            <a:xfrm>
              <a:off x="5871699" y="1522958"/>
              <a:ext cx="256640" cy="201832"/>
            </a:xfrm>
            <a:custGeom>
              <a:avLst/>
              <a:gdLst>
                <a:gd name="connsiteX0" fmla="*/ 167443 w 490815"/>
                <a:gd name="connsiteY0" fmla="*/ 0 h 385998"/>
                <a:gd name="connsiteX1" fmla="*/ 324800 w 490815"/>
                <a:gd name="connsiteY1" fmla="*/ 0 h 385998"/>
                <a:gd name="connsiteX2" fmla="*/ 490816 w 490815"/>
                <a:gd name="connsiteY2" fmla="*/ 385998 h 385998"/>
                <a:gd name="connsiteX3" fmla="*/ 352961 w 490815"/>
                <a:gd name="connsiteY3" fmla="*/ 385998 h 385998"/>
                <a:gd name="connsiteX4" fmla="*/ 329748 w 490815"/>
                <a:gd name="connsiteY4" fmla="*/ 323299 h 385998"/>
                <a:gd name="connsiteX5" fmla="*/ 161068 w 490815"/>
                <a:gd name="connsiteY5" fmla="*/ 323299 h 385998"/>
                <a:gd name="connsiteX6" fmla="*/ 137855 w 490815"/>
                <a:gd name="connsiteY6" fmla="*/ 385998 h 385998"/>
                <a:gd name="connsiteX7" fmla="*/ 0 w 490815"/>
                <a:gd name="connsiteY7" fmla="*/ 385998 h 385998"/>
                <a:gd name="connsiteX8" fmla="*/ 167633 w 490815"/>
                <a:gd name="connsiteY8" fmla="*/ 0 h 385998"/>
                <a:gd name="connsiteX9" fmla="*/ 245836 w 490815"/>
                <a:gd name="connsiteY9" fmla="*/ 97332 h 385998"/>
                <a:gd name="connsiteX10" fmla="*/ 244790 w 490815"/>
                <a:gd name="connsiteY10" fmla="*/ 97332 h 385998"/>
                <a:gd name="connsiteX11" fmla="*/ 191227 w 490815"/>
                <a:gd name="connsiteY11" fmla="*/ 243283 h 385998"/>
                <a:gd name="connsiteX12" fmla="*/ 299399 w 490815"/>
                <a:gd name="connsiteY12" fmla="*/ 243283 h 385998"/>
                <a:gd name="connsiteX13" fmla="*/ 245836 w 490815"/>
                <a:gd name="connsiteY13" fmla="*/ 97332 h 38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815" h="385998">
                  <a:moveTo>
                    <a:pt x="167443" y="0"/>
                  </a:moveTo>
                  <a:lnTo>
                    <a:pt x="324800" y="0"/>
                  </a:lnTo>
                  <a:lnTo>
                    <a:pt x="490816" y="385998"/>
                  </a:lnTo>
                  <a:lnTo>
                    <a:pt x="352961" y="385998"/>
                  </a:lnTo>
                  <a:lnTo>
                    <a:pt x="329748" y="323299"/>
                  </a:lnTo>
                  <a:lnTo>
                    <a:pt x="161068" y="323299"/>
                  </a:lnTo>
                  <a:lnTo>
                    <a:pt x="137855" y="385998"/>
                  </a:lnTo>
                  <a:lnTo>
                    <a:pt x="0" y="385998"/>
                  </a:lnTo>
                  <a:lnTo>
                    <a:pt x="167633" y="0"/>
                  </a:lnTo>
                  <a:close/>
                  <a:moveTo>
                    <a:pt x="245836" y="97332"/>
                  </a:moveTo>
                  <a:lnTo>
                    <a:pt x="244790" y="97332"/>
                  </a:lnTo>
                  <a:lnTo>
                    <a:pt x="191227" y="243283"/>
                  </a:lnTo>
                  <a:lnTo>
                    <a:pt x="299399" y="243283"/>
                  </a:lnTo>
                  <a:lnTo>
                    <a:pt x="245836" y="97332"/>
                  </a:lnTo>
                  <a:close/>
                </a:path>
              </a:pathLst>
            </a:custGeom>
            <a:gradFill>
              <a:gsLst>
                <a:gs pos="0">
                  <a:srgbClr val="2259C8"/>
                </a:gs>
                <a:gs pos="41000">
                  <a:srgbClr val="4549B7"/>
                </a:gs>
                <a:gs pos="78000">
                  <a:srgbClr val="5D3EAC"/>
                </a:gs>
                <a:gs pos="100000">
                  <a:srgbClr val="673BA8"/>
                </a:gs>
              </a:gsLst>
              <a:lin ang="3236777" scaled="1"/>
            </a:gradFill>
            <a:ln w="0" cap="flat">
              <a:noFill/>
              <a:prstDash val="solid"/>
              <a:miter/>
            </a:ln>
          </p:spPr>
          <p:txBody>
            <a:bodyPr rtlCol="0" anchor="ctr"/>
            <a:lstStyle/>
            <a:p>
              <a:endParaRPr lang="es-MX"/>
            </a:p>
          </p:txBody>
        </p:sp>
        <p:sp>
          <p:nvSpPr>
            <p:cNvPr id="29" name="Forma libre 111">
              <a:extLst>
                <a:ext uri="{FF2B5EF4-FFF2-40B4-BE49-F238E27FC236}">
                  <a16:creationId xmlns:a16="http://schemas.microsoft.com/office/drawing/2014/main" id="{94F1DB70-E37E-7DB6-8BCA-8C0E704C8F6B}"/>
                </a:ext>
              </a:extLst>
            </p:cNvPr>
            <p:cNvSpPr/>
            <p:nvPr/>
          </p:nvSpPr>
          <p:spPr>
            <a:xfrm>
              <a:off x="6168036" y="1522958"/>
              <a:ext cx="67257" cy="201832"/>
            </a:xfrm>
            <a:custGeom>
              <a:avLst/>
              <a:gdLst>
                <a:gd name="connsiteX0" fmla="*/ 0 w 128626"/>
                <a:gd name="connsiteY0" fmla="*/ 0 h 385998"/>
                <a:gd name="connsiteX1" fmla="*/ 128626 w 128626"/>
                <a:gd name="connsiteY1" fmla="*/ 0 h 385998"/>
                <a:gd name="connsiteX2" fmla="*/ 128626 w 128626"/>
                <a:gd name="connsiteY2" fmla="*/ 385998 h 385998"/>
                <a:gd name="connsiteX3" fmla="*/ 0 w 128626"/>
                <a:gd name="connsiteY3" fmla="*/ 385998 h 385998"/>
                <a:gd name="connsiteX4" fmla="*/ 0 w 128626"/>
                <a:gd name="connsiteY4" fmla="*/ 0 h 385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26" h="385998">
                  <a:moveTo>
                    <a:pt x="0" y="0"/>
                  </a:moveTo>
                  <a:lnTo>
                    <a:pt x="128626" y="0"/>
                  </a:lnTo>
                  <a:lnTo>
                    <a:pt x="128626" y="385998"/>
                  </a:lnTo>
                  <a:lnTo>
                    <a:pt x="0" y="385998"/>
                  </a:lnTo>
                  <a:lnTo>
                    <a:pt x="0" y="0"/>
                  </a:lnTo>
                  <a:close/>
                </a:path>
              </a:pathLst>
            </a:custGeom>
            <a:gradFill>
              <a:gsLst>
                <a:gs pos="0">
                  <a:srgbClr val="2259C8"/>
                </a:gs>
                <a:gs pos="41000">
                  <a:srgbClr val="4549B7"/>
                </a:gs>
                <a:gs pos="78000">
                  <a:srgbClr val="5D3EAC"/>
                </a:gs>
                <a:gs pos="100000">
                  <a:srgbClr val="673BA8"/>
                </a:gs>
              </a:gsLst>
              <a:lin ang="3237430" scaled="1"/>
            </a:gradFill>
            <a:ln w="0" cap="flat">
              <a:noFill/>
              <a:prstDash val="solid"/>
              <a:miter/>
            </a:ln>
          </p:spPr>
          <p:txBody>
            <a:bodyPr rtlCol="0" anchor="ctr"/>
            <a:lstStyle/>
            <a:p>
              <a:endParaRPr lang="es-MX"/>
            </a:p>
          </p:txBody>
        </p:sp>
      </p:grpSp>
      <p:grpSp>
        <p:nvGrpSpPr>
          <p:cNvPr id="30" name="Gráfico 119">
            <a:extLst>
              <a:ext uri="{FF2B5EF4-FFF2-40B4-BE49-F238E27FC236}">
                <a16:creationId xmlns:a16="http://schemas.microsoft.com/office/drawing/2014/main" id="{9FCF8CFB-E467-6C9B-0F1D-F7D60A5AC950}"/>
              </a:ext>
            </a:extLst>
          </p:cNvPr>
          <p:cNvGrpSpPr/>
          <p:nvPr/>
        </p:nvGrpSpPr>
        <p:grpSpPr>
          <a:xfrm>
            <a:off x="2196556" y="2208301"/>
            <a:ext cx="7752593" cy="298100"/>
            <a:chOff x="931475" y="3232150"/>
            <a:chExt cx="7752593" cy="298100"/>
          </a:xfrm>
          <a:noFill/>
        </p:grpSpPr>
        <p:sp>
          <p:nvSpPr>
            <p:cNvPr id="31" name="Forma libre 121">
              <a:extLst>
                <a:ext uri="{FF2B5EF4-FFF2-40B4-BE49-F238E27FC236}">
                  <a16:creationId xmlns:a16="http://schemas.microsoft.com/office/drawing/2014/main" id="{49C7C5B5-C413-A14A-FAB0-08C46900B091}"/>
                </a:ext>
              </a:extLst>
            </p:cNvPr>
            <p:cNvSpPr/>
            <p:nvPr/>
          </p:nvSpPr>
          <p:spPr>
            <a:xfrm>
              <a:off x="931475" y="3331540"/>
              <a:ext cx="7752593" cy="198710"/>
            </a:xfrm>
            <a:custGeom>
              <a:avLst/>
              <a:gdLst>
                <a:gd name="connsiteX0" fmla="*/ 0 w 7752593"/>
                <a:gd name="connsiteY0" fmla="*/ 198710 h 198710"/>
                <a:gd name="connsiteX1" fmla="*/ 0 w 7752593"/>
                <a:gd name="connsiteY1" fmla="*/ 132896 h 198710"/>
                <a:gd name="connsiteX2" fmla="*/ 134998 w 7752593"/>
                <a:gd name="connsiteY2" fmla="*/ 0 h 198710"/>
                <a:gd name="connsiteX3" fmla="*/ 7590925 w 7752593"/>
                <a:gd name="connsiteY3" fmla="*/ 0 h 198710"/>
                <a:gd name="connsiteX4" fmla="*/ 7752594 w 7752593"/>
                <a:gd name="connsiteY4" fmla="*/ 159151 h 198710"/>
                <a:gd name="connsiteX5" fmla="*/ 7752594 w 7752593"/>
                <a:gd name="connsiteY5" fmla="*/ 198710 h 19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2593" h="198710">
                  <a:moveTo>
                    <a:pt x="0" y="198710"/>
                  </a:moveTo>
                  <a:lnTo>
                    <a:pt x="0" y="132896"/>
                  </a:lnTo>
                  <a:cubicBezTo>
                    <a:pt x="0" y="59479"/>
                    <a:pt x="60420" y="0"/>
                    <a:pt x="134998" y="0"/>
                  </a:cubicBezTo>
                  <a:lnTo>
                    <a:pt x="7590925" y="0"/>
                  </a:lnTo>
                  <a:cubicBezTo>
                    <a:pt x="7680232" y="0"/>
                    <a:pt x="7752594" y="71234"/>
                    <a:pt x="7752594" y="159151"/>
                  </a:cubicBezTo>
                  <a:lnTo>
                    <a:pt x="7752594" y="198710"/>
                  </a:lnTo>
                </a:path>
              </a:pathLst>
            </a:custGeom>
            <a:noFill/>
            <a:ln w="12700" cap="flat">
              <a:gradFill>
                <a:gsLst>
                  <a:gs pos="0">
                    <a:srgbClr val="9C3ADE"/>
                  </a:gs>
                  <a:gs pos="21000">
                    <a:srgbClr val="8342D6"/>
                  </a:gs>
                  <a:gs pos="64000">
                    <a:srgbClr val="4657C5"/>
                  </a:gs>
                  <a:gs pos="100000">
                    <a:srgbClr val="106AB5"/>
                  </a:gs>
                </a:gsLst>
                <a:lin ang="0" scaled="1"/>
              </a:gradFill>
              <a:prstDash val="solid"/>
              <a:miter/>
            </a:ln>
          </p:spPr>
          <p:txBody>
            <a:bodyPr rtlCol="0" anchor="ctr"/>
            <a:lstStyle/>
            <a:p>
              <a:endParaRPr lang="es-MX"/>
            </a:p>
          </p:txBody>
        </p:sp>
        <p:sp>
          <p:nvSpPr>
            <p:cNvPr id="32" name="Forma libre 122">
              <a:extLst>
                <a:ext uri="{FF2B5EF4-FFF2-40B4-BE49-F238E27FC236}">
                  <a16:creationId xmlns:a16="http://schemas.microsoft.com/office/drawing/2014/main" id="{7D65D5F0-953A-5A6D-0EAD-815A37BA7F2C}"/>
                </a:ext>
              </a:extLst>
            </p:cNvPr>
            <p:cNvSpPr/>
            <p:nvPr/>
          </p:nvSpPr>
          <p:spPr>
            <a:xfrm>
              <a:off x="4807808" y="3232150"/>
              <a:ext cx="7150" cy="298100"/>
            </a:xfrm>
            <a:custGeom>
              <a:avLst/>
              <a:gdLst>
                <a:gd name="connsiteX0" fmla="*/ 0 w 7150"/>
                <a:gd name="connsiteY0" fmla="*/ 298101 h 298100"/>
                <a:gd name="connsiteX1" fmla="*/ 0 w 7150"/>
                <a:gd name="connsiteY1" fmla="*/ 99390 h 298100"/>
                <a:gd name="connsiteX2" fmla="*/ 0 w 7150"/>
                <a:gd name="connsiteY2" fmla="*/ 0 h 298100"/>
              </a:gdLst>
              <a:ahLst/>
              <a:cxnLst>
                <a:cxn ang="0">
                  <a:pos x="connsiteX0" y="connsiteY0"/>
                </a:cxn>
                <a:cxn ang="0">
                  <a:pos x="connsiteX1" y="connsiteY1"/>
                </a:cxn>
                <a:cxn ang="0">
                  <a:pos x="connsiteX2" y="connsiteY2"/>
                </a:cxn>
              </a:cxnLst>
              <a:rect l="l" t="t" r="r" b="b"/>
              <a:pathLst>
                <a:path w="7150" h="298100">
                  <a:moveTo>
                    <a:pt x="0" y="298101"/>
                  </a:moveTo>
                  <a:lnTo>
                    <a:pt x="0" y="99390"/>
                  </a:lnTo>
                  <a:lnTo>
                    <a:pt x="0" y="0"/>
                  </a:lnTo>
                </a:path>
              </a:pathLst>
            </a:custGeom>
            <a:noFill/>
            <a:ln w="12700" cap="flat">
              <a:gradFill>
                <a:gsLst>
                  <a:gs pos="0">
                    <a:srgbClr val="9C3ADE"/>
                  </a:gs>
                  <a:gs pos="21000">
                    <a:srgbClr val="8342D6"/>
                  </a:gs>
                  <a:gs pos="64000">
                    <a:srgbClr val="4657C5"/>
                  </a:gs>
                  <a:gs pos="100000">
                    <a:srgbClr val="106AB5"/>
                  </a:gs>
                </a:gsLst>
                <a:lin ang="0" scaled="1"/>
              </a:gradFill>
              <a:prstDash val="solid"/>
              <a:miter/>
            </a:ln>
          </p:spPr>
          <p:txBody>
            <a:bodyPr rtlCol="0" anchor="ctr"/>
            <a:lstStyle/>
            <a:p>
              <a:endParaRPr lang="es-MX"/>
            </a:p>
          </p:txBody>
        </p:sp>
      </p:grpSp>
    </p:spTree>
    <p:extLst>
      <p:ext uri="{BB962C8B-B14F-4D97-AF65-F5344CB8AC3E}">
        <p14:creationId xmlns:p14="http://schemas.microsoft.com/office/powerpoint/2010/main" val="74500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15E6A-667C-AC86-4196-DF53D0694D3A}"/>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343D212-2AB1-2BB9-4DAD-05BFE6DC44C2}"/>
              </a:ext>
            </a:extLst>
          </p:cNvPr>
          <p:cNvSpPr/>
          <p:nvPr/>
        </p:nvSpPr>
        <p:spPr>
          <a:xfrm>
            <a:off x="1107484" y="5743983"/>
            <a:ext cx="3254070" cy="584577"/>
          </a:xfrm>
          <a:prstGeom prst="roundRect">
            <a:avLst>
              <a:gd name="adj" fmla="val 12111"/>
            </a:avLst>
          </a:prstGeom>
          <a:gradFill>
            <a:gsLst>
              <a:gs pos="0">
                <a:srgbClr val="702FA0"/>
              </a:gs>
              <a:gs pos="100000">
                <a:srgbClr val="331A92"/>
              </a:gs>
            </a:gsLst>
            <a:lin ang="2700000" scaled="1"/>
          </a:gradFill>
          <a:ln w="6072" cap="flat">
            <a:noFill/>
            <a:prstDash val="solid"/>
            <a:miter/>
          </a:ln>
        </p:spPr>
        <p:txBody>
          <a:bodyPr lIns="731520" rtlCol="0" anchor="ctr"/>
          <a:lstStyle/>
          <a:p>
            <a:r>
              <a:rPr lang="en-US" sz="1600" b="1" dirty="0">
                <a:solidFill>
                  <a:schemeClr val="bg1"/>
                </a:solidFill>
              </a:rPr>
              <a:t>PROCUREMENT</a:t>
            </a:r>
          </a:p>
        </p:txBody>
      </p:sp>
      <p:sp>
        <p:nvSpPr>
          <p:cNvPr id="14" name="Rounded Rectangle 13">
            <a:extLst>
              <a:ext uri="{FF2B5EF4-FFF2-40B4-BE49-F238E27FC236}">
                <a16:creationId xmlns:a16="http://schemas.microsoft.com/office/drawing/2014/main" id="{7750AC83-D86E-4376-FF01-92E012ED52BE}"/>
              </a:ext>
            </a:extLst>
          </p:cNvPr>
          <p:cNvSpPr/>
          <p:nvPr/>
        </p:nvSpPr>
        <p:spPr>
          <a:xfrm>
            <a:off x="4458804" y="5743983"/>
            <a:ext cx="3254070" cy="584577"/>
          </a:xfrm>
          <a:prstGeom prst="roundRect">
            <a:avLst>
              <a:gd name="adj" fmla="val 12111"/>
            </a:avLst>
          </a:prstGeom>
          <a:gradFill>
            <a:gsLst>
              <a:gs pos="0">
                <a:srgbClr val="702FA0"/>
              </a:gs>
              <a:gs pos="100000">
                <a:srgbClr val="331A92"/>
              </a:gs>
            </a:gsLst>
            <a:lin ang="2700000" scaled="1"/>
          </a:gradFill>
          <a:ln w="6072" cap="flat">
            <a:noFill/>
            <a:prstDash val="solid"/>
            <a:miter/>
          </a:ln>
        </p:spPr>
        <p:txBody>
          <a:bodyPr lIns="731520" rtlCol="0" anchor="ctr"/>
          <a:lstStyle/>
          <a:p>
            <a:r>
              <a:rPr lang="en-US" sz="1600" b="1" dirty="0">
                <a:solidFill>
                  <a:schemeClr val="bg1"/>
                </a:solidFill>
              </a:rPr>
              <a:t>SUPPLY CHAIN</a:t>
            </a:r>
            <a:endParaRPr lang="en-US" sz="1600" b="1" dirty="0">
              <a:solidFill>
                <a:schemeClr val="bg1"/>
              </a:solidFill>
              <a:cs typeface="Helvetica"/>
            </a:endParaRPr>
          </a:p>
        </p:txBody>
      </p:sp>
      <p:sp>
        <p:nvSpPr>
          <p:cNvPr id="16" name="Rounded Rectangle 15">
            <a:extLst>
              <a:ext uri="{FF2B5EF4-FFF2-40B4-BE49-F238E27FC236}">
                <a16:creationId xmlns:a16="http://schemas.microsoft.com/office/drawing/2014/main" id="{A00CC432-2A07-C1EF-0838-B5807A5BF15E}"/>
              </a:ext>
            </a:extLst>
          </p:cNvPr>
          <p:cNvSpPr/>
          <p:nvPr/>
        </p:nvSpPr>
        <p:spPr>
          <a:xfrm>
            <a:off x="7810125" y="5743983"/>
            <a:ext cx="3254070" cy="584577"/>
          </a:xfrm>
          <a:prstGeom prst="roundRect">
            <a:avLst>
              <a:gd name="adj" fmla="val 12111"/>
            </a:avLst>
          </a:prstGeom>
          <a:gradFill>
            <a:gsLst>
              <a:gs pos="0">
                <a:srgbClr val="702FA0"/>
              </a:gs>
              <a:gs pos="100000">
                <a:srgbClr val="331A92"/>
              </a:gs>
            </a:gsLst>
            <a:lin ang="2700000" scaled="1"/>
          </a:gradFill>
          <a:ln w="6072" cap="flat">
            <a:noFill/>
            <a:prstDash val="solid"/>
            <a:miter/>
          </a:ln>
        </p:spPr>
        <p:txBody>
          <a:bodyPr lIns="731520" rtlCol="0" anchor="ctr"/>
          <a:lstStyle/>
          <a:p>
            <a:r>
              <a:rPr lang="en-US" sz="1600" b="1" dirty="0">
                <a:solidFill>
                  <a:schemeClr val="bg1"/>
                </a:solidFill>
              </a:rPr>
              <a:t>SUSTAINABILITY</a:t>
            </a:r>
            <a:endParaRPr lang="en-US" sz="1600" b="1" dirty="0">
              <a:solidFill>
                <a:schemeClr val="bg1"/>
              </a:solidFill>
              <a:cs typeface="Helvetica"/>
            </a:endParaRPr>
          </a:p>
        </p:txBody>
      </p:sp>
      <p:sp>
        <p:nvSpPr>
          <p:cNvPr id="4" name="CuadroTexto 4">
            <a:extLst>
              <a:ext uri="{FF2B5EF4-FFF2-40B4-BE49-F238E27FC236}">
                <a16:creationId xmlns:a16="http://schemas.microsoft.com/office/drawing/2014/main" id="{1926B6F2-6918-4443-6EE6-B37E2CAAF2E6}"/>
              </a:ext>
            </a:extLst>
          </p:cNvPr>
          <p:cNvSpPr txBox="1"/>
          <p:nvPr/>
        </p:nvSpPr>
        <p:spPr>
          <a:xfrm>
            <a:off x="1202688" y="1738187"/>
            <a:ext cx="4960964" cy="2954655"/>
          </a:xfrm>
          <a:prstGeom prst="rect">
            <a:avLst/>
          </a:prstGeom>
          <a:noFill/>
        </p:spPr>
        <p:txBody>
          <a:bodyPr wrap="square" rtlCol="0">
            <a:spAutoFit/>
          </a:bodyPr>
          <a:lstStyle/>
          <a:p>
            <a:pPr algn="l" rtl="0" fontAlgn="base"/>
            <a:r>
              <a:rPr lang="en-US" sz="4800" b="1" dirty="0">
                <a:solidFill>
                  <a:srgbClr val="702FA0"/>
                </a:solidFill>
                <a:effectLst/>
                <a:latin typeface="Arial Black"/>
                <a:cs typeface="Arial Black" panose="020B0604020202020204" pitchFamily="34" charset="0"/>
              </a:rPr>
              <a:t>WITH A</a:t>
            </a:r>
            <a:r>
              <a:rPr lang="en-US" sz="4800" b="1" dirty="0">
                <a:solidFill>
                  <a:srgbClr val="702FA0"/>
                </a:solidFill>
                <a:latin typeface="Arial Black"/>
                <a:cs typeface="Arial Black" panose="020B0604020202020204" pitchFamily="34" charset="0"/>
              </a:rPr>
              <a:t>I AT </a:t>
            </a:r>
          </a:p>
          <a:p>
            <a:pPr algn="l" rtl="0" fontAlgn="base"/>
            <a:r>
              <a:rPr lang="en-US" sz="4800" b="1">
                <a:solidFill>
                  <a:srgbClr val="702FA0"/>
                </a:solidFill>
                <a:latin typeface="Arial Black"/>
                <a:cs typeface="Arial Black" panose="020B0604020202020204" pitchFamily="34" charset="0"/>
              </a:rPr>
              <a:t>THE </a:t>
            </a:r>
            <a:r>
              <a:rPr lang="en-US" sz="4800" b="1" dirty="0">
                <a:solidFill>
                  <a:srgbClr val="702FA0"/>
                </a:solidFill>
                <a:latin typeface="Arial Black"/>
                <a:cs typeface="Arial Black" panose="020B0604020202020204" pitchFamily="34" charset="0"/>
              </a:rPr>
              <a:t>CORE</a:t>
            </a:r>
            <a:endParaRPr lang="en-US" sz="4800" b="1" i="0" dirty="0">
              <a:solidFill>
                <a:srgbClr val="702FA0"/>
              </a:solidFill>
              <a:effectLst/>
              <a:latin typeface="Segoe UI" panose="020B0502040204020203" pitchFamily="34" charset="0"/>
            </a:endParaRPr>
          </a:p>
          <a:p>
            <a:pPr algn="l" rtl="0" fontAlgn="base"/>
            <a:r>
              <a:rPr lang="en-US" b="1" i="0" u="none" strike="noStrike" dirty="0">
                <a:solidFill>
                  <a:srgbClr val="000000"/>
                </a:solidFill>
                <a:effectLst/>
                <a:latin typeface="Helvetica" pitchFamily="2" charset="0"/>
              </a:rPr>
              <a:t>GEP SOFTWARE™, GEP STRATEGY™ </a:t>
            </a:r>
            <a:r>
              <a:rPr lang="en-US" b="0" i="0" dirty="0">
                <a:solidFill>
                  <a:srgbClr val="808080"/>
                </a:solidFill>
                <a:effectLst/>
                <a:latin typeface="Helvetica" pitchFamily="2" charset="0"/>
              </a:rPr>
              <a:t>​ </a:t>
            </a:r>
            <a:r>
              <a:rPr lang="en-US" b="1" i="0" u="none" strike="noStrike" dirty="0">
                <a:solidFill>
                  <a:srgbClr val="000000"/>
                </a:solidFill>
                <a:effectLst/>
                <a:latin typeface="Helvetica" pitchFamily="2" charset="0"/>
              </a:rPr>
              <a:t>AND GEP MANAGED SERVICES™️ </a:t>
            </a:r>
            <a:r>
              <a:rPr lang="en-US" b="0" i="0" dirty="0">
                <a:solidFill>
                  <a:srgbClr val="808080"/>
                </a:solidFill>
                <a:effectLst/>
                <a:latin typeface="Helvetica" pitchFamily="2" charset="0"/>
              </a:rPr>
              <a:t>​</a:t>
            </a:r>
            <a:br>
              <a:rPr lang="en-US" b="0" i="0" dirty="0">
                <a:solidFill>
                  <a:srgbClr val="808080"/>
                </a:solidFill>
                <a:effectLst/>
                <a:latin typeface="Helvetica" pitchFamily="2" charset="0"/>
              </a:rPr>
            </a:br>
            <a:r>
              <a:rPr lang="en-US" b="0" i="0" u="none" strike="noStrike" dirty="0">
                <a:solidFill>
                  <a:srgbClr val="000000"/>
                </a:solidFill>
                <a:effectLst/>
                <a:latin typeface="Helvetica" pitchFamily="2" charset="0"/>
              </a:rPr>
              <a:t>TOGETHER DELIVER UNIFIED </a:t>
            </a:r>
            <a:br>
              <a:rPr lang="en-US" b="0" i="0" u="none" strike="noStrike" dirty="0">
                <a:solidFill>
                  <a:srgbClr val="000000"/>
                </a:solidFill>
                <a:effectLst/>
                <a:latin typeface="Helvetica" pitchFamily="2" charset="0"/>
              </a:rPr>
            </a:br>
            <a:r>
              <a:rPr lang="en-US" b="0" i="0" u="none" strike="noStrike" dirty="0">
                <a:solidFill>
                  <a:srgbClr val="000000"/>
                </a:solidFill>
                <a:effectLst/>
                <a:latin typeface="Helvetica" pitchFamily="2" charset="0"/>
              </a:rPr>
              <a:t>SOLUTIONS OF UNPRECEDENTED </a:t>
            </a:r>
            <a:br>
              <a:rPr lang="en-US" b="0" i="0" u="none" strike="noStrike" dirty="0">
                <a:solidFill>
                  <a:srgbClr val="000000"/>
                </a:solidFill>
                <a:effectLst/>
                <a:latin typeface="Helvetica" pitchFamily="2" charset="0"/>
              </a:rPr>
            </a:br>
            <a:r>
              <a:rPr lang="en-US" b="0" i="0" u="none" strike="noStrike" dirty="0">
                <a:solidFill>
                  <a:srgbClr val="000000"/>
                </a:solidFill>
                <a:effectLst/>
                <a:latin typeface="Helvetica" pitchFamily="2" charset="0"/>
              </a:rPr>
              <a:t>SCALE, POWER AND EFFECTIVENESS</a:t>
            </a:r>
            <a:r>
              <a:rPr lang="en-US" b="0" i="0" dirty="0">
                <a:solidFill>
                  <a:srgbClr val="808080"/>
                </a:solidFill>
                <a:effectLst/>
                <a:latin typeface="Helvetica" pitchFamily="2" charset="0"/>
              </a:rPr>
              <a:t>​</a:t>
            </a:r>
            <a:endParaRPr lang="en-US" b="0" i="0" dirty="0">
              <a:solidFill>
                <a:srgbClr val="000000"/>
              </a:solidFill>
              <a:effectLst/>
              <a:latin typeface="Segoe UI" panose="020B0502040204020203" pitchFamily="34" charset="0"/>
            </a:endParaRPr>
          </a:p>
        </p:txBody>
      </p:sp>
      <p:sp>
        <p:nvSpPr>
          <p:cNvPr id="6" name="Title 5">
            <a:extLst>
              <a:ext uri="{FF2B5EF4-FFF2-40B4-BE49-F238E27FC236}">
                <a16:creationId xmlns:a16="http://schemas.microsoft.com/office/drawing/2014/main" id="{F7E30A48-64ED-F0E3-8773-B22B883BC054}"/>
              </a:ext>
            </a:extLst>
          </p:cNvPr>
          <p:cNvSpPr>
            <a:spLocks noGrp="1"/>
          </p:cNvSpPr>
          <p:nvPr>
            <p:ph type="title"/>
          </p:nvPr>
        </p:nvSpPr>
        <p:spPr/>
        <p:txBody>
          <a:bodyPr/>
          <a:lstStyle/>
          <a:p>
            <a:r>
              <a:rPr lang="en-US" dirty="0"/>
              <a:t>AI IS AT THE CORE OF ALL GEP SOLUTIONS</a:t>
            </a:r>
          </a:p>
        </p:txBody>
      </p:sp>
      <p:grpSp>
        <p:nvGrpSpPr>
          <p:cNvPr id="9" name="Group 8">
            <a:extLst>
              <a:ext uri="{FF2B5EF4-FFF2-40B4-BE49-F238E27FC236}">
                <a16:creationId xmlns:a16="http://schemas.microsoft.com/office/drawing/2014/main" id="{1783CC14-E8DF-1E87-B5F8-C07028C71BFB}"/>
              </a:ext>
            </a:extLst>
          </p:cNvPr>
          <p:cNvGrpSpPr/>
          <p:nvPr/>
        </p:nvGrpSpPr>
        <p:grpSpPr>
          <a:xfrm>
            <a:off x="6409680" y="1016510"/>
            <a:ext cx="4291576" cy="4278094"/>
            <a:chOff x="6376059" y="1049558"/>
            <a:chExt cx="4773880" cy="4758883"/>
          </a:xfrm>
        </p:grpSpPr>
        <p:grpSp>
          <p:nvGrpSpPr>
            <p:cNvPr id="7" name="Graphic 4">
              <a:extLst>
                <a:ext uri="{FF2B5EF4-FFF2-40B4-BE49-F238E27FC236}">
                  <a16:creationId xmlns:a16="http://schemas.microsoft.com/office/drawing/2014/main" id="{3C258740-64A9-E66B-44AC-21841A7B236B}"/>
                </a:ext>
              </a:extLst>
            </p:cNvPr>
            <p:cNvGrpSpPr/>
            <p:nvPr/>
          </p:nvGrpSpPr>
          <p:grpSpPr>
            <a:xfrm>
              <a:off x="6376059" y="1049558"/>
              <a:ext cx="4773880" cy="4758883"/>
              <a:chOff x="3423683" y="764601"/>
              <a:chExt cx="5344135" cy="5327347"/>
            </a:xfrm>
          </p:grpSpPr>
          <p:sp>
            <p:nvSpPr>
              <p:cNvPr id="8" name="Freeform 7">
                <a:extLst>
                  <a:ext uri="{FF2B5EF4-FFF2-40B4-BE49-F238E27FC236}">
                    <a16:creationId xmlns:a16="http://schemas.microsoft.com/office/drawing/2014/main" id="{6B3A5EDC-3FAC-7384-8746-3A3A11FD08F9}"/>
                  </a:ext>
                </a:extLst>
              </p:cNvPr>
              <p:cNvSpPr/>
              <p:nvPr/>
            </p:nvSpPr>
            <p:spPr>
              <a:xfrm>
                <a:off x="3423683" y="764601"/>
                <a:ext cx="2600584" cy="3848534"/>
              </a:xfrm>
              <a:custGeom>
                <a:avLst/>
                <a:gdLst>
                  <a:gd name="connsiteX0" fmla="*/ 2373769 w 2600584"/>
                  <a:gd name="connsiteY0" fmla="*/ 1312 h 3848534"/>
                  <a:gd name="connsiteX1" fmla="*/ 2600585 w 2600584"/>
                  <a:gd name="connsiteY1" fmla="*/ 204291 h 3848534"/>
                  <a:gd name="connsiteX2" fmla="*/ 2600585 w 2600584"/>
                  <a:gd name="connsiteY2" fmla="*/ 2615174 h 3848534"/>
                  <a:gd name="connsiteX3" fmla="*/ 512353 w 2600584"/>
                  <a:gd name="connsiteY3" fmla="*/ 3820599 h 3848534"/>
                  <a:gd name="connsiteX4" fmla="*/ 223065 w 2600584"/>
                  <a:gd name="connsiteY4" fmla="*/ 3725668 h 3848534"/>
                  <a:gd name="connsiteX5" fmla="*/ 782962 w 2600584"/>
                  <a:gd name="connsiteY5" fmla="*/ 767310 h 3848534"/>
                  <a:gd name="connsiteX6" fmla="*/ 2373769 w 2600584"/>
                  <a:gd name="connsiteY6" fmla="*/ 1312 h 3848534"/>
                  <a:gd name="connsiteX7" fmla="*/ 2373769 w 2600584"/>
                  <a:gd name="connsiteY7" fmla="*/ 1312 h 384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584" h="3848534">
                    <a:moveTo>
                      <a:pt x="2373769" y="1312"/>
                    </a:moveTo>
                    <a:cubicBezTo>
                      <a:pt x="2496020" y="-12273"/>
                      <a:pt x="2600585" y="81312"/>
                      <a:pt x="2600585" y="204291"/>
                    </a:cubicBezTo>
                    <a:lnTo>
                      <a:pt x="2600585" y="2615174"/>
                    </a:lnTo>
                    <a:lnTo>
                      <a:pt x="512353" y="3820599"/>
                    </a:lnTo>
                    <a:cubicBezTo>
                      <a:pt x="405810" y="3882103"/>
                      <a:pt x="272412" y="3838348"/>
                      <a:pt x="223065" y="3725668"/>
                    </a:cubicBezTo>
                    <a:cubicBezTo>
                      <a:pt x="-213972" y="2727674"/>
                      <a:pt x="795" y="1549336"/>
                      <a:pt x="782962" y="767310"/>
                    </a:cubicBezTo>
                    <a:cubicBezTo>
                      <a:pt x="1200383" y="349962"/>
                      <a:pt x="1755252" y="70043"/>
                      <a:pt x="2373769" y="1312"/>
                    </a:cubicBezTo>
                    <a:lnTo>
                      <a:pt x="2373769" y="1312"/>
                    </a:lnTo>
                    <a:close/>
                  </a:path>
                </a:pathLst>
              </a:custGeom>
              <a:solidFill>
                <a:srgbClr val="0070C0"/>
              </a:solidFill>
              <a:ln w="3348" cap="flat">
                <a:noFill/>
                <a:prstDash val="solid"/>
                <a:miter/>
              </a:ln>
            </p:spPr>
            <p:txBody>
              <a:bodyPr rtlCol="0" anchor="ctr"/>
              <a:lstStyle/>
              <a:p>
                <a:endParaRPr lang="en-US" sz="1600"/>
              </a:p>
            </p:txBody>
          </p:sp>
          <p:sp>
            <p:nvSpPr>
              <p:cNvPr id="10" name="Freeform 9">
                <a:extLst>
                  <a:ext uri="{FF2B5EF4-FFF2-40B4-BE49-F238E27FC236}">
                    <a16:creationId xmlns:a16="http://schemas.microsoft.com/office/drawing/2014/main" id="{444860CC-C7E8-440D-AEBD-4F77234B7A01}"/>
                  </a:ext>
                </a:extLst>
              </p:cNvPr>
              <p:cNvSpPr/>
              <p:nvPr/>
            </p:nvSpPr>
            <p:spPr>
              <a:xfrm>
                <a:off x="3904839" y="3502938"/>
                <a:ext cx="4381743" cy="2589010"/>
              </a:xfrm>
              <a:custGeom>
                <a:avLst/>
                <a:gdLst>
                  <a:gd name="connsiteX0" fmla="*/ 2190776 w 4381743"/>
                  <a:gd name="connsiteY0" fmla="*/ 0 h 2589010"/>
                  <a:gd name="connsiteX1" fmla="*/ 4278924 w 4381743"/>
                  <a:gd name="connsiteY1" fmla="*/ 1205385 h 2589010"/>
                  <a:gd name="connsiteX2" fmla="*/ 4341195 w 4381743"/>
                  <a:gd name="connsiteY2" fmla="*/ 1503542 h 2589010"/>
                  <a:gd name="connsiteX3" fmla="*/ 2190913 w 4381743"/>
                  <a:gd name="connsiteY3" fmla="*/ 2589011 h 2589010"/>
                  <a:gd name="connsiteX4" fmla="*/ 40540 w 4381743"/>
                  <a:gd name="connsiteY4" fmla="*/ 1503415 h 2589010"/>
                  <a:gd name="connsiteX5" fmla="*/ 102819 w 4381743"/>
                  <a:gd name="connsiteY5" fmla="*/ 1205271 h 2589010"/>
                  <a:gd name="connsiteX6" fmla="*/ 2190776 w 4381743"/>
                  <a:gd name="connsiteY6" fmla="*/ 0 h 2589010"/>
                  <a:gd name="connsiteX7" fmla="*/ 2190776 w 4381743"/>
                  <a:gd name="connsiteY7" fmla="*/ 0 h 258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743" h="2589010">
                    <a:moveTo>
                      <a:pt x="2190776" y="0"/>
                    </a:moveTo>
                    <a:lnTo>
                      <a:pt x="4278924" y="1205385"/>
                    </a:lnTo>
                    <a:cubicBezTo>
                      <a:pt x="4385571" y="1266946"/>
                      <a:pt x="4414313" y="1404471"/>
                      <a:pt x="4341195" y="1503542"/>
                    </a:cubicBezTo>
                    <a:cubicBezTo>
                      <a:pt x="3843342" y="2178070"/>
                      <a:pt x="3053021" y="2589011"/>
                      <a:pt x="2190913" y="2589011"/>
                    </a:cubicBezTo>
                    <a:cubicBezTo>
                      <a:pt x="1328752" y="2589011"/>
                      <a:pt x="538387" y="2178023"/>
                      <a:pt x="40540" y="1503415"/>
                    </a:cubicBezTo>
                    <a:cubicBezTo>
                      <a:pt x="-32568" y="1404347"/>
                      <a:pt x="-3822" y="1266829"/>
                      <a:pt x="102819" y="1205271"/>
                    </a:cubicBezTo>
                    <a:lnTo>
                      <a:pt x="2190776" y="0"/>
                    </a:lnTo>
                    <a:lnTo>
                      <a:pt x="2190776" y="0"/>
                    </a:lnTo>
                    <a:close/>
                  </a:path>
                </a:pathLst>
              </a:custGeom>
              <a:solidFill>
                <a:srgbClr val="B317A7"/>
              </a:solidFill>
              <a:ln w="3348" cap="flat">
                <a:noFill/>
                <a:prstDash val="solid"/>
                <a:miter/>
              </a:ln>
            </p:spPr>
            <p:txBody>
              <a:bodyPr rtlCol="0" anchor="ctr"/>
              <a:lstStyle/>
              <a:p>
                <a:endParaRPr lang="en-US" sz="1600"/>
              </a:p>
            </p:txBody>
          </p:sp>
          <p:sp>
            <p:nvSpPr>
              <p:cNvPr id="12" name="Freeform 11">
                <a:extLst>
                  <a:ext uri="{FF2B5EF4-FFF2-40B4-BE49-F238E27FC236}">
                    <a16:creationId xmlns:a16="http://schemas.microsoft.com/office/drawing/2014/main" id="{FC5453E5-DDCB-707C-A33F-71B7CB6BC4C6}"/>
                  </a:ext>
                </a:extLst>
              </p:cNvPr>
              <p:cNvSpPr/>
              <p:nvPr/>
            </p:nvSpPr>
            <p:spPr>
              <a:xfrm>
                <a:off x="6167236" y="764601"/>
                <a:ext cx="2600582" cy="3848413"/>
              </a:xfrm>
              <a:custGeom>
                <a:avLst/>
                <a:gdLst>
                  <a:gd name="connsiteX0" fmla="*/ 1817622 w 2600582"/>
                  <a:gd name="connsiteY0" fmla="*/ 767310 h 3848413"/>
                  <a:gd name="connsiteX1" fmla="*/ 226816 w 2600582"/>
                  <a:gd name="connsiteY1" fmla="*/ 1312 h 3848413"/>
                  <a:gd name="connsiteX2" fmla="*/ 0 w 2600582"/>
                  <a:gd name="connsiteY2" fmla="*/ 204291 h 3848413"/>
                  <a:gd name="connsiteX3" fmla="*/ 0 w 2600582"/>
                  <a:gd name="connsiteY3" fmla="*/ 2615017 h 3848413"/>
                  <a:gd name="connsiteX4" fmla="*/ 2088288 w 2600582"/>
                  <a:gd name="connsiteY4" fmla="*/ 3820478 h 3848413"/>
                  <a:gd name="connsiteX5" fmla="*/ 2377580 w 2600582"/>
                  <a:gd name="connsiteY5" fmla="*/ 3725541 h 3848413"/>
                  <a:gd name="connsiteX6" fmla="*/ 1817622 w 2600582"/>
                  <a:gd name="connsiteY6" fmla="*/ 767310 h 3848413"/>
                  <a:gd name="connsiteX7" fmla="*/ 1817622 w 2600582"/>
                  <a:gd name="connsiteY7" fmla="*/ 767310 h 384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582" h="3848413">
                    <a:moveTo>
                      <a:pt x="1817622" y="767310"/>
                    </a:moveTo>
                    <a:cubicBezTo>
                      <a:pt x="1400202" y="349962"/>
                      <a:pt x="845333" y="70043"/>
                      <a:pt x="226816" y="1312"/>
                    </a:cubicBezTo>
                    <a:cubicBezTo>
                      <a:pt x="104565" y="-12273"/>
                      <a:pt x="0" y="81312"/>
                      <a:pt x="0" y="204291"/>
                    </a:cubicBezTo>
                    <a:lnTo>
                      <a:pt x="0" y="2615017"/>
                    </a:lnTo>
                    <a:lnTo>
                      <a:pt x="2088288" y="3820478"/>
                    </a:lnTo>
                    <a:cubicBezTo>
                      <a:pt x="2194838" y="3881983"/>
                      <a:pt x="2328236" y="3838224"/>
                      <a:pt x="2377580" y="3725541"/>
                    </a:cubicBezTo>
                    <a:cubicBezTo>
                      <a:pt x="2814540" y="2727583"/>
                      <a:pt x="2599739" y="1549289"/>
                      <a:pt x="1817622" y="767310"/>
                    </a:cubicBezTo>
                    <a:lnTo>
                      <a:pt x="1817622" y="767310"/>
                    </a:lnTo>
                    <a:close/>
                  </a:path>
                </a:pathLst>
              </a:custGeom>
              <a:solidFill>
                <a:srgbClr val="702FA0"/>
              </a:solidFill>
              <a:ln w="3348" cap="flat">
                <a:noFill/>
                <a:prstDash val="solid"/>
                <a:miter/>
              </a:ln>
            </p:spPr>
            <p:txBody>
              <a:bodyPr rtlCol="0" anchor="ctr"/>
              <a:lstStyle/>
              <a:p>
                <a:endParaRPr lang="en-US" sz="1600"/>
              </a:p>
            </p:txBody>
          </p:sp>
          <p:sp>
            <p:nvSpPr>
              <p:cNvPr id="15" name="Freeform 14">
                <a:extLst>
                  <a:ext uri="{FF2B5EF4-FFF2-40B4-BE49-F238E27FC236}">
                    <a16:creationId xmlns:a16="http://schemas.microsoft.com/office/drawing/2014/main" id="{0430230A-D8A0-A977-4012-9464DA8053AA}"/>
                  </a:ext>
                </a:extLst>
              </p:cNvPr>
              <p:cNvSpPr/>
              <p:nvPr/>
            </p:nvSpPr>
            <p:spPr>
              <a:xfrm>
                <a:off x="5246229" y="2571308"/>
                <a:ext cx="1699053" cy="1698754"/>
              </a:xfrm>
              <a:custGeom>
                <a:avLst/>
                <a:gdLst>
                  <a:gd name="connsiteX0" fmla="*/ 2055853 w 2055853"/>
                  <a:gd name="connsiteY0" fmla="*/ 1027746 h 2055492"/>
                  <a:gd name="connsiteX1" fmla="*/ 1027927 w 2055853"/>
                  <a:gd name="connsiteY1" fmla="*/ 2055492 h 2055492"/>
                  <a:gd name="connsiteX2" fmla="*/ 0 w 2055853"/>
                  <a:gd name="connsiteY2" fmla="*/ 1027746 h 2055492"/>
                  <a:gd name="connsiteX3" fmla="*/ 1027927 w 2055853"/>
                  <a:gd name="connsiteY3" fmla="*/ 0 h 2055492"/>
                  <a:gd name="connsiteX4" fmla="*/ 2055853 w 2055853"/>
                  <a:gd name="connsiteY4" fmla="*/ 1027746 h 205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853" h="2055492">
                    <a:moveTo>
                      <a:pt x="2055853" y="1027746"/>
                    </a:moveTo>
                    <a:cubicBezTo>
                      <a:pt x="2055853" y="1595355"/>
                      <a:pt x="1595635" y="2055492"/>
                      <a:pt x="1027927" y="2055492"/>
                    </a:cubicBezTo>
                    <a:cubicBezTo>
                      <a:pt x="460218" y="2055492"/>
                      <a:pt x="0" y="1595355"/>
                      <a:pt x="0" y="1027746"/>
                    </a:cubicBezTo>
                    <a:cubicBezTo>
                      <a:pt x="0" y="460137"/>
                      <a:pt x="460218" y="0"/>
                      <a:pt x="1027927" y="0"/>
                    </a:cubicBezTo>
                    <a:cubicBezTo>
                      <a:pt x="1595635" y="0"/>
                      <a:pt x="2055853" y="460137"/>
                      <a:pt x="2055853" y="1027746"/>
                    </a:cubicBezTo>
                    <a:close/>
                  </a:path>
                </a:pathLst>
              </a:custGeom>
              <a:blipFill>
                <a:blip r:embed="rId2" cstate="email">
                  <a:extLst>
                    <a:ext uri="{28A0092B-C50C-407E-A947-70E740481C1C}">
                      <a14:useLocalDpi xmlns:a14="http://schemas.microsoft.com/office/drawing/2010/main"/>
                    </a:ext>
                  </a:extLst>
                </a:blip>
                <a:stretch>
                  <a:fillRect/>
                </a:stretch>
              </a:blipFill>
              <a:ln w="3348" cap="flat">
                <a:noFill/>
                <a:prstDash val="solid"/>
                <a:miter/>
              </a:ln>
            </p:spPr>
            <p:txBody>
              <a:bodyPr rtlCol="0" anchor="ctr"/>
              <a:lstStyle/>
              <a:p>
                <a:endParaRPr lang="en-US" sz="1600"/>
              </a:p>
            </p:txBody>
          </p:sp>
        </p:grpSp>
        <p:sp>
          <p:nvSpPr>
            <p:cNvPr id="20" name="TextBox 8">
              <a:extLst>
                <a:ext uri="{FF2B5EF4-FFF2-40B4-BE49-F238E27FC236}">
                  <a16:creationId xmlns:a16="http://schemas.microsoft.com/office/drawing/2014/main" id="{8B1C60F2-AB20-6D56-D2B0-7ED39B128BE0}"/>
                </a:ext>
              </a:extLst>
            </p:cNvPr>
            <p:cNvSpPr txBox="1"/>
            <p:nvPr/>
          </p:nvSpPr>
          <p:spPr>
            <a:xfrm>
              <a:off x="9416610" y="2531477"/>
              <a:ext cx="1502474" cy="376602"/>
            </a:xfrm>
            <a:prstGeom prst="rect">
              <a:avLst/>
            </a:prstGeom>
            <a:noFill/>
          </p:spPr>
          <p:txBody>
            <a:bodyPr wrap="square" rtlCol="0">
              <a:spAutoFit/>
            </a:bodyPr>
            <a:lstStyle/>
            <a:p>
              <a:r>
                <a:rPr lang="en-US" sz="1600" b="1" dirty="0">
                  <a:solidFill>
                    <a:schemeClr val="bg1"/>
                  </a:solidFill>
                </a:rPr>
                <a:t>SOFTWARE</a:t>
              </a:r>
            </a:p>
          </p:txBody>
        </p:sp>
        <p:sp>
          <p:nvSpPr>
            <p:cNvPr id="25" name="TextBox 8">
              <a:extLst>
                <a:ext uri="{FF2B5EF4-FFF2-40B4-BE49-F238E27FC236}">
                  <a16:creationId xmlns:a16="http://schemas.microsoft.com/office/drawing/2014/main" id="{28F2C1CA-AC48-AEFF-0F83-BC125722BF2A}"/>
                </a:ext>
              </a:extLst>
            </p:cNvPr>
            <p:cNvSpPr txBox="1"/>
            <p:nvPr/>
          </p:nvSpPr>
          <p:spPr>
            <a:xfrm>
              <a:off x="8482703" y="4701135"/>
              <a:ext cx="1502474" cy="650494"/>
            </a:xfrm>
            <a:prstGeom prst="rect">
              <a:avLst/>
            </a:prstGeom>
            <a:noFill/>
          </p:spPr>
          <p:txBody>
            <a:bodyPr wrap="square" rtlCol="0">
              <a:spAutoFit/>
            </a:bodyPr>
            <a:lstStyle/>
            <a:p>
              <a:pPr algn="ctr"/>
              <a:r>
                <a:rPr lang="en-US" sz="1600" b="1" dirty="0">
                  <a:solidFill>
                    <a:schemeClr val="bg1"/>
                  </a:solidFill>
                </a:rPr>
                <a:t>MANAGED</a:t>
              </a:r>
            </a:p>
            <a:p>
              <a:pPr algn="ctr"/>
              <a:r>
                <a:rPr lang="en-US" sz="1600" b="1" dirty="0">
                  <a:solidFill>
                    <a:schemeClr val="bg1"/>
                  </a:solidFill>
                </a:rPr>
                <a:t>SERVICES</a:t>
              </a:r>
            </a:p>
          </p:txBody>
        </p:sp>
        <p:sp>
          <p:nvSpPr>
            <p:cNvPr id="26" name="TextBox 8">
              <a:extLst>
                <a:ext uri="{FF2B5EF4-FFF2-40B4-BE49-F238E27FC236}">
                  <a16:creationId xmlns:a16="http://schemas.microsoft.com/office/drawing/2014/main" id="{AF6CD167-F48D-C12E-C91E-D52DA619BB7E}"/>
                </a:ext>
              </a:extLst>
            </p:cNvPr>
            <p:cNvSpPr txBox="1"/>
            <p:nvPr/>
          </p:nvSpPr>
          <p:spPr>
            <a:xfrm>
              <a:off x="6606922" y="2531477"/>
              <a:ext cx="1502474" cy="376602"/>
            </a:xfrm>
            <a:prstGeom prst="rect">
              <a:avLst/>
            </a:prstGeom>
            <a:noFill/>
          </p:spPr>
          <p:txBody>
            <a:bodyPr wrap="square" rtlCol="0">
              <a:spAutoFit/>
            </a:bodyPr>
            <a:lstStyle/>
            <a:p>
              <a:r>
                <a:rPr lang="en-US" sz="1600" b="1" dirty="0">
                  <a:solidFill>
                    <a:schemeClr val="bg1"/>
                  </a:solidFill>
                </a:rPr>
                <a:t>STRATEGY</a:t>
              </a:r>
            </a:p>
          </p:txBody>
        </p:sp>
        <p:sp>
          <p:nvSpPr>
            <p:cNvPr id="28" name="Triangle 27">
              <a:extLst>
                <a:ext uri="{FF2B5EF4-FFF2-40B4-BE49-F238E27FC236}">
                  <a16:creationId xmlns:a16="http://schemas.microsoft.com/office/drawing/2014/main" id="{4B56C738-5D73-3106-8452-88410458AF95}"/>
                </a:ext>
              </a:extLst>
            </p:cNvPr>
            <p:cNvSpPr/>
            <p:nvPr/>
          </p:nvSpPr>
          <p:spPr>
            <a:xfrm rot="19800000">
              <a:off x="7278311" y="4042055"/>
              <a:ext cx="273132" cy="246471"/>
            </a:xfrm>
            <a:prstGeom prst="triangle">
              <a:avLst/>
            </a:prstGeom>
            <a:solidFill>
              <a:srgbClr val="B31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riangle 28">
              <a:extLst>
                <a:ext uri="{FF2B5EF4-FFF2-40B4-BE49-F238E27FC236}">
                  <a16:creationId xmlns:a16="http://schemas.microsoft.com/office/drawing/2014/main" id="{23942972-DBF8-4472-4AB2-16BCF042302E}"/>
                </a:ext>
              </a:extLst>
            </p:cNvPr>
            <p:cNvSpPr/>
            <p:nvPr/>
          </p:nvSpPr>
          <p:spPr>
            <a:xfrm rot="5400000">
              <a:off x="8662062" y="1743903"/>
              <a:ext cx="273132" cy="246471"/>
            </a:xfrm>
            <a:prstGeom prst="triangl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Triangle 35">
              <a:extLst>
                <a:ext uri="{FF2B5EF4-FFF2-40B4-BE49-F238E27FC236}">
                  <a16:creationId xmlns:a16="http://schemas.microsoft.com/office/drawing/2014/main" id="{121DA534-7E56-F0FB-35FA-FF1C57C83D9B}"/>
                </a:ext>
              </a:extLst>
            </p:cNvPr>
            <p:cNvSpPr/>
            <p:nvPr/>
          </p:nvSpPr>
          <p:spPr>
            <a:xfrm rot="12600000">
              <a:off x="9919251" y="4084451"/>
              <a:ext cx="273132" cy="246471"/>
            </a:xfrm>
            <a:prstGeom prst="triangle">
              <a:avLst/>
            </a:prstGeom>
            <a:solidFill>
              <a:srgbClr val="702F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Freeform 43">
              <a:extLst>
                <a:ext uri="{FF2B5EF4-FFF2-40B4-BE49-F238E27FC236}">
                  <a16:creationId xmlns:a16="http://schemas.microsoft.com/office/drawing/2014/main" id="{4503289C-8BCE-D703-79EF-FD167A024EE8}"/>
                </a:ext>
              </a:extLst>
            </p:cNvPr>
            <p:cNvSpPr/>
            <p:nvPr/>
          </p:nvSpPr>
          <p:spPr>
            <a:xfrm>
              <a:off x="7836418" y="2503832"/>
              <a:ext cx="1836480" cy="1836157"/>
            </a:xfrm>
            <a:custGeom>
              <a:avLst/>
              <a:gdLst/>
              <a:ahLst/>
              <a:cxnLst/>
              <a:rect l="l" t="t" r="r" b="b"/>
              <a:pathLst>
                <a:path w="1836480" h="1836157">
                  <a:moveTo>
                    <a:pt x="700793" y="697323"/>
                  </a:moveTo>
                  <a:lnTo>
                    <a:pt x="788946" y="984092"/>
                  </a:lnTo>
                  <a:lnTo>
                    <a:pt x="613184" y="984092"/>
                  </a:lnTo>
                  <a:close/>
                  <a:moveTo>
                    <a:pt x="1226384" y="490545"/>
                  </a:moveTo>
                  <a:lnTo>
                    <a:pt x="1226384" y="1288273"/>
                  </a:lnTo>
                  <a:lnTo>
                    <a:pt x="1473429" y="1288273"/>
                  </a:lnTo>
                  <a:lnTo>
                    <a:pt x="1473429" y="490545"/>
                  </a:lnTo>
                  <a:close/>
                  <a:moveTo>
                    <a:pt x="569108" y="490545"/>
                  </a:moveTo>
                  <a:lnTo>
                    <a:pt x="269280" y="1288273"/>
                  </a:lnTo>
                  <a:lnTo>
                    <a:pt x="521222" y="1288273"/>
                  </a:lnTo>
                  <a:lnTo>
                    <a:pt x="559857" y="1156588"/>
                  </a:lnTo>
                  <a:lnTo>
                    <a:pt x="840640" y="1156588"/>
                  </a:lnTo>
                  <a:lnTo>
                    <a:pt x="879819" y="1288273"/>
                  </a:lnTo>
                  <a:lnTo>
                    <a:pt x="1137747" y="1288273"/>
                  </a:lnTo>
                  <a:lnTo>
                    <a:pt x="837919" y="490545"/>
                  </a:lnTo>
                  <a:close/>
                  <a:moveTo>
                    <a:pt x="918241" y="0"/>
                  </a:moveTo>
                  <a:cubicBezTo>
                    <a:pt x="1425370" y="0"/>
                    <a:pt x="1836480" y="411037"/>
                    <a:pt x="1836480" y="918079"/>
                  </a:cubicBezTo>
                  <a:cubicBezTo>
                    <a:pt x="1836480" y="1425120"/>
                    <a:pt x="1425370" y="1836157"/>
                    <a:pt x="918241" y="1836157"/>
                  </a:cubicBezTo>
                  <a:cubicBezTo>
                    <a:pt x="411110" y="1836157"/>
                    <a:pt x="0" y="1425120"/>
                    <a:pt x="0" y="918079"/>
                  </a:cubicBezTo>
                  <a:cubicBezTo>
                    <a:pt x="0" y="411037"/>
                    <a:pt x="411110" y="0"/>
                    <a:pt x="918241" y="0"/>
                  </a:cubicBezTo>
                  <a:close/>
                </a:path>
              </a:pathLst>
            </a:custGeom>
            <a:solidFill>
              <a:srgbClr val="F7F9F8"/>
            </a:solidFill>
            <a:ln w="0">
              <a:noFill/>
            </a:ln>
            <a:effectLst>
              <a:outerShdw blurRad="38100" dist="25400" dir="5400000" algn="ctr" rotWithShape="0">
                <a:srgbClr val="6E747A">
                  <a:alpha val="43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000" b="1" cap="none" spc="0" dirty="0">
                <a:ln w="0"/>
                <a:solidFill>
                  <a:schemeClr val="accent1"/>
                </a:solidFill>
                <a:effectLst>
                  <a:outerShdw blurRad="38100" dist="25400" dir="5400000" algn="ctr" rotWithShape="0">
                    <a:srgbClr val="6E747A">
                      <a:alpha val="43000"/>
                    </a:srgbClr>
                  </a:outerShdw>
                </a:effectLst>
                <a:latin typeface="Arial Black" panose="020B0604020202020204" pitchFamily="34" charset="0"/>
                <a:cs typeface="Arial Black" panose="020B0604020202020204" pitchFamily="34" charset="0"/>
              </a:endParaRPr>
            </a:p>
          </p:txBody>
        </p:sp>
        <p:pic>
          <p:nvPicPr>
            <p:cNvPr id="46" name="Graphic 45">
              <a:extLst>
                <a:ext uri="{FF2B5EF4-FFF2-40B4-BE49-F238E27FC236}">
                  <a16:creationId xmlns:a16="http://schemas.microsoft.com/office/drawing/2014/main" id="{F378AFEA-E9C6-7550-EF9F-68B0BA2E135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23878" y="1789366"/>
              <a:ext cx="700644" cy="700644"/>
            </a:xfrm>
            <a:prstGeom prst="rect">
              <a:avLst/>
            </a:prstGeom>
          </p:spPr>
        </p:pic>
        <p:pic>
          <p:nvPicPr>
            <p:cNvPr id="48" name="Graphic 47">
              <a:extLst>
                <a:ext uri="{FF2B5EF4-FFF2-40B4-BE49-F238E27FC236}">
                  <a16:creationId xmlns:a16="http://schemas.microsoft.com/office/drawing/2014/main" id="{D563F045-82CA-3FB1-92DB-ED042D545F6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42300" y="1944274"/>
              <a:ext cx="587203" cy="587203"/>
            </a:xfrm>
            <a:prstGeom prst="rect">
              <a:avLst/>
            </a:prstGeom>
          </p:spPr>
        </p:pic>
        <p:pic>
          <p:nvPicPr>
            <p:cNvPr id="52" name="Graphic 51">
              <a:extLst>
                <a:ext uri="{FF2B5EF4-FFF2-40B4-BE49-F238E27FC236}">
                  <a16:creationId xmlns:a16="http://schemas.microsoft.com/office/drawing/2014/main" id="{94034669-E528-435D-05E5-6D0F3F062783}"/>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24522" y="4672589"/>
              <a:ext cx="629930" cy="629930"/>
            </a:xfrm>
            <a:prstGeom prst="rect">
              <a:avLst/>
            </a:prstGeom>
          </p:spPr>
        </p:pic>
      </p:grpSp>
      <p:pic>
        <p:nvPicPr>
          <p:cNvPr id="18" name="Graphic 17">
            <a:extLst>
              <a:ext uri="{FF2B5EF4-FFF2-40B4-BE49-F238E27FC236}">
                <a16:creationId xmlns:a16="http://schemas.microsoft.com/office/drawing/2014/main" id="{D23068B0-5647-204D-4758-6C788575A430}"/>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250594" y="5846543"/>
            <a:ext cx="373971" cy="373971"/>
          </a:xfrm>
          <a:prstGeom prst="rect">
            <a:avLst/>
          </a:prstGeom>
        </p:spPr>
      </p:pic>
      <p:pic>
        <p:nvPicPr>
          <p:cNvPr id="21" name="Graphic 20">
            <a:extLst>
              <a:ext uri="{FF2B5EF4-FFF2-40B4-BE49-F238E27FC236}">
                <a16:creationId xmlns:a16="http://schemas.microsoft.com/office/drawing/2014/main" id="{350F919E-06EF-6767-B9B4-72CF935B1B0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557829" y="5793889"/>
            <a:ext cx="467416" cy="467416"/>
          </a:xfrm>
          <a:prstGeom prst="rect">
            <a:avLst/>
          </a:prstGeom>
        </p:spPr>
      </p:pic>
      <p:pic>
        <p:nvPicPr>
          <p:cNvPr id="23" name="Graphic 22">
            <a:extLst>
              <a:ext uri="{FF2B5EF4-FFF2-40B4-BE49-F238E27FC236}">
                <a16:creationId xmlns:a16="http://schemas.microsoft.com/office/drawing/2014/main" id="{EAB07B62-163C-22B2-03E1-214D346E322D}"/>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876887" y="5772600"/>
            <a:ext cx="497756" cy="497756"/>
          </a:xfrm>
          <a:prstGeom prst="rect">
            <a:avLst/>
          </a:prstGeom>
        </p:spPr>
      </p:pic>
    </p:spTree>
    <p:extLst>
      <p:ext uri="{BB962C8B-B14F-4D97-AF65-F5344CB8AC3E}">
        <p14:creationId xmlns:p14="http://schemas.microsoft.com/office/powerpoint/2010/main" val="348522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p Corporate Deck">
      <a:majorFont>
        <a:latin typeface="Helvetica Black"/>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B6297DA966A54EACA048E060D01BDA" ma:contentTypeVersion="13" ma:contentTypeDescription="Create a new document." ma:contentTypeScope="" ma:versionID="5140fbfa7d10ebf39b87c306135d6c83">
  <xsd:schema xmlns:xsd="http://www.w3.org/2001/XMLSchema" xmlns:xs="http://www.w3.org/2001/XMLSchema" xmlns:p="http://schemas.microsoft.com/office/2006/metadata/properties" xmlns:ns2="2f655721-480a-414a-a1a4-7c4811457034" xmlns:ns3="23659fa8-ab7c-4644-8123-ac2a5ced4ba4" targetNamespace="http://schemas.microsoft.com/office/2006/metadata/properties" ma:root="true" ma:fieldsID="dd217aff065d79a13913b811b12d9534" ns2:_="" ns3:_="">
    <xsd:import namespace="2f655721-480a-414a-a1a4-7c4811457034"/>
    <xsd:import namespace="23659fa8-ab7c-4644-8123-ac2a5ced4ba4"/>
    <xsd:element name="properties">
      <xsd:complexType>
        <xsd:sequence>
          <xsd:element name="documentManagement">
            <xsd:complexType>
              <xsd:all>
                <xsd:element ref="ns2:MediaServiceMetadata" minOccurs="0"/>
                <xsd:element ref="ns2:MediaServiceFastMetadata" minOccurs="0"/>
                <xsd:element ref="ns2:Region" minOccurs="0"/>
                <xsd:element ref="ns2:UseFor" minOccurs="0"/>
                <xsd:element ref="ns3:SharedWithUsers" minOccurs="0"/>
                <xsd:element ref="ns3:SharedWithDetails" minOccurs="0"/>
                <xsd:element ref="ns2:What_x0020_is_x0020_this_x003f_" minOccurs="0"/>
                <xsd:element ref="ns2:Instructions" minOccurs="0"/>
                <xsd:element ref="ns2:Guidelines" minOccurs="0"/>
                <xsd:element ref="ns2:MediaServiceObjectDetectorVersions" minOccurs="0"/>
                <xsd:element ref="ns2:MediaServiceSearchProperties" minOccurs="0"/>
                <xsd:element ref="ns2:Currenc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655721-480a-414a-a1a4-7c48114570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Region" ma:index="10" nillable="true" ma:displayName="Region" ma:description="Where to use" ma:format="Dropdown" ma:internalName="Region">
      <xsd:simpleType>
        <xsd:restriction base="dms:Choice">
          <xsd:enumeration value="Global"/>
          <xsd:enumeration value="US"/>
          <xsd:enumeration value="UK"/>
          <xsd:enumeration value="EU"/>
        </xsd:restriction>
      </xsd:simpleType>
    </xsd:element>
    <xsd:element name="UseFor" ma:index="11" nillable="true" ma:displayName="Use For" ma:format="Dropdown" ma:internalName="UseFor">
      <xsd:simpleType>
        <xsd:restriction base="dms:Choice">
          <xsd:enumeration value="EU Intro Deck"/>
          <xsd:enumeration value="US Intro Deck"/>
          <xsd:enumeration value="UK Intro Deck"/>
          <xsd:enumeration value="GEP PowerPoint Template"/>
        </xsd:restriction>
      </xsd:simpleType>
    </xsd:element>
    <xsd:element name="What_x0020_is_x0020_this_x003f_" ma:index="14" nillable="true" ma:displayName="What is this?" ma:internalName="What_x0020_is_x0020_this_x003f_">
      <xsd:simpleType>
        <xsd:restriction base="dms:Text">
          <xsd:maxLength value="255"/>
        </xsd:restriction>
      </xsd:simpleType>
    </xsd:element>
    <xsd:element name="Instructions" ma:index="15" nillable="true" ma:displayName="Descriptions" ma:format="Dropdown" ma:internalName="Instructions">
      <xsd:simpleType>
        <xsd:restriction base="dms:Note">
          <xsd:maxLength value="255"/>
        </xsd:restriction>
      </xsd:simpleType>
    </xsd:element>
    <xsd:element name="Guidelines" ma:index="16" nillable="true" ma:displayName="Guidelines" ma:format="Dropdown" ma:internalName="Guidelines">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Currency" ma:index="19" nillable="true" ma:displayName="Currency" ma:default="0.00" ma:description="Currency associated with deck data" ma:format="$123,456.00 (United States)" ma:LCID="1033" ma:internalName="Currency">
      <xsd:simpleType>
        <xsd:restriction base="dms:Currency"/>
      </xsd:simpleType>
    </xsd:element>
  </xsd:schema>
  <xsd:schema xmlns:xsd="http://www.w3.org/2001/XMLSchema" xmlns:xs="http://www.w3.org/2001/XMLSchema" xmlns:dms="http://schemas.microsoft.com/office/2006/documentManagement/types" xmlns:pc="http://schemas.microsoft.com/office/infopath/2007/PartnerControls" targetNamespace="23659fa8-ab7c-4644-8123-ac2a5ced4ba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3659fa8-ab7c-4644-8123-ac2a5ced4ba4">
      <UserInfo>
        <DisplayName>Al Girardi</DisplayName>
        <AccountId>1756</AccountId>
        <AccountType/>
      </UserInfo>
      <UserInfo>
        <DisplayName>Imran Mirza</DisplayName>
        <AccountId>375</AccountId>
        <AccountType/>
      </UserInfo>
      <UserInfo>
        <DisplayName>Anirban Bhattacharyya</DisplayName>
        <AccountId>223</AccountId>
        <AccountType/>
      </UserInfo>
      <UserInfo>
        <DisplayName>Jimmy Duran</DisplayName>
        <AccountId>387</AccountId>
        <AccountType/>
      </UserInfo>
      <UserInfo>
        <DisplayName>Salvador Méndez Covarrubias</DisplayName>
        <AccountId>7883</AccountId>
        <AccountType/>
      </UserInfo>
    </SharedWithUsers>
    <Region xmlns="2f655721-480a-414a-a1a4-7c4811457034">US</Region>
    <Guidelines xmlns="2f655721-480a-414a-a1a4-7c4811457034">- Help maximize our brand investment. When our branding is altered, our investment is diluted. 
- GEP needs our brand/persona to be positive, distinctive, professional and consistent. The best way to make this happen is by all of us using the GEP introduction deck and PowerPoint GEP template exactly as is.</Guidelines>
    <What_x0020_is_x0020_this_x003f_ xmlns="2f655721-480a-414a-a1a4-7c4811457034">US Intro Deck, PPT</What_x0020_is_x0020_this_x003f_>
    <Instructions xmlns="2f655721-480a-414a-a1a4-7c4811457034">- To support conversations for new business opportunities and talks with other parties who need to understand GEP’s position in the marketplace and solution set.
- Currency in USD / $’s</Instructions>
    <UseFor xmlns="2f655721-480a-414a-a1a4-7c4811457034" xsi:nil="true"/>
    <Currency xmlns="2f655721-480a-414a-a1a4-7c4811457034">0.00</Currenc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C0813B-91FB-477E-B13B-D3354E4EA0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655721-480a-414a-a1a4-7c4811457034"/>
    <ds:schemaRef ds:uri="23659fa8-ab7c-4644-8123-ac2a5ced4b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2D1B35-40B3-44AF-9A06-12523DD96F65}">
  <ds:schemaRefs>
    <ds:schemaRef ds:uri="http://schemas.microsoft.com/office/2006/documentManagement/types"/>
    <ds:schemaRef ds:uri="http://purl.org/dc/elements/1.1/"/>
    <ds:schemaRef ds:uri="http://www.w3.org/XML/1998/namespace"/>
    <ds:schemaRef ds:uri="http://purl.org/dc/dcmitype/"/>
    <ds:schemaRef ds:uri="http://schemas.microsoft.com/office/infopath/2007/PartnerControls"/>
    <ds:schemaRef ds:uri="http://purl.org/dc/terms/"/>
    <ds:schemaRef ds:uri="http://schemas.openxmlformats.org/package/2006/metadata/core-properties"/>
    <ds:schemaRef ds:uri="56ca4268-1ea8-412e-b4a8-3adb10d8d4e5"/>
    <ds:schemaRef ds:uri="02436a0f-0f18-4454-950f-0d11a3964613"/>
    <ds:schemaRef ds:uri="db771ece-cde8-44ac-8553-e92dc2ed58b4"/>
    <ds:schemaRef ds:uri="http://schemas.microsoft.com/office/2006/metadata/properties"/>
    <ds:schemaRef ds:uri="23659fa8-ab7c-4644-8123-ac2a5ced4ba4"/>
    <ds:schemaRef ds:uri="2f655721-480a-414a-a1a4-7c4811457034"/>
  </ds:schemaRefs>
</ds:datastoreItem>
</file>

<file path=customXml/itemProps3.xml><?xml version="1.0" encoding="utf-8"?>
<ds:datastoreItem xmlns:ds="http://schemas.openxmlformats.org/officeDocument/2006/customXml" ds:itemID="{B29796E1-D1BE-4C69-93C7-2A12A7E48A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1058</TotalTime>
  <Words>1453</Words>
  <Application>Microsoft Office PowerPoint</Application>
  <PresentationFormat>Widescreen</PresentationFormat>
  <Paragraphs>249</Paragraphs>
  <Slides>17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Black</vt:lpstr>
      <vt:lpstr>Calibri</vt:lpstr>
      <vt:lpstr>Calibri Light</vt:lpstr>
      <vt:lpstr>Helvetica</vt:lpstr>
      <vt:lpstr>Segoe UI</vt:lpstr>
      <vt:lpstr>Tahoma</vt:lpstr>
      <vt:lpstr>Times New Roman</vt:lpstr>
      <vt:lpstr>Wingdings</vt:lpstr>
      <vt:lpstr>3_Office Theme</vt:lpstr>
      <vt:lpstr>PowerPoint Presentation</vt:lpstr>
      <vt:lpstr>THE WORLD IS THINKING AI</vt:lpstr>
      <vt:lpstr>THE RISE OF ARTIFICIAL INTELLIGENCE</vt:lpstr>
      <vt:lpstr>AI IS A GAME CHANGER</vt:lpstr>
      <vt:lpstr>AI IS HERE. AI IS NOW</vt:lpstr>
      <vt:lpstr>PowerPoint Presentation</vt:lpstr>
      <vt:lpstr>AI-FIRST THINKING AT GEP</vt:lpstr>
      <vt:lpstr>COMPREHENSIVE, END-TO-END, UNIFIED PROCUREMENT &amp; SUPPLY CHAIN SOLUTIONS</vt:lpstr>
      <vt:lpstr>AI IS AT THE CORE OF ALL GEP SOLUTIONS</vt:lpstr>
      <vt:lpstr>GEP SOFTWARE: AI-POWERED, LOW-CODE, CLOUD-NATIVE </vt:lpstr>
      <vt:lpstr>GEP IS THE RIGHT PARTNER</vt:lpstr>
      <vt:lpstr>EXPERTISE   |   EXPERIENCE   |   EXCELLENCE</vt:lpstr>
      <vt:lpstr>UNMATCHED INDUSTRY EXPERTISE AND EXPERIENCE</vt:lpstr>
      <vt:lpstr>RESULTS DELIVERED</vt:lpstr>
      <vt:lpstr>WHAT ANALYSTS SAY</vt:lpstr>
      <vt:lpstr>INSIGHT DRIVES INNOVATION</vt:lpstr>
      <vt:lpstr>PowerPoint Presentation</vt:lpstr>
    </vt:vector>
  </TitlesOfParts>
  <Manager/>
  <Company>GEP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GEP Corporate Deck - US Version</dc:title>
  <dc:subject>GEP Corporate Deck - US Version</dc:subject>
  <dc:creator>GEP</dc:creator>
  <cp:keywords>GEP Corporate Deck - US Version</cp:keywords>
  <dc:description>GEP Corporate Deck - US Version</dc:description>
  <cp:lastModifiedBy>Ashish Kharat</cp:lastModifiedBy>
  <cp:revision>53</cp:revision>
  <dcterms:created xsi:type="dcterms:W3CDTF">2024-01-23T10:54:08Z</dcterms:created>
  <dcterms:modified xsi:type="dcterms:W3CDTF">2024-09-07T07:13:30Z</dcterms:modified>
  <cp:category>GEP Corporate Deck - US Version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0x01010097B6297DA966A54EACA048E060D01BDA</vt:lpwstr>
  </property>
  <property fmtid="{D5CDD505-2E9C-101B-9397-08002B2CF9AE}" pid="3" name="MediaServiceImageTags">
    <vt:lpwstr/>
  </property>
</Properties>
</file>